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9" r:id="rId2"/>
    <p:sldId id="258" r:id="rId3"/>
    <p:sldId id="257" r:id="rId4"/>
    <p:sldId id="261" r:id="rId5"/>
    <p:sldId id="263" r:id="rId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9" autoAdjust="0"/>
  </p:normalViewPr>
  <p:slideViewPr>
    <p:cSldViewPr>
      <p:cViewPr varScale="1">
        <p:scale>
          <a:sx n="99" d="100"/>
          <a:sy n="99" d="100"/>
        </p:scale>
        <p:origin x="90" y="2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FD72825D-FAD1-44C9-A936-D3B05620559B}" type="datetimeFigureOut">
              <a:rPr lang="en-US" smtClean="0"/>
              <a:t>3/4/2019</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8173BF9B-2C3B-43FA-A144-61917F5B4573}" type="slidenum">
              <a:rPr lang="en-US" smtClean="0"/>
              <a:t>‹#›</a:t>
            </a:fld>
            <a:endParaRPr lang="en-US"/>
          </a:p>
        </p:txBody>
      </p:sp>
    </p:spTree>
    <p:extLst>
      <p:ext uri="{BB962C8B-B14F-4D97-AF65-F5344CB8AC3E}">
        <p14:creationId xmlns:p14="http://schemas.microsoft.com/office/powerpoint/2010/main" val="227360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73BF9B-2C3B-43FA-A144-61917F5B4573}" type="slidenum">
              <a:rPr lang="en-US" smtClean="0"/>
              <a:t>2</a:t>
            </a:fld>
            <a:endParaRPr lang="en-US"/>
          </a:p>
        </p:txBody>
      </p:sp>
    </p:spTree>
    <p:extLst>
      <p:ext uri="{BB962C8B-B14F-4D97-AF65-F5344CB8AC3E}">
        <p14:creationId xmlns:p14="http://schemas.microsoft.com/office/powerpoint/2010/main" val="1288858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F182DB-F8EC-442B-AA02-19E493650FBF}" type="datetimeFigureOut">
              <a:rPr lang="en-US" smtClean="0"/>
              <a:t>3/4/2019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182DB-F8EC-442B-AA02-19E493650FBF}" type="datetimeFigureOut">
              <a:rPr lang="en-US" smtClean="0"/>
              <a:t>3/4/2019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297C-19A3-4FDB-AF11-D50A84315108}"/>
              </a:ext>
            </a:extLst>
          </p:cNvPr>
          <p:cNvSpPr>
            <a:spLocks noGrp="1"/>
          </p:cNvSpPr>
          <p:nvPr>
            <p:ph type="title"/>
          </p:nvPr>
        </p:nvSpPr>
        <p:spPr>
          <a:xfrm>
            <a:off x="457200" y="274638"/>
            <a:ext cx="8229600" cy="2697162"/>
          </a:xfrm>
        </p:spPr>
        <p:txBody>
          <a:bodyPr>
            <a:normAutofit/>
          </a:bodyPr>
          <a:lstStyle/>
          <a:p>
            <a:r>
              <a:rPr lang="en-US" dirty="0"/>
              <a:t>Supply Analysis Working Group Report to WMS</a:t>
            </a:r>
          </a:p>
        </p:txBody>
      </p:sp>
      <p:sp>
        <p:nvSpPr>
          <p:cNvPr id="3" name="Content Placeholder 2">
            <a:extLst>
              <a:ext uri="{FF2B5EF4-FFF2-40B4-BE49-F238E27FC236}">
                <a16:creationId xmlns:a16="http://schemas.microsoft.com/office/drawing/2014/main" id="{C4FCF99A-BC66-4C43-9AA2-5CFBD25ED310}"/>
              </a:ext>
            </a:extLst>
          </p:cNvPr>
          <p:cNvSpPr>
            <a:spLocks noGrp="1"/>
          </p:cNvSpPr>
          <p:nvPr>
            <p:ph idx="1"/>
          </p:nvPr>
        </p:nvSpPr>
        <p:spPr>
          <a:xfrm>
            <a:off x="609600" y="3276601"/>
            <a:ext cx="8077200" cy="1066800"/>
          </a:xfrm>
        </p:spPr>
        <p:txBody>
          <a:bodyPr>
            <a:normAutofit/>
          </a:bodyPr>
          <a:lstStyle/>
          <a:p>
            <a:pPr marL="0" indent="0" algn="ctr">
              <a:buNone/>
            </a:pPr>
            <a:r>
              <a:rPr lang="en-US" dirty="0"/>
              <a:t>March 6, 2019 </a:t>
            </a:r>
          </a:p>
        </p:txBody>
      </p:sp>
    </p:spTree>
    <p:extLst>
      <p:ext uri="{BB962C8B-B14F-4D97-AF65-F5344CB8AC3E}">
        <p14:creationId xmlns:p14="http://schemas.microsoft.com/office/powerpoint/2010/main" val="3717820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229600" cy="6740307"/>
          </a:xfrm>
          <a:prstGeom prst="rect">
            <a:avLst/>
          </a:prstGeom>
          <a:noFill/>
        </p:spPr>
        <p:txBody>
          <a:bodyPr wrap="square" rtlCol="0">
            <a:spAutoFit/>
          </a:bodyPr>
          <a:lstStyle/>
          <a:p>
            <a:r>
              <a:rPr lang="en-US" b="1" dirty="0"/>
              <a:t>NPRR891 Removal of NOIE Capacity Reporting Threshold for the Unregistered DG Report</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SAWG language from 12-12 passed at WMS 1-9; No WMS action needed now but we continued discussions in January &amp; February to address further comments</a:t>
            </a:r>
          </a:p>
          <a:p>
            <a:pPr marL="742950" lvl="1" indent="-285750">
              <a:buFont typeface="Arial" panose="020B0604020202020204" pitchFamily="34" charset="0"/>
              <a:buChar char="•"/>
            </a:pPr>
            <a:r>
              <a:rPr lang="en-US" dirty="0"/>
              <a:t>NOIEs with an aggregate amount of unregistered DG capacity above 50kW will continue to submit information regarding this capacity to ERCOT quarterly</a:t>
            </a:r>
          </a:p>
          <a:p>
            <a:pPr marL="742950" lvl="1" indent="-285750">
              <a:buFont typeface="Arial" panose="020B0604020202020204" pitchFamily="34" charset="0"/>
              <a:buChar char="•"/>
            </a:pPr>
            <a:r>
              <a:rPr lang="en-US" dirty="0"/>
              <a:t>NOIEs would annually report to ERCOT all known DG capacities on their systems, including those less than 50kW, by March 1 for the previous calendar year</a:t>
            </a:r>
          </a:p>
          <a:p>
            <a:pPr marL="742950" lvl="1" indent="-285750">
              <a:buFont typeface="Arial" panose="020B0604020202020204" pitchFamily="34" charset="0"/>
              <a:buChar char="•"/>
            </a:pPr>
            <a:r>
              <a:rPr lang="en-US" dirty="0"/>
              <a:t>NOIEs that do not have the required data can request a one-year exemption from the requirement from ERCOT, and ERCOT may grant the exemption at their discretion</a:t>
            </a:r>
          </a:p>
          <a:p>
            <a:pPr marL="285750" indent="-285750">
              <a:buFont typeface="Arial" panose="020B0604020202020204" pitchFamily="34" charset="0"/>
              <a:buChar char="•"/>
            </a:pPr>
            <a:r>
              <a:rPr lang="en-US" b="1" dirty="0"/>
              <a:t>New consensus language From SAWG 2-8 passed at PRS 2-14:</a:t>
            </a:r>
          </a:p>
          <a:p>
            <a:pPr marL="742950" lvl="1" indent="-285750">
              <a:buFont typeface="Arial" panose="020B0604020202020204" pitchFamily="34" charset="0"/>
              <a:buChar char="•"/>
            </a:pPr>
            <a:r>
              <a:rPr lang="en-US" dirty="0"/>
              <a:t>For quarterly reporting, each NOIE with aggregate unregistered capacity greater than two MW for sites that are less than 50 kW would report all capacity.  However, NOIEs with aggregate capacity less than or equal to two MW for sites that are less than 50 kW would continue to report only capacity for sites greater than or equal to 50 kW</a:t>
            </a:r>
          </a:p>
          <a:p>
            <a:pPr marL="742950" lvl="1" indent="-285750">
              <a:buFont typeface="Arial" panose="020B0604020202020204" pitchFamily="34" charset="0"/>
              <a:buChar char="•"/>
            </a:pPr>
            <a:r>
              <a:rPr lang="en-US" dirty="0"/>
              <a:t>Language added to require biennial review of the quarterly reporting MW threshold for sites less than 50 kW</a:t>
            </a:r>
          </a:p>
          <a:p>
            <a:pPr marL="742950" lvl="1" indent="-285750">
              <a:buFont typeface="Arial" panose="020B0604020202020204" pitchFamily="34" charset="0"/>
              <a:buChar char="•"/>
            </a:pPr>
            <a:endParaRPr lang="en-US" b="1" dirty="0"/>
          </a:p>
          <a:p>
            <a:pPr lvl="2"/>
            <a:endParaRPr lang="en-US" b="1" dirty="0"/>
          </a:p>
          <a:p>
            <a:r>
              <a:rPr lang="en-US" i="1" dirty="0"/>
              <a:t> </a:t>
            </a:r>
          </a:p>
        </p:txBody>
      </p:sp>
    </p:spTree>
    <p:extLst>
      <p:ext uri="{BB962C8B-B14F-4D97-AF65-F5344CB8AC3E}">
        <p14:creationId xmlns:p14="http://schemas.microsoft.com/office/powerpoint/2010/main" val="475374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229600" cy="3693319"/>
          </a:xfrm>
          <a:prstGeom prst="rect">
            <a:avLst/>
          </a:prstGeom>
          <a:noFill/>
        </p:spPr>
        <p:txBody>
          <a:bodyPr wrap="square" rtlCol="0">
            <a:spAutoFit/>
          </a:bodyPr>
          <a:lstStyle/>
          <a:p>
            <a:r>
              <a:rPr lang="en-US" b="1" dirty="0"/>
              <a:t>NPRR 922 Modifications to DC Tie Import Forecast Method </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PRS passed on 2-14; no WMS action needed</a:t>
            </a:r>
          </a:p>
          <a:p>
            <a:pPr marL="285750" indent="-285750">
              <a:buFont typeface="Arial" panose="020B0604020202020204" pitchFamily="34" charset="0"/>
              <a:buChar char="•"/>
            </a:pPr>
            <a:r>
              <a:rPr lang="en-US" b="1" dirty="0"/>
              <a:t>NPRR 922 filed after 1-18 SAWG endorsement:</a:t>
            </a:r>
          </a:p>
          <a:p>
            <a:pPr marL="742950" lvl="1" indent="-285750">
              <a:buFont typeface="Arial" panose="020B0604020202020204" pitchFamily="34" charset="0"/>
              <a:buChar char="•"/>
            </a:pPr>
            <a:r>
              <a:rPr lang="en-US" dirty="0"/>
              <a:t>Based on aggregate net imports divided by existing DC tie capacity for just those SCED intervals during which the latest summer EEA events occurred (August 2-5, 2011)</a:t>
            </a:r>
          </a:p>
          <a:p>
            <a:pPr marL="742950" lvl="1" indent="-285750">
              <a:buFont typeface="Arial" panose="020B0604020202020204" pitchFamily="34" charset="0"/>
              <a:buChar char="•"/>
            </a:pPr>
            <a:r>
              <a:rPr lang="en-US" dirty="0"/>
              <a:t>Addresses both existing DC Ties and planned DC Tie projects that qualify to be included in the ERCOT transmission planning models</a:t>
            </a:r>
          </a:p>
          <a:p>
            <a:pPr marL="742950" lvl="1" indent="-285750">
              <a:buFont typeface="Arial" panose="020B0604020202020204" pitchFamily="34" charset="0"/>
              <a:buChar char="•"/>
            </a:pPr>
            <a:endParaRPr lang="en-US" dirty="0"/>
          </a:p>
          <a:p>
            <a:endParaRPr lang="en-US" b="1" dirty="0"/>
          </a:p>
          <a:p>
            <a:endParaRPr lang="en-US" b="1" dirty="0"/>
          </a:p>
          <a:p>
            <a:r>
              <a:rPr lang="en-US" i="1" dirty="0"/>
              <a:t> </a:t>
            </a:r>
          </a:p>
        </p:txBody>
      </p:sp>
    </p:spTree>
    <p:extLst>
      <p:ext uri="{BB962C8B-B14F-4D97-AF65-F5344CB8AC3E}">
        <p14:creationId xmlns:p14="http://schemas.microsoft.com/office/powerpoint/2010/main" val="1380694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229600" cy="2585323"/>
          </a:xfrm>
          <a:prstGeom prst="rect">
            <a:avLst/>
          </a:prstGeom>
          <a:noFill/>
        </p:spPr>
        <p:txBody>
          <a:bodyPr wrap="square" rtlCol="0">
            <a:spAutoFit/>
          </a:bodyPr>
          <a:lstStyle/>
          <a:p>
            <a:r>
              <a:rPr lang="en-US" b="1" dirty="0"/>
              <a:t>SAWG Meeting 2-8 Other Discussions </a:t>
            </a:r>
            <a:endParaRPr lang="en-US" dirty="0"/>
          </a:p>
          <a:p>
            <a:endParaRPr lang="en-US" b="1" dirty="0"/>
          </a:p>
          <a:p>
            <a:pPr marL="285750" indent="-285750">
              <a:buFont typeface="Arial" panose="020B0604020202020204" pitchFamily="34" charset="0"/>
              <a:buChar char="•"/>
            </a:pPr>
            <a:r>
              <a:rPr lang="en-US" dirty="0"/>
              <a:t>Wind Capacity Contribution – further presentations from ERCOT</a:t>
            </a:r>
          </a:p>
          <a:p>
            <a:pPr marL="742950" lvl="1" indent="-285750">
              <a:buFont typeface="Arial" panose="020B0604020202020204" pitchFamily="34" charset="0"/>
              <a:buChar char="•"/>
            </a:pPr>
            <a:r>
              <a:rPr lang="en-US" dirty="0"/>
              <a:t>Potential new regions </a:t>
            </a:r>
          </a:p>
          <a:p>
            <a:pPr marL="742950" lvl="1" indent="-285750">
              <a:buFont typeface="Arial" panose="020B0604020202020204" pitchFamily="34" charset="0"/>
              <a:buChar char="•"/>
            </a:pPr>
            <a:r>
              <a:rPr lang="en-US" dirty="0"/>
              <a:t>Potential new calculations</a:t>
            </a:r>
          </a:p>
          <a:p>
            <a:pPr marL="285750" indent="-285750">
              <a:buFont typeface="Arial" panose="020B0604020202020204" pitchFamily="34" charset="0"/>
              <a:buChar char="•"/>
            </a:pPr>
            <a:r>
              <a:rPr lang="en-US" dirty="0"/>
              <a:t>Gap in Notice of Suspension of Operations</a:t>
            </a:r>
          </a:p>
          <a:p>
            <a:pPr marL="742950" lvl="1" indent="-285750">
              <a:buFont typeface="Arial" panose="020B0604020202020204" pitchFamily="34" charset="0"/>
              <a:buChar char="•"/>
            </a:pPr>
            <a:r>
              <a:rPr lang="en-US" dirty="0"/>
              <a:t>Possible stakeholder-sponsored NPRR in the future</a:t>
            </a:r>
          </a:p>
          <a:p>
            <a:pPr marL="285750" indent="-285750">
              <a:buFont typeface="Arial" panose="020B0604020202020204" pitchFamily="34" charset="0"/>
              <a:buChar char="•"/>
            </a:pPr>
            <a:r>
              <a:rPr lang="en-US" dirty="0"/>
              <a:t>PUCT decision on Real-time Co-optimization Project 48540 </a:t>
            </a:r>
            <a:endParaRPr lang="en-US" b="1" dirty="0"/>
          </a:p>
          <a:p>
            <a:r>
              <a:rPr lang="en-US" i="1" dirty="0"/>
              <a:t> </a:t>
            </a:r>
          </a:p>
        </p:txBody>
      </p:sp>
    </p:spTree>
    <p:extLst>
      <p:ext uri="{BB962C8B-B14F-4D97-AF65-F5344CB8AC3E}">
        <p14:creationId xmlns:p14="http://schemas.microsoft.com/office/powerpoint/2010/main" val="3746374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229600" cy="5909310"/>
          </a:xfrm>
          <a:prstGeom prst="rect">
            <a:avLst/>
          </a:prstGeom>
          <a:noFill/>
        </p:spPr>
        <p:txBody>
          <a:bodyPr wrap="square" rtlCol="0">
            <a:spAutoFit/>
          </a:bodyPr>
          <a:lstStyle/>
          <a:p>
            <a:r>
              <a:rPr lang="en-US" b="1" dirty="0"/>
              <a:t>SAWG Proposed 2019 Discussion Topics</a:t>
            </a:r>
            <a:endParaRPr lang="en-US" dirty="0"/>
          </a:p>
          <a:p>
            <a:endParaRPr lang="en-US" b="1" dirty="0"/>
          </a:p>
          <a:p>
            <a:pPr marL="342900" marR="0" lvl="0" indent="-342900">
              <a:spcBef>
                <a:spcPts val="0"/>
              </a:spcBef>
              <a:spcAft>
                <a:spcPts val="0"/>
              </a:spcAft>
              <a:buFont typeface="+mj-lt"/>
              <a:buAutoNum type="arabicPeriod"/>
            </a:pPr>
            <a:r>
              <a:rPr lang="en-US" dirty="0"/>
              <a:t> </a:t>
            </a:r>
            <a:r>
              <a:rPr lang="en-US" dirty="0">
                <a:ea typeface="Calibri" panose="020F0502020204030204" pitchFamily="34" charset="0"/>
                <a:cs typeface="Times New Roman" panose="02020603050405020304" pitchFamily="18" charset="0"/>
              </a:rPr>
              <a:t>CDR Review</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Supplement tab</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DG/DR contribution</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Energy storage contribution</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Solar capacity contribution</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Wind capacity contribution</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Load forecast</a:t>
            </a:r>
            <a:endParaRPr lang="en-US" sz="160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dirty="0">
                <a:ea typeface="Calibri" panose="020F0502020204030204" pitchFamily="34" charset="0"/>
                <a:cs typeface="Times New Roman" panose="02020603050405020304" pitchFamily="18" charset="0"/>
              </a:rPr>
              <a:t>SARA Review</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Discuss formalizing management of the SARA</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DG/DR contribution</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Energy storage contribution</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Solar capacity contribution</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Wind capacity contribution</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Load forecast</a:t>
            </a:r>
            <a:endParaRPr lang="en-US" sz="160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dirty="0">
                <a:ea typeface="Calibri" panose="020F0502020204030204" pitchFamily="34" charset="0"/>
                <a:cs typeface="Times New Roman" panose="02020603050405020304" pitchFamily="18" charset="0"/>
              </a:rPr>
              <a:t>DG Review</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DG/DR contribution</a:t>
            </a:r>
            <a:endParaRPr lang="en-US" sz="1600" dirty="0">
              <a:ea typeface="Calibri" panose="020F0502020204030204" pitchFamily="34" charset="0"/>
              <a:cs typeface="Times New Roman" panose="02020603050405020304" pitchFamily="18" charset="0"/>
            </a:endParaRPr>
          </a:p>
          <a:p>
            <a:pPr marL="1143000" marR="0" lvl="2" indent="-228600">
              <a:spcBef>
                <a:spcPts val="0"/>
              </a:spcBef>
              <a:spcAft>
                <a:spcPts val="0"/>
              </a:spcAft>
              <a:buFont typeface="+mj-lt"/>
              <a:buAutoNum type="romanLcPeriod"/>
            </a:pPr>
            <a:r>
              <a:rPr lang="en-US" dirty="0">
                <a:ea typeface="Calibri" panose="020F0502020204030204" pitchFamily="34" charset="0"/>
                <a:cs typeface="Times New Roman" panose="02020603050405020304" pitchFamily="18" charset="0"/>
              </a:rPr>
              <a:t>Differentiate contribution/behavior by technology types</a:t>
            </a:r>
            <a:endParaRPr lang="en-US" sz="1600" dirty="0">
              <a:ea typeface="Calibri" panose="020F0502020204030204" pitchFamily="34" charset="0"/>
              <a:cs typeface="Times New Roman" panose="02020603050405020304" pitchFamily="18" charset="0"/>
            </a:endParaRPr>
          </a:p>
          <a:p>
            <a:pPr marL="742950" marR="0" lvl="1" indent="-285750">
              <a:spcBef>
                <a:spcPts val="0"/>
              </a:spcBef>
              <a:spcAft>
                <a:spcPts val="0"/>
              </a:spcAft>
              <a:buFont typeface="+mj-lt"/>
              <a:buAutoNum type="alphaLcPeriod"/>
            </a:pPr>
            <a:r>
              <a:rPr lang="en-US" dirty="0">
                <a:ea typeface="Calibri" panose="020F0502020204030204" pitchFamily="34" charset="0"/>
                <a:cs typeface="Times New Roman" panose="02020603050405020304" pitchFamily="18" charset="0"/>
              </a:rPr>
              <a:t>Split out DG/DR from the Load forecast</a:t>
            </a:r>
            <a:endParaRPr lang="en-US" sz="1600" dirty="0">
              <a:ea typeface="Calibri" panose="020F0502020204030204" pitchFamily="34" charset="0"/>
              <a:cs typeface="Times New Roman" panose="02020603050405020304" pitchFamily="18" charset="0"/>
            </a:endParaRPr>
          </a:p>
          <a:p>
            <a:endParaRPr lang="en-US" i="1" dirty="0"/>
          </a:p>
        </p:txBody>
      </p:sp>
    </p:spTree>
    <p:extLst>
      <p:ext uri="{BB962C8B-B14F-4D97-AF65-F5344CB8AC3E}">
        <p14:creationId xmlns:p14="http://schemas.microsoft.com/office/powerpoint/2010/main" val="1410620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2337</TotalTime>
  <Words>409</Words>
  <Application>Microsoft Office PowerPoint</Application>
  <PresentationFormat>On-screen Show (4:3)</PresentationFormat>
  <Paragraphs>54</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Supply Analysis Working Group Report to WMS</vt:lpstr>
      <vt:lpstr>PowerPoint Presentation</vt:lpstr>
      <vt:lpstr>PowerPoint Presentation</vt:lpstr>
      <vt:lpstr>PowerPoint Presentation</vt:lpstr>
      <vt:lpstr>PowerPoint Presentation</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Smith, Caitlin</cp:lastModifiedBy>
  <cp:revision>37</cp:revision>
  <cp:lastPrinted>2019-03-05T02:25:50Z</cp:lastPrinted>
  <dcterms:created xsi:type="dcterms:W3CDTF">2018-10-08T15:17:08Z</dcterms:created>
  <dcterms:modified xsi:type="dcterms:W3CDTF">2019-03-05T02:30:10Z</dcterms:modified>
</cp:coreProperties>
</file>