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6" r:id="rId5"/>
    <p:sldId id="261" r:id="rId6"/>
    <p:sldId id="262" r:id="rId7"/>
    <p:sldId id="263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00" d="100"/>
          <a:sy n="100" d="100"/>
        </p:scale>
        <p:origin x="-133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03/06/2019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Austin Energy,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7200" b="1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868381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648200" y="2057400"/>
            <a:ext cx="0" cy="35052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>
            <a:off x="4724400" y="37338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600" dirty="0" smtClean="0"/>
              <a:t>February 20th Joint </a:t>
            </a:r>
            <a:r>
              <a:rPr lang="en-US" sz="1600" dirty="0"/>
              <a:t>MCWG/CWG </a:t>
            </a:r>
            <a:r>
              <a:rPr lang="en-US" sz="16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600" dirty="0">
                <a:cs typeface="Arial" panose="020B0604020202020204" pitchFamily="34" charset="0"/>
              </a:rPr>
              <a:t>7</a:t>
            </a:r>
            <a:r>
              <a:rPr lang="en-US" sz="1600" dirty="0" smtClean="0">
                <a:cs typeface="Arial" panose="020B0604020202020204" pitchFamily="34" charset="0"/>
              </a:rPr>
              <a:t> </a:t>
            </a:r>
            <a:r>
              <a:rPr lang="en-US" sz="1600" dirty="0">
                <a:cs typeface="Arial" panose="020B0604020202020204" pitchFamily="34" charset="0"/>
              </a:rPr>
              <a:t>NPRRS reviewed for their credit </a:t>
            </a:r>
            <a:r>
              <a:rPr lang="en-US" sz="1600" dirty="0" smtClean="0">
                <a:cs typeface="Arial" panose="020B0604020202020204" pitchFamily="34" charset="0"/>
              </a:rPr>
              <a:t>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600" dirty="0" smtClean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891NPRR Removal of NOIE Capacity Reporting Threshold for the Unregistered Distributed Generation </a:t>
            </a:r>
            <a:r>
              <a:rPr lang="en-US" sz="1600" dirty="0" smtClean="0">
                <a:cs typeface="Arial" panose="020B0604020202020204" pitchFamily="34" charset="0"/>
              </a:rPr>
              <a:t>Report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 smtClean="0">
                <a:cs typeface="Arial" panose="020B0604020202020204" pitchFamily="34" charset="0"/>
              </a:rPr>
              <a:t>900NPRR </a:t>
            </a:r>
            <a:r>
              <a:rPr lang="en-US" sz="1600" dirty="0">
                <a:cs typeface="Arial" panose="020B0604020202020204" pitchFamily="34" charset="0"/>
              </a:rPr>
              <a:t>Protocol Section 14 Language </a:t>
            </a:r>
            <a:r>
              <a:rPr lang="en-US" sz="1600" dirty="0" smtClean="0">
                <a:cs typeface="Arial" panose="020B0604020202020204" pitchFamily="34" charset="0"/>
              </a:rPr>
              <a:t>Review</a:t>
            </a: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908NPRR Revisions to Mass Transition </a:t>
            </a:r>
            <a:r>
              <a:rPr lang="en-US" sz="1600" dirty="0" smtClean="0">
                <a:cs typeface="Arial" panose="020B0604020202020204" pitchFamily="34" charset="0"/>
              </a:rPr>
              <a:t>Processes</a:t>
            </a: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912NPRR Settlement of Switchable Generation Resources (SWGRs) Instructed to Switch to </a:t>
            </a:r>
            <a:r>
              <a:rPr lang="en-US" sz="1600" dirty="0" smtClean="0">
                <a:cs typeface="Arial" panose="020B0604020202020204" pitchFamily="34" charset="0"/>
              </a:rPr>
              <a:t>ERCOT</a:t>
            </a: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920NPRR Change to Ramp Rate Calculation in Resource Limit </a:t>
            </a:r>
            <a:r>
              <a:rPr lang="en-US" sz="1600" dirty="0" smtClean="0">
                <a:cs typeface="Arial" panose="020B0604020202020204" pitchFamily="34" charset="0"/>
              </a:rPr>
              <a:t>Calculator</a:t>
            </a: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921NPRR RTF-2 Elimination of the Terms All-Inclusive Generation Resource and All-Inclusive </a:t>
            </a:r>
            <a:r>
              <a:rPr lang="en-US" sz="1600" dirty="0" smtClean="0">
                <a:cs typeface="Arial" panose="020B0604020202020204" pitchFamily="34" charset="0"/>
              </a:rPr>
              <a:t>Resource</a:t>
            </a: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cs typeface="Arial" panose="020B0604020202020204" pitchFamily="34" charset="0"/>
              </a:rPr>
              <a:t>922NPRR Modifications to DC Tie Import Forecast </a:t>
            </a:r>
            <a:r>
              <a:rPr lang="en-US" sz="1600" dirty="0" smtClean="0">
                <a:cs typeface="Arial" panose="020B0604020202020204" pitchFamily="34" charset="0"/>
              </a:rPr>
              <a:t>Method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6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600" dirty="0" smtClean="0">
                <a:cs typeface="Arial" panose="020B0604020202020204" pitchFamily="34" charset="0"/>
              </a:rPr>
              <a:t>6 without </a:t>
            </a:r>
            <a:r>
              <a:rPr lang="en-US" sz="1600" dirty="0">
                <a:cs typeface="Arial" panose="020B0604020202020204" pitchFamily="34" charset="0"/>
              </a:rPr>
              <a:t>any credit </a:t>
            </a:r>
            <a:r>
              <a:rPr lang="en-US" sz="1600" dirty="0" smtClean="0">
                <a:cs typeface="Arial" panose="020B0604020202020204" pitchFamily="34" charset="0"/>
              </a:rPr>
              <a:t>impact.  NPRR908 improves notice and transparency of mass transition events and is expected to have a positive impact on credit</a:t>
            </a:r>
            <a:endParaRPr lang="en-US" sz="16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b="1" dirty="0" smtClean="0"/>
              <a:t>Market Entry Qualifications/CRR Portfolio Liquidation Process</a:t>
            </a:r>
            <a:endParaRPr lang="en-US" sz="8800" b="1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7200" dirty="0" smtClean="0"/>
              <a:t>Continued discussion of lessons learned from PJM </a:t>
            </a:r>
            <a:r>
              <a:rPr lang="en-US" sz="7200" dirty="0" err="1" smtClean="0"/>
              <a:t>Greenhat</a:t>
            </a:r>
            <a:r>
              <a:rPr lang="en-US" sz="7200" dirty="0" smtClean="0"/>
              <a:t> default.  What changes should be adopted in ERCOT?</a:t>
            </a:r>
          </a:p>
          <a:p>
            <a:pPr marL="0" indent="0">
              <a:buNone/>
            </a:pPr>
            <a:endParaRPr lang="en-US" sz="6400" dirty="0" smtClean="0"/>
          </a:p>
          <a:p>
            <a:pPr lvl="0"/>
            <a:r>
              <a:rPr lang="en-US" sz="6400" dirty="0"/>
              <a:t>Following the GreenHat Energy LLC default in the PJM market, </a:t>
            </a:r>
            <a:r>
              <a:rPr lang="en-US" sz="6400" dirty="0" smtClean="0"/>
              <a:t>many prompted </a:t>
            </a:r>
            <a:r>
              <a:rPr lang="en-US" sz="6400" dirty="0"/>
              <a:t>discussion on further credit diligence on </a:t>
            </a:r>
            <a:r>
              <a:rPr lang="en-US" sz="6400" dirty="0" smtClean="0"/>
              <a:t>Market Participant (MP) background check</a:t>
            </a:r>
            <a:endParaRPr lang="en-US" sz="6400" dirty="0"/>
          </a:p>
          <a:p>
            <a:pPr lvl="0"/>
            <a:r>
              <a:rPr lang="en-US" sz="6400" dirty="0"/>
              <a:t>Discussion over whether ERCOT should have more discretion to suspend/liquidate or do MP’s have to make additional representations?</a:t>
            </a:r>
          </a:p>
          <a:p>
            <a:pPr lvl="0"/>
            <a:r>
              <a:rPr lang="en-US" sz="6400" dirty="0"/>
              <a:t>Protocols say if there’s an instance of </a:t>
            </a:r>
            <a:r>
              <a:rPr lang="en-US" sz="6400" dirty="0" smtClean="0"/>
              <a:t>default </a:t>
            </a:r>
            <a:r>
              <a:rPr lang="en-US" sz="6400" dirty="0"/>
              <a:t>ERCOT can hold a one-time auction of MP’s CRR’s</a:t>
            </a:r>
          </a:p>
          <a:p>
            <a:r>
              <a:rPr lang="en-US" sz="6400" dirty="0" smtClean="0"/>
              <a:t>Additional </a:t>
            </a:r>
            <a:r>
              <a:rPr lang="en-US" sz="6400" dirty="0"/>
              <a:t>background checks are currently only performed by PJM and ISO-NE, ERCOT will </a:t>
            </a:r>
            <a:r>
              <a:rPr lang="en-US" sz="6400" dirty="0" smtClean="0"/>
              <a:t>inquire how </a:t>
            </a:r>
            <a:r>
              <a:rPr lang="en-US" sz="6400" dirty="0"/>
              <a:t>they perform these checks and identify this to the PUCT as a possible issue of concern.</a:t>
            </a:r>
          </a:p>
          <a:p>
            <a:pPr lvl="0"/>
            <a:r>
              <a:rPr lang="en-US" sz="6400" dirty="0" smtClean="0"/>
              <a:t>What </a:t>
            </a:r>
            <a:r>
              <a:rPr lang="en-US" sz="6400" dirty="0"/>
              <a:t>is the level of discretion ERCOT (and PJM/other ISO’s) would have to deny someone entrance into Market?</a:t>
            </a:r>
          </a:p>
          <a:p>
            <a:pPr lvl="0"/>
            <a:r>
              <a:rPr lang="en-US" sz="6400" dirty="0"/>
              <a:t>Looking into company officers’ criminal </a:t>
            </a:r>
            <a:r>
              <a:rPr lang="en-US" sz="6400" dirty="0" smtClean="0"/>
              <a:t>backgrounds.  Coordinate with other ISOs?</a:t>
            </a:r>
          </a:p>
          <a:p>
            <a:pPr lvl="0"/>
            <a:r>
              <a:rPr lang="en-US" sz="6400" dirty="0" smtClean="0"/>
              <a:t>CRR portfolio liquidation: all or nothing?  Tranche disposition?</a:t>
            </a:r>
          </a:p>
          <a:p>
            <a:pPr lvl="0"/>
            <a:endParaRPr lang="en-US" sz="6400" dirty="0"/>
          </a:p>
          <a:p>
            <a:pPr marL="0" lvl="0" indent="0">
              <a:buNone/>
            </a:pPr>
            <a:r>
              <a:rPr lang="en-US" sz="6400" dirty="0" smtClean="0"/>
              <a:t>ERCOT staff is going to bring back </a:t>
            </a:r>
            <a:r>
              <a:rPr lang="en-US" sz="6400" dirty="0" smtClean="0"/>
              <a:t>recommendations to </a:t>
            </a:r>
            <a:r>
              <a:rPr lang="en-US" sz="6400" dirty="0" smtClean="0"/>
              <a:t>a future Credit Working Group meeting.</a:t>
            </a:r>
            <a:endParaRPr lang="en-US" sz="6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1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Summer 2019 Preparation</a:t>
            </a:r>
            <a:endParaRPr lang="en-US" sz="3600" b="1" dirty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Mass Transition Drill – Implications for credit?</a:t>
            </a:r>
          </a:p>
          <a:p>
            <a:endParaRPr lang="en-US" sz="2800" dirty="0"/>
          </a:p>
          <a:p>
            <a:r>
              <a:rPr lang="en-US" sz="2800" dirty="0" smtClean="0"/>
              <a:t>Acquisition Transfer Contract List – Be sure contact info is up-to-date</a:t>
            </a:r>
          </a:p>
          <a:p>
            <a:endParaRPr lang="en-US" sz="2800" dirty="0" smtClean="0"/>
          </a:p>
          <a:p>
            <a:r>
              <a:rPr lang="en-US" sz="2800" dirty="0" smtClean="0"/>
              <a:t>Credit Training – April?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4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ERCOT Credit Exposure Updates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1800" dirty="0"/>
              <a:t>Market-wide average TPE decreased from $338.6 million to $330.5 million</a:t>
            </a:r>
          </a:p>
          <a:p>
            <a:pPr lvl="1"/>
            <a:r>
              <a:rPr lang="en-US" sz="1400" dirty="0"/>
              <a:t>The decrease in TPE is due to change in Real Time and Day Ahead settlement point prices.</a:t>
            </a:r>
          </a:p>
          <a:p>
            <a:pPr lvl="1"/>
            <a:r>
              <a:rPr lang="en-US" sz="1400" dirty="0"/>
              <a:t>Discretionary collateral is defined as Secured Collateral in excess of TPE,CRR Locked ACL and DAM Exposure.</a:t>
            </a:r>
          </a:p>
          <a:p>
            <a:r>
              <a:rPr lang="en-US" sz="1800" dirty="0"/>
              <a:t>Average Discretionary collateral decreased from $ 1,071.7 million to $996.7 million.</a:t>
            </a:r>
          </a:p>
          <a:p>
            <a:pPr lvl="1"/>
            <a:r>
              <a:rPr lang="en-US" sz="1400" dirty="0"/>
              <a:t>The decrease in discretionary collateral is due to the number of days of CRR auctions.</a:t>
            </a:r>
          </a:p>
          <a:p>
            <a:r>
              <a:rPr lang="en-US" sz="1800" dirty="0"/>
              <a:t>Number of active Counter-Parties remained flat at 228</a:t>
            </a:r>
          </a:p>
          <a:p>
            <a:r>
              <a:rPr lang="en-US" sz="1800" dirty="0"/>
              <a:t>No unusual collateral call activity</a:t>
            </a:r>
          </a:p>
          <a:p>
            <a:pPr marL="0" indent="0">
              <a:buNone/>
            </a:pP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4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185863"/>
            <a:ext cx="7980363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7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313737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8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7200" b="1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447800"/>
            <a:ext cx="7789863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0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7200" b="1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0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371600"/>
            <a:ext cx="8094663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90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7647</TotalTime>
  <Words>478</Words>
  <Application>Microsoft Office PowerPoint</Application>
  <PresentationFormat>On-screen Show (4:3)</PresentationFormat>
  <Paragraphs>298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262</cp:revision>
  <dcterms:created xsi:type="dcterms:W3CDTF">2006-08-16T00:00:00Z</dcterms:created>
  <dcterms:modified xsi:type="dcterms:W3CDTF">2019-03-04T16:34:46Z</dcterms:modified>
</cp:coreProperties>
</file>