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70" d="100"/>
          <a:sy n="70" d="100"/>
        </p:scale>
        <p:origin x="540" y="72"/>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3/5/2019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a:t>
            </a:r>
            <a:r>
              <a:rPr lang="en-US" dirty="0" smtClean="0"/>
              <a:t>Rickey Floyd</a:t>
            </a:r>
          </a:p>
          <a:p>
            <a:r>
              <a:rPr lang="en-US" dirty="0" smtClean="0"/>
              <a:t>Vice-Chair- Shawn McCreary</a:t>
            </a:r>
          </a:p>
          <a:p>
            <a:r>
              <a:rPr lang="en-US" dirty="0" smtClean="0"/>
              <a:t>03/07/2019</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NPRR 849, Clarification of the range of Voltage Set Points at a Generation Resources' Point of Interconnection (POI)</a:t>
            </a:r>
          </a:p>
        </p:txBody>
      </p:sp>
      <p:sp>
        <p:nvSpPr>
          <p:cNvPr id="3" name="Content Placeholder 2"/>
          <p:cNvSpPr>
            <a:spLocks noGrp="1"/>
          </p:cNvSpPr>
          <p:nvPr>
            <p:ph idx="1"/>
          </p:nvPr>
        </p:nvSpPr>
        <p:spPr>
          <a:xfrm>
            <a:off x="742785" y="1690688"/>
            <a:ext cx="10515600" cy="4351338"/>
          </a:xfrm>
        </p:spPr>
        <p:txBody>
          <a:bodyPr>
            <a:normAutofit/>
          </a:bodyPr>
          <a:lstStyle/>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dirty="0" smtClean="0"/>
          </a:p>
          <a:p>
            <a:pPr marL="0" indent="0" algn="just">
              <a:buNone/>
            </a:pPr>
            <a:r>
              <a:rPr lang="en-US" sz="2000" dirty="0" smtClean="0"/>
              <a:t>This item is still being discussed and will remain at OWG.</a:t>
            </a:r>
          </a:p>
          <a:p>
            <a:pPr marL="0" indent="0" algn="just">
              <a:buNone/>
            </a:pPr>
            <a:endParaRPr lang="en-US" sz="2000" dirty="0"/>
          </a:p>
          <a:p>
            <a:pPr marL="0" indent="0" algn="just">
              <a:buNone/>
            </a:pPr>
            <a:r>
              <a:rPr lang="en-US" sz="2000" dirty="0" smtClean="0"/>
              <a:t>OWG is working on the objectives directed by ROS at their last meeting.</a:t>
            </a:r>
            <a:endParaRPr lang="en-US" sz="2000" dirty="0"/>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8B82A-5228-4347-8205-25C727FDEAE3}"/>
              </a:ext>
            </a:extLst>
          </p:cNvPr>
          <p:cNvSpPr>
            <a:spLocks noGrp="1"/>
          </p:cNvSpPr>
          <p:nvPr>
            <p:ph type="title"/>
          </p:nvPr>
        </p:nvSpPr>
        <p:spPr/>
        <p:txBody>
          <a:bodyPr>
            <a:normAutofit/>
          </a:bodyPr>
          <a:lstStyle/>
          <a:p>
            <a:r>
              <a:rPr lang="en-US" sz="2400" b="1" dirty="0"/>
              <a:t>NOGRR183, Remedial Action Scheme (RAS) Submittal and Review Requirements</a:t>
            </a:r>
          </a:p>
        </p:txBody>
      </p:sp>
      <p:sp>
        <p:nvSpPr>
          <p:cNvPr id="3" name="Content Placeholder 2">
            <a:extLst>
              <a:ext uri="{FF2B5EF4-FFF2-40B4-BE49-F238E27FC236}">
                <a16:creationId xmlns:a16="http://schemas.microsoft.com/office/drawing/2014/main" xmlns="" id="{FCDA9E38-7A2F-474F-9843-D1C774F42346}"/>
              </a:ext>
            </a:extLst>
          </p:cNvPr>
          <p:cNvSpPr>
            <a:spLocks noGrp="1"/>
          </p:cNvSpPr>
          <p:nvPr>
            <p:ph idx="1"/>
          </p:nvPr>
        </p:nvSpPr>
        <p:spPr/>
        <p:txBody>
          <a:bodyPr>
            <a:normAutofit/>
          </a:bodyPr>
          <a:lstStyle/>
          <a:p>
            <a:pPr marL="0" indent="0">
              <a:buNone/>
            </a:pPr>
            <a:r>
              <a:rPr lang="en-US" sz="2000" dirty="0"/>
              <a:t>This Nodal Operating Guide Revision Request (NOGRR) aligns the Nodal Operating Guides with North American Electric Reliability Corporation (NERC) Reliability Standard PRC-012-2 - Remedial Action Schemes.</a:t>
            </a:r>
          </a:p>
          <a:p>
            <a:pPr marL="0" indent="0">
              <a:buNone/>
            </a:pPr>
            <a:r>
              <a:rPr lang="en-US" sz="1400" dirty="0"/>
              <a:t>Documentation describing the system performance resulting from the possible inadvertent operation of the RAS or failure to operate.  RAS inadvertent operation or failure to operate must satisfy all of the following:</a:t>
            </a:r>
          </a:p>
          <a:p>
            <a:pPr marL="0" indent="0">
              <a:buNone/>
            </a:pPr>
            <a:r>
              <a:rPr lang="en-US" sz="1400" dirty="0"/>
              <a:t>		a.	The ERCOT System shall remain stable;</a:t>
            </a:r>
          </a:p>
          <a:p>
            <a:pPr marL="0" indent="0">
              <a:buNone/>
            </a:pPr>
            <a:r>
              <a:rPr lang="en-US" sz="1400" dirty="0"/>
              <a:t>		b.	Cascading shall not occur;</a:t>
            </a:r>
          </a:p>
          <a:p>
            <a:pPr marL="0" indent="0">
              <a:buNone/>
            </a:pPr>
            <a:r>
              <a:rPr lang="en-US" sz="1400" dirty="0"/>
              <a:t>		c.	Applicable Transmission Facility Ratings shall not be exceeded;</a:t>
            </a:r>
          </a:p>
          <a:p>
            <a:pPr marL="0" indent="0">
              <a:buNone/>
            </a:pPr>
            <a:r>
              <a:rPr lang="en-US" sz="1400" dirty="0"/>
              <a:t>		d.	ERCOT System voltages shall be within post-contingency voltage limits and post-contingency voltage   			deviation limits as established by ERCOT; and</a:t>
            </a:r>
          </a:p>
          <a:p>
            <a:pPr marL="0" indent="0">
              <a:buNone/>
            </a:pPr>
            <a:r>
              <a:rPr lang="en-US" sz="1400" dirty="0"/>
              <a:t>		e.	Transient voltage responses shall be within acceptable limits as established by ERCOT.</a:t>
            </a:r>
          </a:p>
          <a:p>
            <a:pPr marL="0" indent="0">
              <a:buNone/>
            </a:pPr>
            <a:endParaRPr lang="en-US" sz="1400" dirty="0"/>
          </a:p>
          <a:p>
            <a:pPr marL="0" indent="0">
              <a:buNone/>
            </a:pPr>
            <a:r>
              <a:rPr lang="en-US" sz="2000" dirty="0"/>
              <a:t>OWG took no action and will discuss NOGRR183 in </a:t>
            </a:r>
            <a:r>
              <a:rPr lang="en-US" sz="2000" dirty="0" smtClean="0"/>
              <a:t>March </a:t>
            </a:r>
            <a:r>
              <a:rPr lang="en-US" sz="2000" dirty="0"/>
              <a:t>(</a:t>
            </a:r>
            <a:r>
              <a:rPr lang="en-US" sz="2000" dirty="0" smtClean="0"/>
              <a:t>03/21/19</a:t>
            </a:r>
            <a:r>
              <a:rPr lang="en-US" sz="2000" dirty="0"/>
              <a:t>).</a:t>
            </a:r>
          </a:p>
        </p:txBody>
      </p:sp>
    </p:spTree>
    <p:extLst>
      <p:ext uri="{BB962C8B-B14F-4D97-AF65-F5344CB8AC3E}">
        <p14:creationId xmlns:p14="http://schemas.microsoft.com/office/powerpoint/2010/main" val="136819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ABFB3E-E18E-4603-8D52-47FE09A965EC}"/>
              </a:ext>
            </a:extLst>
          </p:cNvPr>
          <p:cNvSpPr>
            <a:spLocks noGrp="1"/>
          </p:cNvSpPr>
          <p:nvPr>
            <p:ph type="title"/>
          </p:nvPr>
        </p:nvSpPr>
        <p:spPr/>
        <p:txBody>
          <a:bodyPr>
            <a:normAutofit/>
          </a:bodyPr>
          <a:lstStyle/>
          <a:p>
            <a:r>
              <a:rPr lang="en-US" sz="2400" b="1" dirty="0"/>
              <a:t>Outage Coordination Working Group</a:t>
            </a:r>
          </a:p>
        </p:txBody>
      </p:sp>
      <p:sp>
        <p:nvSpPr>
          <p:cNvPr id="3" name="Content Placeholder 2">
            <a:extLst>
              <a:ext uri="{FF2B5EF4-FFF2-40B4-BE49-F238E27FC236}">
                <a16:creationId xmlns:a16="http://schemas.microsoft.com/office/drawing/2014/main" xmlns="" id="{64EE01F9-F88F-4D78-A8A4-94ABA44E4773}"/>
              </a:ext>
            </a:extLst>
          </p:cNvPr>
          <p:cNvSpPr>
            <a:spLocks noGrp="1"/>
          </p:cNvSpPr>
          <p:nvPr>
            <p:ph idx="1"/>
          </p:nvPr>
        </p:nvSpPr>
        <p:spPr/>
        <p:txBody>
          <a:bodyPr/>
          <a:lstStyle/>
          <a:p>
            <a:pPr marL="0" indent="0">
              <a:buNone/>
            </a:pPr>
            <a:r>
              <a:rPr lang="en-US" sz="2000" dirty="0"/>
              <a:t>Minor edits </a:t>
            </a:r>
            <a:r>
              <a:rPr lang="en-US" sz="2000" dirty="0" smtClean="0"/>
              <a:t>are being submitted to ROS for considerations to the Operations Working Group (OWG) </a:t>
            </a:r>
            <a:r>
              <a:rPr lang="en-US" sz="2000" dirty="0"/>
              <a:t>Scope</a:t>
            </a:r>
          </a:p>
          <a:p>
            <a:pPr marL="0" indent="0">
              <a:buNone/>
            </a:pPr>
            <a:endParaRPr lang="en-US" sz="2000" dirty="0"/>
          </a:p>
          <a:p>
            <a:pPr marL="0" lvl="0" indent="0">
              <a:buNone/>
            </a:pPr>
            <a:r>
              <a:rPr lang="en-US" sz="2000" dirty="0"/>
              <a:t>Annually develop </a:t>
            </a:r>
            <a:r>
              <a:rPr lang="en-US" sz="2000" dirty="0" smtClean="0"/>
              <a:t>list </a:t>
            </a:r>
            <a:r>
              <a:rPr lang="en-US" sz="2000" dirty="0"/>
              <a:t>of High Impact Transmission Elements (“HITEs”) as discussed in ERCOT’s HITE methodology document.  The OWG chair may </a:t>
            </a:r>
            <a:r>
              <a:rPr lang="en-US" sz="2000" dirty="0" smtClean="0"/>
              <a:t>designate </a:t>
            </a:r>
            <a:r>
              <a:rPr lang="en-US" sz="2000" dirty="0"/>
              <a:t>a subgroup chair to facilitate this </a:t>
            </a:r>
            <a:r>
              <a:rPr lang="en-US" sz="2000" dirty="0" smtClean="0"/>
              <a:t>activity.</a:t>
            </a:r>
            <a:endParaRPr lang="en-US" sz="2000" dirty="0"/>
          </a:p>
          <a:p>
            <a:pPr marL="0" lvl="0" indent="0">
              <a:buNone/>
            </a:pPr>
            <a:endParaRPr lang="en-US" sz="2000" dirty="0"/>
          </a:p>
          <a:p>
            <a:pPr marL="0" lvl="0" indent="0">
              <a:buNone/>
            </a:pPr>
            <a:r>
              <a:rPr lang="en-US" sz="2000" dirty="0" smtClean="0"/>
              <a:t>It is recommended that OCWG be combined with OWG.</a:t>
            </a:r>
            <a:endParaRPr lang="en-US" sz="2000" dirty="0"/>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val="222117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272</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NOGRR183, Remedial Action Scheme (RAS) Submittal and Review Requirements</vt:lpstr>
      <vt:lpstr>Outage Coordination Working Group</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131</cp:revision>
  <dcterms:created xsi:type="dcterms:W3CDTF">2017-05-03T20:12:06Z</dcterms:created>
  <dcterms:modified xsi:type="dcterms:W3CDTF">2019-03-05T17:16:23Z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