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Lst>
  <p:notesMasterIdLst>
    <p:notesMasterId r:id="rId11"/>
  </p:notesMasterIdLst>
  <p:sldIdLst>
    <p:sldId id="260" r:id="rId4"/>
    <p:sldId id="297" r:id="rId5"/>
    <p:sldId id="295" r:id="rId6"/>
    <p:sldId id="291" r:id="rId7"/>
    <p:sldId id="296" r:id="rId8"/>
    <p:sldId id="294" r:id="rId9"/>
    <p:sldId id="267"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C5C5"/>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9" d="100"/>
          <a:sy n="79" d="100"/>
        </p:scale>
        <p:origin x="126" y="8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8DD6961-0999-4ABB-BD32-6EE73A3B7858}" type="datetimeFigureOut">
              <a:rPr lang="en-US" smtClean="0"/>
              <a:t>3/5/2019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6119673-213A-432E-B269-E9C45BF3A268}" type="slidenum">
              <a:rPr lang="en-US" smtClean="0"/>
              <a:t>‹#›</a:t>
            </a:fld>
            <a:endParaRPr lang="en-US" dirty="0"/>
          </a:p>
        </p:txBody>
      </p:sp>
    </p:spTree>
    <p:extLst>
      <p:ext uri="{BB962C8B-B14F-4D97-AF65-F5344CB8AC3E}">
        <p14:creationId xmlns:p14="http://schemas.microsoft.com/office/powerpoint/2010/main" val="2357145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4241951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47638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198623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99190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867144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1600201"/>
            <a:ext cx="113792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601445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309681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BA2BC6-7A47-46DF-8552-B0EE37E8912A}"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2127738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BA2BC6-7A47-46DF-8552-B0EE37E8912A}" type="datetimeFigureOut">
              <a:rPr lang="en-US" smtClean="0"/>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958223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BA2BC6-7A47-46DF-8552-B0EE37E8912A}" type="datetimeFigureOut">
              <a:rPr lang="en-US" smtClean="0"/>
              <a:t>3/5/2019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894956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BA2BC6-7A47-46DF-8552-B0EE37E8912A}" type="datetimeFigureOut">
              <a:rPr lang="en-US" smtClean="0"/>
              <a:t>3/5/2019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467684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A2BC6-7A47-46DF-8552-B0EE37E8912A}" type="datetimeFigureOut">
              <a:rPr lang="en-US" smtClean="0"/>
              <a:t>3/5/2019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176813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A2BC6-7A47-46DF-8552-B0EE37E8912A}" type="datetimeFigureOut">
              <a:rPr lang="en-US" smtClean="0"/>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65844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A2BC6-7A47-46DF-8552-B0EE37E8912A}" type="datetimeFigureOut">
              <a:rPr lang="en-US" smtClean="0"/>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2303745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BA2BC6-7A47-46DF-8552-B0EE37E8912A}" type="datetimeFigureOut">
              <a:rPr lang="en-US" smtClean="0"/>
              <a:t>3/5/2019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D46807-1B8F-4C09-8600-DDFEAC0E9F89}" type="slidenum">
              <a:rPr lang="en-US" smtClean="0"/>
              <a:t>‹#›</a:t>
            </a:fld>
            <a:endParaRPr lang="en-US" dirty="0"/>
          </a:p>
        </p:txBody>
      </p:sp>
    </p:spTree>
    <p:extLst>
      <p:ext uri="{BB962C8B-B14F-4D97-AF65-F5344CB8AC3E}">
        <p14:creationId xmlns:p14="http://schemas.microsoft.com/office/powerpoint/2010/main" val="2325139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2790219298"/>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11379200" y="6561138"/>
            <a:ext cx="7112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r>
              <a:rPr lang="en-US" sz="1000" b="1" dirty="0" smtClean="0">
                <a:solidFill>
                  <a:srgbClr val="5B6770"/>
                </a:solidFill>
              </a:rPr>
              <a:t>PUBLIC</a:t>
            </a:r>
            <a:endParaRPr lang="en-US" sz="1000" b="1" dirty="0">
              <a:solidFill>
                <a:srgbClr val="5B6770"/>
              </a:solidFill>
            </a:endParaRPr>
          </a:p>
        </p:txBody>
      </p:sp>
    </p:spTree>
    <p:extLst>
      <p:ext uri="{BB962C8B-B14F-4D97-AF65-F5344CB8AC3E}">
        <p14:creationId xmlns:p14="http://schemas.microsoft.com/office/powerpoint/2010/main" val="243483376"/>
      </p:ext>
    </p:extLst>
  </p:cSld>
  <p:clrMap bg1="lt1" tx1="dk1" bg2="lt2" tx2="dk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665573" y="1874109"/>
            <a:ext cx="5646034" cy="2431435"/>
          </a:xfrm>
          <a:prstGeom prst="rect">
            <a:avLst/>
          </a:prstGeom>
          <a:noFill/>
        </p:spPr>
        <p:txBody>
          <a:bodyPr wrap="square" rtlCol="0">
            <a:spAutoFit/>
          </a:bodyPr>
          <a:lstStyle/>
          <a:p>
            <a:r>
              <a:rPr lang="en-US" sz="2800" kern="0" dirty="0" smtClean="0">
                <a:solidFill>
                  <a:srgbClr val="000000"/>
                </a:solidFill>
                <a:latin typeface="Arial Black"/>
              </a:rPr>
              <a:t>MSWG</a:t>
            </a:r>
          </a:p>
          <a:p>
            <a:endParaRPr lang="en-US" sz="2000" kern="0" dirty="0" smtClean="0">
              <a:solidFill>
                <a:srgbClr val="000000"/>
              </a:solidFill>
              <a:latin typeface="Arial Black" pitchFamily="34" charset="0"/>
            </a:endParaRPr>
          </a:p>
          <a:p>
            <a:r>
              <a:rPr lang="en-US" sz="3200" b="1" dirty="0" smtClean="0">
                <a:solidFill>
                  <a:prstClr val="black"/>
                </a:solidFill>
              </a:rPr>
              <a:t>Update to WMS</a:t>
            </a:r>
            <a:endParaRPr lang="en-US" sz="3200" b="1" dirty="0">
              <a:solidFill>
                <a:prstClr val="black"/>
              </a:solidFill>
            </a:endParaRPr>
          </a:p>
          <a:p>
            <a:endParaRPr lang="en-US" b="1" dirty="0" smtClean="0">
              <a:solidFill>
                <a:prstClr val="black"/>
              </a:solidFill>
            </a:endParaRPr>
          </a:p>
          <a:p>
            <a:endParaRPr lang="en-US" b="1" dirty="0">
              <a:solidFill>
                <a:prstClr val="black"/>
              </a:solidFill>
            </a:endParaRPr>
          </a:p>
          <a:p>
            <a:r>
              <a:rPr lang="en-US" b="1" dirty="0" smtClean="0">
                <a:solidFill>
                  <a:prstClr val="black"/>
                </a:solidFill>
              </a:rPr>
              <a:t>March 6, 2019</a:t>
            </a:r>
          </a:p>
          <a:p>
            <a:endParaRPr lang="en-US" b="1" dirty="0">
              <a:solidFill>
                <a:prstClr val="black"/>
              </a:solidFill>
            </a:endParaRPr>
          </a:p>
        </p:txBody>
      </p:sp>
    </p:spTree>
    <p:extLst>
      <p:ext uri="{BB962C8B-B14F-4D97-AF65-F5344CB8AC3E}">
        <p14:creationId xmlns:p14="http://schemas.microsoft.com/office/powerpoint/2010/main" val="2032993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6870810" cy="695432"/>
          </a:xfrm>
        </p:spPr>
        <p:txBody>
          <a:bodyPr/>
          <a:lstStyle/>
          <a:p>
            <a:r>
              <a:rPr lang="en-US" dirty="0" smtClean="0"/>
              <a:t>Scope Changes (for VOTE)</a:t>
            </a:r>
            <a:endParaRPr lang="en-US" dirty="0"/>
          </a:p>
        </p:txBody>
      </p:sp>
      <p:sp>
        <p:nvSpPr>
          <p:cNvPr id="5" name="Content Placeholder 2"/>
          <p:cNvSpPr>
            <a:spLocks noGrp="1"/>
          </p:cNvSpPr>
          <p:nvPr>
            <p:ph sz="half" idx="4294967295"/>
          </p:nvPr>
        </p:nvSpPr>
        <p:spPr>
          <a:xfrm>
            <a:off x="335280" y="3013544"/>
            <a:ext cx="11575774" cy="2862470"/>
          </a:xfrm>
          <a:prstGeom prst="rect">
            <a:avLst/>
          </a:prstGeom>
        </p:spPr>
        <p:txBody>
          <a:bodyPr>
            <a:normAutofit lnSpcReduction="10000"/>
          </a:bodyPr>
          <a:lstStyle/>
          <a:p>
            <a:pPr marL="0" indent="0">
              <a:buNone/>
            </a:pPr>
            <a:r>
              <a:rPr lang="en-US" sz="1400" u="sng" dirty="0" smtClean="0"/>
              <a:t>Proposed:</a:t>
            </a:r>
          </a:p>
          <a:p>
            <a:pPr marL="0" indent="0">
              <a:buNone/>
            </a:pPr>
            <a:r>
              <a:rPr lang="en-US" sz="1400" dirty="0" smtClean="0"/>
              <a:t>The </a:t>
            </a:r>
            <a:r>
              <a:rPr lang="en-US" sz="1400" dirty="0"/>
              <a:t>Market Settlement Working Group (MSWG) reporting to Wholesale Market Subcommittee (WMS) is responsible for reviewing Settlement issues, wholesale communication processes and data flow through reports and extracts. MSWG will focus on the accuracy of Settlements and efficiency of data flow to ensure that all market participants receive timely Settlement information. </a:t>
            </a:r>
            <a:r>
              <a:rPr lang="en-US" sz="1400" dirty="0">
                <a:solidFill>
                  <a:srgbClr val="FF0000"/>
                </a:solidFill>
              </a:rPr>
              <a:t>MSWG will review the Market Data Transparency SLA annually, and the Extract Report Incident Log, as needed. </a:t>
            </a:r>
            <a:r>
              <a:rPr lang="en-US" sz="1400" dirty="0"/>
              <a:t> MSWG will analyze and work with ERCOT to interpret Market Participant Settlement results and anomalies. MSWG will capture changes in market rules that impact Settlements </a:t>
            </a:r>
            <a:r>
              <a:rPr lang="en-US" sz="1400" dirty="0">
                <a:solidFill>
                  <a:srgbClr val="FF0000"/>
                </a:solidFill>
              </a:rPr>
              <a:t>by reviewing ERCOT-maintained documents including R</a:t>
            </a:r>
            <a:r>
              <a:rPr lang="en-US" sz="1400" dirty="0" smtClean="0">
                <a:solidFill>
                  <a:srgbClr val="FF0000"/>
                </a:solidFill>
              </a:rPr>
              <a:t>evision Requests</a:t>
            </a:r>
            <a:r>
              <a:rPr lang="en-US" sz="1400" dirty="0">
                <a:solidFill>
                  <a:srgbClr val="FF0000"/>
                </a:solidFill>
              </a:rPr>
              <a:t>, the Settlement Matrix, </a:t>
            </a:r>
            <a:r>
              <a:rPr lang="en-US" sz="1400" dirty="0" smtClean="0">
                <a:solidFill>
                  <a:srgbClr val="FF0000"/>
                </a:solidFill>
              </a:rPr>
              <a:t>and the EMIL.</a:t>
            </a:r>
            <a:r>
              <a:rPr lang="en-US" sz="1400" dirty="0" smtClean="0"/>
              <a:t> </a:t>
            </a:r>
            <a:r>
              <a:rPr lang="en-US" sz="1400" dirty="0"/>
              <a:t>MSWG will focus on any ERCOT system changes that would impact middle and back office systems and engage ERCOT in dialogue to understand such changes in content and design. </a:t>
            </a:r>
          </a:p>
          <a:p>
            <a:pPr marL="0" indent="0">
              <a:buNone/>
            </a:pPr>
            <a:endParaRPr lang="en-US" sz="1400" dirty="0" smtClean="0"/>
          </a:p>
          <a:p>
            <a:pPr marL="0" indent="0">
              <a:buNone/>
            </a:pPr>
            <a:r>
              <a:rPr lang="en-US" sz="1400" dirty="0" smtClean="0"/>
              <a:t>Other </a:t>
            </a:r>
            <a:r>
              <a:rPr lang="en-US" sz="1400" dirty="0"/>
              <a:t>items as assigned by WMS</a:t>
            </a:r>
          </a:p>
          <a:p>
            <a:pPr marL="0" indent="0">
              <a:buNone/>
            </a:pPr>
            <a:endParaRPr lang="en-US" sz="1200" dirty="0" smtClean="0"/>
          </a:p>
          <a:p>
            <a:pPr marL="0" indent="0">
              <a:buNone/>
            </a:pPr>
            <a:endParaRPr lang="en-US" sz="1200" dirty="0"/>
          </a:p>
          <a:p>
            <a:pPr marL="0" indent="0">
              <a:buNone/>
            </a:pPr>
            <a:r>
              <a:rPr lang="en-US" sz="1200" dirty="0" smtClean="0"/>
              <a:t>*Post to MSWG home page on approval</a:t>
            </a:r>
            <a:endParaRPr lang="en-US" sz="1200" dirty="0"/>
          </a:p>
        </p:txBody>
      </p:sp>
      <p:sp>
        <p:nvSpPr>
          <p:cNvPr id="6" name="Content Placeholder 2"/>
          <p:cNvSpPr>
            <a:spLocks noGrp="1"/>
          </p:cNvSpPr>
          <p:nvPr>
            <p:ph sz="half" idx="4294967295"/>
          </p:nvPr>
        </p:nvSpPr>
        <p:spPr>
          <a:xfrm>
            <a:off x="335280" y="939115"/>
            <a:ext cx="11233868" cy="1907452"/>
          </a:xfrm>
          <a:prstGeom prst="rect">
            <a:avLst/>
          </a:prstGeom>
        </p:spPr>
        <p:txBody>
          <a:bodyPr>
            <a:normAutofit/>
          </a:bodyPr>
          <a:lstStyle/>
          <a:p>
            <a:pPr marL="0" indent="0">
              <a:buNone/>
            </a:pPr>
            <a:r>
              <a:rPr lang="en-US" sz="1400" u="sng" dirty="0" smtClean="0"/>
              <a:t>Currently:</a:t>
            </a:r>
          </a:p>
          <a:p>
            <a:pPr marL="0" indent="0">
              <a:buNone/>
            </a:pPr>
            <a:r>
              <a:rPr lang="en-US" sz="1400" dirty="0" smtClean="0"/>
              <a:t>The </a:t>
            </a:r>
            <a:r>
              <a:rPr lang="en-US" sz="1400" dirty="0"/>
              <a:t>Market Settlement Working Group (MSWG) reporting to Wholesale Market Subcommittee (WMS) is responsible for reviewing Settlement issues, wholesale communication processes and data flow through reports and extracts. MSWG will focus on the accuracy of Settlements and efficiency of data flow to ensure that all market participants receive timely Settlement information. MSWG will analyze and work with ERCOT to interpret Market Participant Settlement results and anomalies. </a:t>
            </a:r>
            <a:r>
              <a:rPr lang="en-US" sz="1400" dirty="0">
                <a:highlight>
                  <a:srgbClr val="FFFF00"/>
                </a:highlight>
              </a:rPr>
              <a:t>MSWG will maintain the Nodal Settlements Handbook, capturing changes in market rules that impact Settlements</a:t>
            </a:r>
            <a:r>
              <a:rPr lang="en-US" sz="1400" dirty="0"/>
              <a:t>. MSWG will focus on any ERCOT system changes that would impact middle and back office systems and engage ERCOT in dialogue to understand such changes in content and design. </a:t>
            </a:r>
          </a:p>
          <a:p>
            <a:pPr marL="0" indent="0">
              <a:buNone/>
            </a:pPr>
            <a:endParaRPr lang="en-US" sz="1200" dirty="0"/>
          </a:p>
        </p:txBody>
      </p:sp>
    </p:spTree>
    <p:extLst>
      <p:ext uri="{BB962C8B-B14F-4D97-AF65-F5344CB8AC3E}">
        <p14:creationId xmlns:p14="http://schemas.microsoft.com/office/powerpoint/2010/main" val="135480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695432"/>
          </a:xfrm>
        </p:spPr>
        <p:txBody>
          <a:bodyPr/>
          <a:lstStyle/>
          <a:p>
            <a:r>
              <a:rPr lang="en-US" dirty="0" smtClean="0"/>
              <a:t>Load Counts and Volume (component of Settlement Stability)</a:t>
            </a:r>
            <a:endParaRPr lang="en-US" dirty="0"/>
          </a:p>
        </p:txBody>
      </p:sp>
      <p:sp>
        <p:nvSpPr>
          <p:cNvPr id="3" name="Content Placeholder 2"/>
          <p:cNvSpPr>
            <a:spLocks noGrp="1"/>
          </p:cNvSpPr>
          <p:nvPr>
            <p:ph idx="1"/>
          </p:nvPr>
        </p:nvSpPr>
        <p:spPr>
          <a:xfrm>
            <a:off x="406400" y="1304014"/>
            <a:ext cx="11379200" cy="4142629"/>
          </a:xfrm>
        </p:spPr>
        <p:txBody>
          <a:bodyPr/>
          <a:lstStyle/>
          <a:p>
            <a:pPr marL="0" indent="0">
              <a:buNone/>
            </a:pPr>
            <a:r>
              <a:rPr lang="en-US" dirty="0" smtClean="0"/>
              <a:t>New layout better highlights variability of Initial Settlement</a:t>
            </a:r>
            <a:endParaRPr lang="en-US" dirty="0"/>
          </a:p>
          <a:p>
            <a:pPr marL="0" indent="0">
              <a:buNone/>
            </a:pPr>
            <a:endParaRPr lang="en-US" dirty="0"/>
          </a:p>
          <a:p>
            <a:pPr marL="0" indent="0">
              <a:buNone/>
            </a:pPr>
            <a:r>
              <a:rPr lang="en-US" sz="1400" dirty="0"/>
              <a:t>http://www.ercot.com/content/wcm/key_documents_lists/174570/ERCOT_Count_Report_2018_QTR4.xlsx</a:t>
            </a:r>
          </a:p>
          <a:p>
            <a:pPr marL="0" indent="0">
              <a:buNone/>
            </a:pPr>
            <a:endParaRPr lang="en-US" sz="1400" dirty="0" smtClean="0"/>
          </a:p>
          <a:p>
            <a:pPr marL="0" indent="0">
              <a:buNone/>
            </a:pPr>
            <a:r>
              <a:rPr lang="en-US" sz="1400" dirty="0" smtClean="0"/>
              <a:t>http</a:t>
            </a:r>
            <a:r>
              <a:rPr lang="en-US" sz="1400" dirty="0"/>
              <a:t>://www.ercot.com/content/wcm/key_documents_lists/174570/ERCOT_Volume_Report_2018_QTR4.xlsx</a:t>
            </a:r>
          </a:p>
          <a:p>
            <a:pPr marL="0" indent="0">
              <a:buNone/>
            </a:pPr>
            <a:endParaRPr lang="en-US" dirty="0"/>
          </a:p>
          <a:p>
            <a:pPr marL="0" indent="0">
              <a:buNone/>
            </a:pPr>
            <a:endParaRPr lang="en-US" dirty="0"/>
          </a:p>
          <a:p>
            <a:pPr marL="0" indent="0">
              <a:buNone/>
            </a:pPr>
            <a:endParaRPr lang="en-US" sz="1800" dirty="0" smtClean="0"/>
          </a:p>
          <a:p>
            <a:pPr marL="0" indent="0">
              <a:buNone/>
            </a:pPr>
            <a:r>
              <a:rPr lang="en-US" sz="1800" dirty="0" smtClean="0"/>
              <a:t>*Also regularly viewed at RMS</a:t>
            </a:r>
            <a:endParaRPr lang="en-US" sz="1800" dirty="0"/>
          </a:p>
        </p:txBody>
      </p:sp>
    </p:spTree>
    <p:extLst>
      <p:ext uri="{BB962C8B-B14F-4D97-AF65-F5344CB8AC3E}">
        <p14:creationId xmlns:p14="http://schemas.microsoft.com/office/powerpoint/2010/main" val="1284166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695432"/>
          </a:xfrm>
        </p:spPr>
        <p:txBody>
          <a:bodyPr/>
          <a:lstStyle/>
          <a:p>
            <a:r>
              <a:rPr lang="en-US" dirty="0" smtClean="0"/>
              <a:t>NPRR917 Discussion (Current Action Item)</a:t>
            </a:r>
            <a:endParaRPr lang="en-US" dirty="0"/>
          </a:p>
        </p:txBody>
      </p:sp>
      <p:sp>
        <p:nvSpPr>
          <p:cNvPr id="3" name="Content Placeholder 2"/>
          <p:cNvSpPr>
            <a:spLocks noGrp="1"/>
          </p:cNvSpPr>
          <p:nvPr>
            <p:ph idx="1"/>
          </p:nvPr>
        </p:nvSpPr>
        <p:spPr>
          <a:xfrm>
            <a:off x="406400" y="1033669"/>
            <a:ext cx="11379200" cy="5009321"/>
          </a:xfrm>
        </p:spPr>
        <p:txBody>
          <a:bodyPr/>
          <a:lstStyle/>
          <a:p>
            <a:pPr marL="0" indent="0">
              <a:buNone/>
            </a:pPr>
            <a:r>
              <a:rPr lang="en-US" sz="2000" dirty="0" smtClean="0"/>
              <a:t>WMWG meeting answered some of our questions concerning price formation and purpose</a:t>
            </a:r>
          </a:p>
          <a:p>
            <a:pPr marL="0" indent="0">
              <a:buNone/>
            </a:pPr>
            <a:r>
              <a:rPr lang="en-US" sz="2000" dirty="0" smtClean="0"/>
              <a:t>MSWG recommends a few small changes to the current language:</a:t>
            </a:r>
          </a:p>
          <a:p>
            <a:pPr lvl="1">
              <a:buFont typeface="Wingdings" panose="05000000000000000000" pitchFamily="2" charset="2"/>
              <a:buChar char="Ø"/>
            </a:pPr>
            <a:r>
              <a:rPr lang="en-US" sz="1600" dirty="0" smtClean="0"/>
              <a:t>Improvements to language (clarify the way DG is currently settled)</a:t>
            </a:r>
          </a:p>
          <a:p>
            <a:pPr lvl="1">
              <a:buFont typeface="Wingdings" panose="05000000000000000000" pitchFamily="2" charset="2"/>
              <a:buChar char="Ø"/>
            </a:pPr>
            <a:r>
              <a:rPr lang="en-US" sz="1600" dirty="0" smtClean="0"/>
              <a:t>Add “time-weighted” where needed</a:t>
            </a:r>
          </a:p>
          <a:p>
            <a:pPr lvl="1">
              <a:buFont typeface="Wingdings" panose="05000000000000000000" pitchFamily="2" charset="2"/>
              <a:buChar char="Ø"/>
            </a:pPr>
            <a:r>
              <a:rPr lang="en-US" sz="1600" dirty="0" smtClean="0"/>
              <a:t>Algorithm clean-up (site represented </a:t>
            </a:r>
            <a:r>
              <a:rPr lang="en-US" sz="1600" i="1" dirty="0" smtClean="0"/>
              <a:t>as a single unit</a:t>
            </a:r>
            <a:r>
              <a:rPr lang="en-US" sz="1600" dirty="0" smtClean="0"/>
              <a:t>, rather than </a:t>
            </a:r>
            <a:r>
              <a:rPr lang="en-US" sz="1600" i="1" dirty="0" smtClean="0"/>
              <a:t>by a single unit </a:t>
            </a:r>
            <a:r>
              <a:rPr lang="en-US" sz="1600" dirty="0" smtClean="0"/>
              <a:t>)</a:t>
            </a:r>
          </a:p>
          <a:p>
            <a:pPr lvl="1">
              <a:buFont typeface="Wingdings" panose="05000000000000000000" pitchFamily="2" charset="2"/>
              <a:buChar char="Ø"/>
            </a:pPr>
            <a:r>
              <a:rPr lang="en-US" sz="1600" dirty="0" smtClean="0"/>
              <a:t>Add clarity in Business Case for nodal energy pricing requirement for generators registered with the PUCT as self-generators (transmission-level generators vs distribution-level generators)</a:t>
            </a:r>
          </a:p>
          <a:p>
            <a:pPr marL="0" indent="0">
              <a:buNone/>
            </a:pPr>
            <a:endParaRPr lang="en-US" sz="2000" dirty="0" smtClean="0"/>
          </a:p>
          <a:p>
            <a:pPr marL="0" indent="0">
              <a:buNone/>
            </a:pPr>
            <a:r>
              <a:rPr lang="en-US" sz="2000" dirty="0" smtClean="0"/>
              <a:t>ERCOT </a:t>
            </a:r>
            <a:r>
              <a:rPr lang="en-US" sz="2000" dirty="0"/>
              <a:t>staff discussed data sources for 15-minute Settlement and how outputs will be displayed/delivered in Extracts</a:t>
            </a:r>
            <a:r>
              <a:rPr lang="en-US" sz="2000" dirty="0" smtClean="0"/>
              <a:t>. </a:t>
            </a:r>
            <a:endParaRPr lang="en-US" sz="2000" dirty="0"/>
          </a:p>
          <a:p>
            <a:pPr marL="0" indent="0">
              <a:buNone/>
            </a:pPr>
            <a:endParaRPr lang="en-US" sz="2000" dirty="0" smtClean="0"/>
          </a:p>
          <a:p>
            <a:pPr marL="0" indent="0">
              <a:buNone/>
            </a:pPr>
            <a:r>
              <a:rPr lang="en-US" sz="2000" dirty="0" smtClean="0"/>
              <a:t>On the horizon:</a:t>
            </a:r>
          </a:p>
          <a:p>
            <a:pPr lvl="1"/>
            <a:r>
              <a:rPr lang="en-US" sz="1600" dirty="0" smtClean="0"/>
              <a:t>After Grandfathering/Optionality language is decided, possible additional settlement needs. </a:t>
            </a:r>
          </a:p>
          <a:p>
            <a:pPr lvl="1"/>
            <a:r>
              <a:rPr lang="en-US" sz="1600" dirty="0" smtClean="0"/>
              <a:t>Battery, other storage and other technologies</a:t>
            </a:r>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880202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695432"/>
          </a:xfrm>
        </p:spPr>
        <p:txBody>
          <a:bodyPr/>
          <a:lstStyle/>
          <a:p>
            <a:r>
              <a:rPr lang="en-US" dirty="0" smtClean="0"/>
              <a:t>Other Current Action Items</a:t>
            </a:r>
            <a:endParaRPr lang="en-US" dirty="0"/>
          </a:p>
        </p:txBody>
      </p:sp>
      <p:sp>
        <p:nvSpPr>
          <p:cNvPr id="3" name="Content Placeholder 2"/>
          <p:cNvSpPr>
            <a:spLocks noGrp="1"/>
          </p:cNvSpPr>
          <p:nvPr>
            <p:ph idx="1"/>
          </p:nvPr>
        </p:nvSpPr>
        <p:spPr>
          <a:xfrm>
            <a:off x="406400" y="1136822"/>
            <a:ext cx="11379200" cy="4634930"/>
          </a:xfrm>
        </p:spPr>
        <p:txBody>
          <a:bodyPr/>
          <a:lstStyle/>
          <a:p>
            <a:pPr>
              <a:buFont typeface="Wingdings" panose="05000000000000000000" pitchFamily="2" charset="2"/>
              <a:buChar char="ü"/>
            </a:pPr>
            <a:r>
              <a:rPr lang="en-US" sz="1800" dirty="0" smtClean="0"/>
              <a:t>Pursue </a:t>
            </a:r>
            <a:r>
              <a:rPr lang="en-US" sz="1800" dirty="0"/>
              <a:t>Settlement that align balancing account settlement to CARD in </a:t>
            </a:r>
            <a:r>
              <a:rPr lang="en-US" sz="1800" dirty="0" smtClean="0"/>
              <a:t>RR – </a:t>
            </a:r>
            <a:r>
              <a:rPr lang="en-US" sz="1800" dirty="0">
                <a:solidFill>
                  <a:srgbClr val="00B050"/>
                </a:solidFill>
              </a:rPr>
              <a:t>A</a:t>
            </a:r>
            <a:r>
              <a:rPr lang="en-US" sz="1800" dirty="0" smtClean="0">
                <a:solidFill>
                  <a:srgbClr val="00B050"/>
                </a:solidFill>
              </a:rPr>
              <a:t>ddressed by approved NPRR905, to be implemented in the calendar year.</a:t>
            </a:r>
          </a:p>
          <a:p>
            <a:pPr marL="0" indent="0">
              <a:buNone/>
            </a:pPr>
            <a:endParaRPr lang="en-US" sz="1800" dirty="0"/>
          </a:p>
          <a:p>
            <a:pPr>
              <a:buFont typeface="Wingdings" panose="05000000000000000000" pitchFamily="2" charset="2"/>
              <a:buChar char="ü"/>
            </a:pPr>
            <a:r>
              <a:rPr lang="en-US" sz="1800" dirty="0" smtClean="0"/>
              <a:t>CRR </a:t>
            </a:r>
            <a:r>
              <a:rPr lang="en-US" sz="1800" dirty="0"/>
              <a:t>B</a:t>
            </a:r>
            <a:r>
              <a:rPr lang="en-US" sz="1800" dirty="0" smtClean="0"/>
              <a:t>alancing </a:t>
            </a:r>
            <a:r>
              <a:rPr lang="en-US" sz="1800" dirty="0"/>
              <a:t>A</a:t>
            </a:r>
            <a:r>
              <a:rPr lang="en-US" sz="1800" dirty="0" smtClean="0"/>
              <a:t>ccount depletion issue. </a:t>
            </a:r>
            <a:r>
              <a:rPr lang="en-US" sz="1800" dirty="0" smtClean="0">
                <a:solidFill>
                  <a:srgbClr val="00B050"/>
                </a:solidFill>
              </a:rPr>
              <a:t>$10MM put in place ~32 months ago. Balance has been below $10MM 6 times and did go to $0 in July 2018. Rather than develop a new number based on one month, CMWG takes the approach that correcting the congestion issue is more helpful. MSWG agrees.</a:t>
            </a:r>
          </a:p>
          <a:p>
            <a:pPr marL="0" indent="0">
              <a:buNone/>
            </a:pPr>
            <a:endParaRPr lang="en-US" sz="1800" dirty="0" smtClean="0">
              <a:solidFill>
                <a:srgbClr val="00B050"/>
              </a:solidFill>
            </a:endParaRPr>
          </a:p>
          <a:p>
            <a:pPr>
              <a:buFont typeface="Wingdings" panose="05000000000000000000" pitchFamily="2" charset="2"/>
              <a:buChar char="q"/>
            </a:pPr>
            <a:r>
              <a:rPr lang="en-US" sz="1800" dirty="0" smtClean="0"/>
              <a:t>NPRR 855</a:t>
            </a:r>
            <a:r>
              <a:rPr lang="en-US" sz="1800" dirty="0" smtClean="0">
                <a:solidFill>
                  <a:srgbClr val="00B050"/>
                </a:solidFill>
              </a:rPr>
              <a:t> </a:t>
            </a:r>
            <a:r>
              <a:rPr lang="en-US" sz="1800" dirty="0"/>
              <a:t>Must-Run Alternative (MRA) Details and </a:t>
            </a:r>
            <a:r>
              <a:rPr lang="en-US" sz="1800" dirty="0" smtClean="0"/>
              <a:t>Revisions . . . </a:t>
            </a:r>
            <a:r>
              <a:rPr lang="en-US" sz="1800" dirty="0" smtClean="0">
                <a:solidFill>
                  <a:srgbClr val="00B050"/>
                </a:solidFill>
              </a:rPr>
              <a:t>MSWG will start reviewing calculations in March.</a:t>
            </a:r>
          </a:p>
          <a:p>
            <a:pPr marL="0" indent="0">
              <a:buNone/>
            </a:pPr>
            <a:endParaRPr lang="en-US" sz="1800" dirty="0">
              <a:solidFill>
                <a:srgbClr val="00B050"/>
              </a:solidFill>
            </a:endParaRPr>
          </a:p>
          <a:p>
            <a:pPr>
              <a:buFont typeface="Wingdings" panose="05000000000000000000" pitchFamily="2" charset="2"/>
              <a:buChar char="q"/>
            </a:pPr>
            <a:r>
              <a:rPr lang="en-US" sz="1800" dirty="0" smtClean="0"/>
              <a:t>Other assignments?</a:t>
            </a:r>
            <a:endParaRPr lang="en-US" sz="1800" dirty="0"/>
          </a:p>
          <a:p>
            <a:pPr marL="0" indent="0">
              <a:buNone/>
            </a:pPr>
            <a:endParaRPr lang="en-US" sz="1800" dirty="0">
              <a:solidFill>
                <a:srgbClr val="00B050"/>
              </a:solidFill>
            </a:endParaRPr>
          </a:p>
        </p:txBody>
      </p:sp>
    </p:spTree>
    <p:extLst>
      <p:ext uri="{BB962C8B-B14F-4D97-AF65-F5344CB8AC3E}">
        <p14:creationId xmlns:p14="http://schemas.microsoft.com/office/powerpoint/2010/main" val="34522719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941062"/>
          </a:xfrm>
        </p:spPr>
        <p:txBody>
          <a:bodyPr/>
          <a:lstStyle/>
          <a:p>
            <a:r>
              <a:rPr lang="en-US" dirty="0" smtClean="0"/>
              <a:t>Upcoming NPRRs with Settlement Impacts upon Implementation (MSWG Parking lot)</a:t>
            </a:r>
            <a:endParaRPr lang="en-US" dirty="0"/>
          </a:p>
        </p:txBody>
      </p:sp>
      <p:sp>
        <p:nvSpPr>
          <p:cNvPr id="3" name="Content Placeholder 2"/>
          <p:cNvSpPr>
            <a:spLocks noGrp="1"/>
          </p:cNvSpPr>
          <p:nvPr>
            <p:ph idx="1"/>
          </p:nvPr>
        </p:nvSpPr>
        <p:spPr>
          <a:xfrm>
            <a:off x="406400" y="1264257"/>
            <a:ext cx="3911158" cy="4655776"/>
          </a:xfrm>
        </p:spPr>
        <p:txBody>
          <a:bodyPr/>
          <a:lstStyle/>
          <a:p>
            <a:pPr marL="0" indent="0">
              <a:buNone/>
            </a:pPr>
            <a:r>
              <a:rPr lang="en-US" sz="2400" dirty="0" smtClean="0"/>
              <a:t>Approved and in progress:</a:t>
            </a:r>
          </a:p>
          <a:p>
            <a:pPr marL="0" indent="0">
              <a:buNone/>
            </a:pPr>
            <a:r>
              <a:rPr lang="en-US" sz="2400" dirty="0" smtClean="0"/>
              <a:t>NPRR833  </a:t>
            </a:r>
            <a:endParaRPr lang="en-US" sz="2400" dirty="0"/>
          </a:p>
          <a:p>
            <a:pPr marL="0" indent="0">
              <a:buNone/>
            </a:pPr>
            <a:r>
              <a:rPr lang="en-US" sz="2400" dirty="0" smtClean="0"/>
              <a:t>NPRR917 and related RRs    including (866/889)</a:t>
            </a:r>
          </a:p>
          <a:p>
            <a:pPr marL="0" indent="0">
              <a:buNone/>
            </a:pPr>
            <a:r>
              <a:rPr lang="en-US" sz="2400" dirty="0" smtClean="0"/>
              <a:t>NPRR845</a:t>
            </a:r>
            <a:endParaRPr lang="en-US" sz="2400" dirty="0"/>
          </a:p>
          <a:p>
            <a:pPr marL="0" indent="0">
              <a:buNone/>
            </a:pPr>
            <a:r>
              <a:rPr lang="en-US" sz="2400" dirty="0" smtClean="0"/>
              <a:t>NPRR905</a:t>
            </a:r>
          </a:p>
          <a:p>
            <a:pPr marL="0" indent="0">
              <a:buNone/>
            </a:pPr>
            <a:r>
              <a:rPr lang="en-US" sz="2400" dirty="0" smtClean="0"/>
              <a:t>NPRR850</a:t>
            </a:r>
          </a:p>
          <a:p>
            <a:pPr marL="0" indent="0">
              <a:buNone/>
            </a:pPr>
            <a:r>
              <a:rPr lang="en-US" sz="2400" dirty="0" smtClean="0"/>
              <a:t>NPRR855</a:t>
            </a:r>
          </a:p>
          <a:p>
            <a:pPr marL="0" indent="0">
              <a:buNone/>
            </a:pPr>
            <a:r>
              <a:rPr lang="en-US" sz="2400" dirty="0" smtClean="0"/>
              <a:t>NPRR863</a:t>
            </a:r>
          </a:p>
        </p:txBody>
      </p:sp>
      <p:sp>
        <p:nvSpPr>
          <p:cNvPr id="4" name="Content Placeholder 2"/>
          <p:cNvSpPr txBox="1">
            <a:spLocks/>
          </p:cNvSpPr>
          <p:nvPr/>
        </p:nvSpPr>
        <p:spPr>
          <a:xfrm>
            <a:off x="5329582" y="1264257"/>
            <a:ext cx="6456018" cy="465577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400" dirty="0" smtClean="0"/>
              <a:t>Not yet approved, but with obvious Settlement impacts:</a:t>
            </a:r>
          </a:p>
          <a:p>
            <a:pPr marL="0" indent="0">
              <a:buFont typeface="Arial" panose="020B0604020202020204" pitchFamily="34" charset="0"/>
              <a:buNone/>
            </a:pPr>
            <a:endParaRPr lang="en-US" sz="2400" u="sng" dirty="0" smtClean="0"/>
          </a:p>
          <a:p>
            <a:pPr marL="0" indent="0">
              <a:buFont typeface="Arial" panose="020B0604020202020204" pitchFamily="34" charset="0"/>
              <a:buNone/>
            </a:pPr>
            <a:r>
              <a:rPr lang="en-US" sz="2400" dirty="0" smtClean="0"/>
              <a:t>Real-Time Co-optimization</a:t>
            </a:r>
          </a:p>
          <a:p>
            <a:pPr marL="0" indent="0">
              <a:buFont typeface="Arial" panose="020B0604020202020204" pitchFamily="34" charset="0"/>
              <a:buNone/>
            </a:pPr>
            <a:r>
              <a:rPr lang="en-US" sz="2400" dirty="0" smtClean="0"/>
              <a:t>NPRR912 – Switchable Gen</a:t>
            </a:r>
            <a:endParaRPr lang="en-US" sz="2400" dirty="0"/>
          </a:p>
          <a:p>
            <a:pPr marL="0" indent="0">
              <a:buFont typeface="Arial" panose="020B0604020202020204" pitchFamily="34" charset="0"/>
              <a:buNone/>
            </a:pPr>
            <a:r>
              <a:rPr lang="en-US" sz="2400" dirty="0" smtClean="0"/>
              <a:t>NPRR921 – RTF2</a:t>
            </a:r>
          </a:p>
        </p:txBody>
      </p:sp>
    </p:spTree>
    <p:extLst>
      <p:ext uri="{BB962C8B-B14F-4D97-AF65-F5344CB8AC3E}">
        <p14:creationId xmlns:p14="http://schemas.microsoft.com/office/powerpoint/2010/main" val="26995378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74725" y="1919416"/>
            <a:ext cx="5527589" cy="984885"/>
          </a:xfrm>
          <a:prstGeom prst="rect">
            <a:avLst/>
          </a:prstGeom>
          <a:noFill/>
        </p:spPr>
        <p:txBody>
          <a:bodyPr wrap="square" rtlCol="0">
            <a:spAutoFit/>
          </a:bodyPr>
          <a:lstStyle/>
          <a:p>
            <a:r>
              <a:rPr lang="en-US" sz="4000" dirty="0" smtClean="0"/>
              <a:t>QUESTIONS?</a:t>
            </a:r>
          </a:p>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7250" y="2628900"/>
            <a:ext cx="2857500" cy="1600200"/>
          </a:xfrm>
          <a:prstGeom prst="rect">
            <a:avLst/>
          </a:prstGeom>
        </p:spPr>
      </p:pic>
      <p:sp>
        <p:nvSpPr>
          <p:cNvPr id="4" name="TextBox 3"/>
          <p:cNvSpPr txBox="1"/>
          <p:nvPr/>
        </p:nvSpPr>
        <p:spPr>
          <a:xfrm>
            <a:off x="922351" y="4746929"/>
            <a:ext cx="5653378" cy="1877437"/>
          </a:xfrm>
          <a:prstGeom prst="rect">
            <a:avLst/>
          </a:prstGeom>
          <a:noFill/>
        </p:spPr>
        <p:txBody>
          <a:bodyPr wrap="square" rtlCol="0">
            <a:spAutoFit/>
          </a:bodyPr>
          <a:lstStyle/>
          <a:p>
            <a:r>
              <a:rPr lang="en-US" sz="4000" i="1" dirty="0" smtClean="0">
                <a:solidFill>
                  <a:schemeClr val="accent1">
                    <a:lumMod val="75000"/>
                  </a:schemeClr>
                </a:solidFill>
              </a:rPr>
              <a:t>Next MSWG meeting March 26, 2018 at 1pm</a:t>
            </a:r>
          </a:p>
          <a:p>
            <a:r>
              <a:rPr lang="en-US" dirty="0" smtClean="0"/>
              <a:t> </a:t>
            </a:r>
            <a:endParaRPr lang="en-US" dirty="0"/>
          </a:p>
          <a:p>
            <a:endParaRPr lang="en-US" dirty="0"/>
          </a:p>
        </p:txBody>
      </p:sp>
    </p:spTree>
    <p:extLst>
      <p:ext uri="{BB962C8B-B14F-4D97-AF65-F5344CB8AC3E}">
        <p14:creationId xmlns:p14="http://schemas.microsoft.com/office/powerpoint/2010/main" val="2790180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500" fill="hold"/>
                                        <p:tgtEl>
                                          <p:spTgt spid="3"/>
                                        </p:tgtEl>
                                        <p:attrNameLst>
                                          <p:attrName>ppt_w</p:attrName>
                                        </p:attrNameLst>
                                      </p:cBhvr>
                                      <p:tavLst>
                                        <p:tav tm="0">
                                          <p:val>
                                            <p:fltVal val="0"/>
                                          </p:val>
                                        </p:tav>
                                        <p:tav tm="100000">
                                          <p:val>
                                            <p:strVal val="#ppt_w"/>
                                          </p:val>
                                        </p:tav>
                                      </p:tavLst>
                                    </p:anim>
                                    <p:anim calcmode="lin" valueType="num">
                                      <p:cBhvr>
                                        <p:cTn id="8" dur="2500" fill="hold"/>
                                        <p:tgtEl>
                                          <p:spTgt spid="3"/>
                                        </p:tgtEl>
                                        <p:attrNameLst>
                                          <p:attrName>ppt_h</p:attrName>
                                        </p:attrNameLst>
                                      </p:cBhvr>
                                      <p:tavLst>
                                        <p:tav tm="0">
                                          <p:val>
                                            <p:fltVal val="0"/>
                                          </p:val>
                                        </p:tav>
                                        <p:tav tm="100000">
                                          <p:val>
                                            <p:strVal val="#ppt_h"/>
                                          </p:val>
                                        </p:tav>
                                      </p:tavLst>
                                    </p:anim>
                                    <p:anim calcmode="lin" valueType="num">
                                      <p:cBhvr>
                                        <p:cTn id="9" dur="2500" fill="hold"/>
                                        <p:tgtEl>
                                          <p:spTgt spid="3"/>
                                        </p:tgtEl>
                                        <p:attrNameLst>
                                          <p:attrName>style.rotation</p:attrName>
                                        </p:attrNameLst>
                                      </p:cBhvr>
                                      <p:tavLst>
                                        <p:tav tm="0">
                                          <p:val>
                                            <p:fltVal val="90"/>
                                          </p:val>
                                        </p:tav>
                                        <p:tav tm="100000">
                                          <p:val>
                                            <p:fltVal val="0"/>
                                          </p:val>
                                        </p:tav>
                                      </p:tavLst>
                                    </p:anim>
                                    <p:animEffect transition="in" filter="fade">
                                      <p:cBhvr>
                                        <p:cTn id="10" dur="2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9182</TotalTime>
  <Words>638</Words>
  <Application>Microsoft Office PowerPoint</Application>
  <PresentationFormat>Widescreen</PresentationFormat>
  <Paragraphs>64</Paragraphs>
  <Slides>7</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Arial</vt:lpstr>
      <vt:lpstr>Arial Black</vt:lpstr>
      <vt:lpstr>Calibri</vt:lpstr>
      <vt:lpstr>Calibri Light</vt:lpstr>
      <vt:lpstr>Wingdings</vt:lpstr>
      <vt:lpstr>Office Theme</vt:lpstr>
      <vt:lpstr>1_Custom Design</vt:lpstr>
      <vt:lpstr>1_Office Theme</vt:lpstr>
      <vt:lpstr>PowerPoint Presentation</vt:lpstr>
      <vt:lpstr>Scope Changes (for VOTE)</vt:lpstr>
      <vt:lpstr>Load Counts and Volume (component of Settlement Stability)</vt:lpstr>
      <vt:lpstr>NPRR917 Discussion (Current Action Item)</vt:lpstr>
      <vt:lpstr>Other Current Action Items</vt:lpstr>
      <vt:lpstr>Upcoming NPRRs with Settlement Impacts upon Implementation (MSWG Parking lot)</vt:lpstr>
      <vt:lpstr>PowerPoint Presentation</vt:lpstr>
    </vt:vector>
  </TitlesOfParts>
  <Company>Lower Colorado River Authority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Boisseau</dc:creator>
  <cp:lastModifiedBy>Brittney Albracht</cp:lastModifiedBy>
  <cp:revision>232</cp:revision>
  <cp:lastPrinted>2016-07-25T13:59:58Z</cp:lastPrinted>
  <dcterms:created xsi:type="dcterms:W3CDTF">2016-07-13T16:53:36Z</dcterms:created>
  <dcterms:modified xsi:type="dcterms:W3CDTF">2019-03-05T20:25:00Z</dcterms:modified>
</cp:coreProperties>
</file>