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81" r:id="rId7"/>
    <p:sldId id="279" r:id="rId8"/>
    <p:sldId id="280" r:id="rId9"/>
    <p:sldId id="286" r:id="rId10"/>
    <p:sldId id="282" r:id="rId11"/>
    <p:sldId id="284" r:id="rId12"/>
    <p:sldId id="285"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7" d="100"/>
          <a:sy n="127" d="100"/>
        </p:scale>
        <p:origin x="80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3/5/2019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616299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819650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alendar/2019/1/29/168161"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ercot.com/calendar/2019/3/13/175438-MWG"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646034"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March 13, 2019</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Anti-Trust Admonition</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4555093"/>
          </a:xfrm>
          <a:prstGeom prst="rect">
            <a:avLst/>
          </a:prstGeom>
          <a:noFill/>
        </p:spPr>
        <p:txBody>
          <a:bodyPr wrap="square" rtlCol="0">
            <a:spAutoFit/>
          </a:bodyPr>
          <a:lstStyle/>
          <a:p>
            <a:pPr marL="0" lvl="1"/>
            <a:r>
              <a:rPr lang="en-US" altLang="en-US" b="1" u="sng" kern="0" dirty="0">
                <a:solidFill>
                  <a:srgbClr val="000000"/>
                </a:solidFill>
                <a:latin typeface="TradeGothic LT" panose="020B0506030503020504" pitchFamily="34" charset="0"/>
                <a:ea typeface="TradeGothic LT" panose="020B0506030503020504" pitchFamily="34" charset="0"/>
              </a:rPr>
              <a:t>Antitrust Admonition</a:t>
            </a:r>
            <a:endParaRPr lang="en-US" kern="0" dirty="0">
              <a:solidFill>
                <a:srgbClr val="000000"/>
              </a:solidFill>
              <a:latin typeface="TradeGothic LT" panose="020B0506030503020504" pitchFamily="34" charset="0"/>
              <a:ea typeface="TradeGothic LT" panose="020B0506030503020504" pitchFamily="34" charset="0"/>
            </a:endParaRPr>
          </a:p>
          <a:p>
            <a:pPr marL="0" lvl="1"/>
            <a:r>
              <a:rPr lang="en-US" kern="0" dirty="0" smtClean="0">
                <a:solidFill>
                  <a:srgbClr val="000000"/>
                </a:solidFill>
                <a:latin typeface="TradeGothic LT" panose="020B0506030503020504" pitchFamily="34" charset="0"/>
                <a:ea typeface="TradeGothic LT" panose="020B0506030503020504" pitchFamily="34" charset="0"/>
              </a:rPr>
              <a:t>To </a:t>
            </a:r>
            <a:r>
              <a:rPr lang="en-US"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kern="0" dirty="0">
                <a:solidFill>
                  <a:srgbClr val="000000"/>
                </a:solidFill>
                <a:latin typeface="TradeGothic LT" panose="020B0506030503020504" pitchFamily="34" charset="0"/>
                <a:ea typeface="TradeGothic LT" panose="020B0506030503020504" pitchFamily="34" charset="0"/>
              </a:rPr>
            </a:br>
            <a:r>
              <a:rPr lang="en-US" kern="0" dirty="0">
                <a:solidFill>
                  <a:srgbClr val="000000"/>
                </a:solidFill>
                <a:latin typeface="TradeGothic LT" panose="020B0506030503020504" pitchFamily="34" charset="0"/>
                <a:ea typeface="TradeGothic LT" panose="020B0506030503020504" pitchFamily="34" charset="0"/>
                <a:hlinkClick r:id="rId3"/>
              </a:rPr>
              <a:t>http://</a:t>
            </a:r>
            <a:r>
              <a:rPr lang="en-US"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marL="0" lvl="1"/>
            <a:endParaRPr lang="en-US" kern="0" dirty="0" smtClean="0">
              <a:solidFill>
                <a:srgbClr val="000000"/>
              </a:solidFill>
              <a:latin typeface="TradeGothic LT" panose="020B0506030503020504" pitchFamily="34" charset="0"/>
              <a:ea typeface="TradeGothic LT" panose="020B0506030503020504" pitchFamily="34" charset="0"/>
            </a:endParaRPr>
          </a:p>
          <a:p>
            <a:pPr marL="0" lvl="1"/>
            <a:endParaRPr lang="en-US"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0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0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Attendance Roll-call and Introductions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5791200" cy="646331"/>
          </a:xfrm>
          <a:prstGeom prst="rect">
            <a:avLst/>
          </a:prstGeom>
          <a:noFill/>
        </p:spPr>
        <p:txBody>
          <a:bodyPr wrap="square" rtlCol="0">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Brief introduction of those present and those participating via WebEx</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Request for Chair/Vice-chair nominations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914400"/>
            <a:ext cx="5943600" cy="646331"/>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Request for nominations or volunteers to serve as MWG Chair or Vice-Chair for the next year</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302200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dirty="0" smtClean="0">
                <a:latin typeface="TradeGothic LT" panose="020B0506030503020504" pitchFamily="34" charset="0"/>
                <a:ea typeface="TradeGothic LT" panose="020B0506030503020504" pitchFamily="34" charset="0"/>
              </a:rPr>
              <a:t>Agenda Items 5 though 10 see other Key Documents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6400800" cy="369332"/>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Agenda items 5 though 10 have stand alone key documents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3651259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from Resource Integration Workshop</a:t>
            </a:r>
            <a:endParaRPr lang="en-US" dirty="0"/>
          </a:p>
        </p:txBody>
      </p:sp>
      <p:sp>
        <p:nvSpPr>
          <p:cNvPr id="3" name="Content Placeholder 2"/>
          <p:cNvSpPr>
            <a:spLocks noGrp="1"/>
          </p:cNvSpPr>
          <p:nvPr>
            <p:ph idx="1"/>
          </p:nvPr>
        </p:nvSpPr>
        <p:spPr/>
        <p:txBody>
          <a:bodyPr/>
          <a:lstStyle/>
          <a:p>
            <a:pPr marL="0" indent="0">
              <a:buNone/>
            </a:pPr>
            <a:r>
              <a:rPr lang="en-US" dirty="0" smtClean="0"/>
              <a:t>Resource Integration Workshop</a:t>
            </a:r>
          </a:p>
          <a:p>
            <a:pPr marL="0" indent="0">
              <a:buNone/>
            </a:pPr>
            <a:r>
              <a:rPr lang="en-US" dirty="0" smtClean="0"/>
              <a:t>January 29, 2019</a:t>
            </a:r>
          </a:p>
          <a:p>
            <a:pPr marL="0" indent="0">
              <a:buNone/>
            </a:pPr>
            <a:endParaRPr lang="en-US" dirty="0" smtClean="0">
              <a:hlinkClick r:id="rId2"/>
            </a:endParaRPr>
          </a:p>
          <a:p>
            <a:pPr marL="0" indent="0">
              <a:buNone/>
            </a:pPr>
            <a:r>
              <a:rPr lang="en-US" dirty="0">
                <a:hlinkClick r:id="rId2"/>
              </a:rPr>
              <a:t>http://</a:t>
            </a:r>
            <a:r>
              <a:rPr lang="en-US" dirty="0" smtClean="0">
                <a:hlinkClick r:id="rId2"/>
              </a:rPr>
              <a:t>www.ercot.com/calendar/2019/1/29/168161</a:t>
            </a:r>
            <a:endParaRPr lang="en-US" dirty="0" smtClean="0"/>
          </a:p>
          <a:p>
            <a:r>
              <a:rPr lang="en-US" dirty="0" smtClean="0"/>
              <a:t>Key Documents:</a:t>
            </a:r>
          </a:p>
          <a:p>
            <a:pPr lvl="1"/>
            <a:r>
              <a:rPr lang="en-US" dirty="0" err="1" smtClean="0"/>
              <a:t>ResourceIntegrationWorkskop</a:t>
            </a:r>
            <a:r>
              <a:rPr lang="en-US" dirty="0" smtClean="0"/>
              <a:t> GINR Topics 01292019</a:t>
            </a:r>
          </a:p>
          <a:p>
            <a:pPr lvl="2"/>
            <a:r>
              <a:rPr lang="en-US" dirty="0" smtClean="0"/>
              <a:t>Slide 12</a:t>
            </a:r>
            <a:endParaRPr lang="en-US" dirty="0"/>
          </a:p>
          <a:p>
            <a:pPr marL="0" indent="0">
              <a:buNone/>
            </a:pPr>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844448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81000" y="914400"/>
            <a:ext cx="5943600" cy="369332"/>
          </a:xfrm>
          <a:prstGeom prst="rect">
            <a:avLst/>
          </a:prstGeom>
        </p:spPr>
        <p:txBody>
          <a:bodyPr wrap="square">
            <a:spAutoFit/>
          </a:bodyPr>
          <a:lstStyle/>
          <a:p>
            <a:pPr marL="0" lvl="1"/>
            <a:r>
              <a:rPr lang="en-US" altLang="en-US" kern="0" dirty="0" smtClean="0">
                <a:solidFill>
                  <a:srgbClr val="000000"/>
                </a:solidFill>
                <a:latin typeface="TradeGothic LT" panose="020B0506030503020504" pitchFamily="34" charset="0"/>
                <a:ea typeface="TradeGothic LT" panose="020B0506030503020504" pitchFamily="34" charset="0"/>
              </a:rPr>
              <a:t>Request </a:t>
            </a:r>
            <a:r>
              <a:rPr lang="en-US" altLang="en-US" kern="0" dirty="0" smtClean="0">
                <a:solidFill>
                  <a:srgbClr val="000000"/>
                </a:solidFill>
                <a:latin typeface="TradeGothic LT" panose="020B0506030503020504" pitchFamily="34" charset="0"/>
                <a:ea typeface="TradeGothic LT" panose="020B0506030503020504" pitchFamily="34" charset="0"/>
              </a:rPr>
              <a:t>for any new or other business items</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400"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sz="2400"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914400"/>
            <a:ext cx="8001000" cy="1754326"/>
          </a:xfrm>
          <a:prstGeom prst="rect">
            <a:avLst/>
          </a:prstGeom>
        </p:spPr>
        <p:txBody>
          <a:bodyPr wrap="square">
            <a:spAutoFit/>
          </a:bodyPr>
          <a:lstStyle/>
          <a:p>
            <a:pPr marL="285750" lvl="1" indent="-285750">
              <a:buFont typeface="Arial" panose="020B0604020202020204" pitchFamily="34" charset="0"/>
              <a:buChar char="•"/>
            </a:pPr>
            <a:r>
              <a:rPr lang="en-US" altLang="en-US" kern="0" dirty="0" smtClean="0">
                <a:solidFill>
                  <a:srgbClr val="000000"/>
                </a:solidFill>
                <a:latin typeface="TradeGothic LT" panose="020B0506030503020504" pitchFamily="34" charset="0"/>
                <a:ea typeface="TradeGothic LT" panose="020B0506030503020504" pitchFamily="34" charset="0"/>
              </a:rPr>
              <a:t>Thank you for your attendance</a:t>
            </a:r>
          </a:p>
          <a:p>
            <a:pPr marL="285750" lvl="1" indent="-285750">
              <a:buFont typeface="Arial" panose="020B0604020202020204" pitchFamily="34" charset="0"/>
              <a:buChar char="•"/>
            </a:pPr>
            <a:endParaRPr lang="en-US"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kern="0" dirty="0" smtClean="0">
                <a:solidFill>
                  <a:srgbClr val="000000"/>
                </a:solidFill>
                <a:latin typeface="TradeGothic LT" panose="020B0506030503020504" pitchFamily="34" charset="0"/>
                <a:ea typeface="TradeGothic LT" panose="020B0506030503020504" pitchFamily="34" charset="0"/>
              </a:rPr>
              <a:t>Notes from this meeting will be posted to this meeting on the ERCOT website</a:t>
            </a: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hlinkClick r:id="rId3"/>
              </a:rPr>
              <a:t>http://</a:t>
            </a:r>
            <a:r>
              <a:rPr lang="en-US" dirty="0" smtClean="0">
                <a:latin typeface="TradeGothic LT" panose="020B0506030503020504" pitchFamily="34" charset="0"/>
                <a:ea typeface="TradeGothic LT" panose="020B0506030503020504" pitchFamily="34" charset="0"/>
                <a:hlinkClick r:id="rId3"/>
              </a:rPr>
              <a:t>www.ercot.com/calendar/2019/3/13/175438-MWG</a:t>
            </a:r>
            <a:endParaRPr lang="en-US" dirty="0" smtClean="0">
              <a:latin typeface="TradeGothic LT" panose="020B0506030503020504" pitchFamily="34" charset="0"/>
              <a:ea typeface="TradeGothic LT" panose="020B0506030503020504" pitchFamily="34" charset="0"/>
            </a:endParaRPr>
          </a:p>
          <a:p>
            <a:pPr marL="457200" lvl="2"/>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3866</TotalTime>
  <Words>206</Words>
  <Application>Microsoft Office PowerPoint</Application>
  <PresentationFormat>On-screen Show (4:3)</PresentationFormat>
  <Paragraphs>47</Paragraphs>
  <Slides>8</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TradeGothic LT</vt:lpstr>
      <vt:lpstr>1_Custom Design</vt:lpstr>
      <vt:lpstr>Office Theme</vt:lpstr>
      <vt:lpstr>PowerPoint Presentation</vt:lpstr>
      <vt:lpstr>Anti-Trust Admonition</vt:lpstr>
      <vt:lpstr>Attendance Roll-call and Introductions</vt:lpstr>
      <vt:lpstr>Request for Chair/Vice-chair nominations</vt:lpstr>
      <vt:lpstr>Agenda Items 5 though 10 see other Key Documents</vt:lpstr>
      <vt:lpstr>Update from Resource Integration Workshop</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93</cp:revision>
  <cp:lastPrinted>2016-01-21T20:53:15Z</cp:lastPrinted>
  <dcterms:created xsi:type="dcterms:W3CDTF">2016-01-21T15:20:31Z</dcterms:created>
  <dcterms:modified xsi:type="dcterms:W3CDTF">2019-03-05T21:42:48Z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