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4"/>
  </p:notesMasterIdLst>
  <p:handoutMasterIdLst>
    <p:handoutMasterId r:id="rId15"/>
  </p:handoutMasterIdLst>
  <p:sldIdLst>
    <p:sldId id="260" r:id="rId6"/>
    <p:sldId id="281" r:id="rId7"/>
    <p:sldId id="279" r:id="rId8"/>
    <p:sldId id="280" r:id="rId9"/>
    <p:sldId id="286" r:id="rId10"/>
    <p:sldId id="282" r:id="rId11"/>
    <p:sldId id="284" r:id="rId12"/>
    <p:sldId id="285"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7" d="100"/>
          <a:sy n="127" d="100"/>
        </p:scale>
        <p:origin x="804"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3/5/2019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3/5/2019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781547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00397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616299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3819650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2892474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2248038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about/governance/index.htm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www.ercot.com/calendar/2019/1/29/168161"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ercot.com/calendar/2019/3/13/175438-MWG"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819400"/>
            <a:ext cx="5646034" cy="1231106"/>
          </a:xfrm>
          <a:prstGeom prst="rect">
            <a:avLst/>
          </a:prstGeom>
          <a:noFill/>
        </p:spPr>
        <p:txBody>
          <a:bodyPr wrap="square" rtlCol="0">
            <a:spAutoFit/>
          </a:bodyPr>
          <a:lstStyle/>
          <a:p>
            <a:r>
              <a:rPr lang="en-US" sz="2000" b="1" dirty="0" smtClean="0">
                <a:solidFill>
                  <a:schemeClr val="tx2"/>
                </a:solidFill>
                <a:latin typeface="TradeGothic LT" panose="020B0506030503020504" pitchFamily="34" charset="0"/>
                <a:ea typeface="TradeGothic LT" panose="020B0506030503020504" pitchFamily="34" charset="0"/>
              </a:rPr>
              <a:t>Meter Working Group</a:t>
            </a:r>
          </a:p>
          <a:p>
            <a:endParaRPr lang="en-US" dirty="0">
              <a:solidFill>
                <a:schemeClr val="tx2"/>
              </a:solidFill>
            </a:endParaRPr>
          </a:p>
          <a:p>
            <a:endParaRPr lang="en-US" dirty="0">
              <a:solidFill>
                <a:schemeClr val="tx2"/>
              </a:solidFill>
            </a:endParaRPr>
          </a:p>
          <a:p>
            <a:r>
              <a:rPr lang="en-US" dirty="0" smtClean="0">
                <a:solidFill>
                  <a:schemeClr val="tx2"/>
                </a:solidFill>
                <a:latin typeface="TradeGothic LT" panose="020B0506030503020504" pitchFamily="34" charset="0"/>
                <a:ea typeface="TradeGothic LT" panose="020B0506030503020504" pitchFamily="34" charset="0"/>
              </a:rPr>
              <a:t>March 13, 2019</a:t>
            </a:r>
            <a:endParaRPr lang="en-US" dirty="0">
              <a:solidFill>
                <a:schemeClr val="tx2"/>
              </a:solidFill>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smtClean="0">
                <a:solidFill>
                  <a:schemeClr val="accent1"/>
                </a:solidFill>
                <a:latin typeface="TradeGothic LT" panose="020B0506030503020504" pitchFamily="34" charset="0"/>
                <a:ea typeface="TradeGothic LT" panose="020B0506030503020504" pitchFamily="34" charset="0"/>
              </a:rPr>
              <a:t>Anti-Trust Admonition</a:t>
            </a:r>
            <a:endParaRPr lang="en-US" sz="2400"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TextBox 2"/>
          <p:cNvSpPr txBox="1"/>
          <p:nvPr/>
        </p:nvSpPr>
        <p:spPr>
          <a:xfrm>
            <a:off x="381000" y="990600"/>
            <a:ext cx="8458200" cy="4555093"/>
          </a:xfrm>
          <a:prstGeom prst="rect">
            <a:avLst/>
          </a:prstGeom>
          <a:noFill/>
        </p:spPr>
        <p:txBody>
          <a:bodyPr wrap="square" rtlCol="0">
            <a:spAutoFit/>
          </a:bodyPr>
          <a:lstStyle/>
          <a:p>
            <a:pPr marL="0" lvl="1"/>
            <a:r>
              <a:rPr lang="en-US" altLang="en-US" b="1" u="sng" kern="0" dirty="0">
                <a:solidFill>
                  <a:srgbClr val="000000"/>
                </a:solidFill>
                <a:latin typeface="TradeGothic LT" panose="020B0506030503020504" pitchFamily="34" charset="0"/>
                <a:ea typeface="TradeGothic LT" panose="020B0506030503020504" pitchFamily="34" charset="0"/>
              </a:rPr>
              <a:t>Antitrust Admonition</a:t>
            </a:r>
            <a:endParaRPr lang="en-US" kern="0" dirty="0">
              <a:solidFill>
                <a:srgbClr val="000000"/>
              </a:solidFill>
              <a:latin typeface="TradeGothic LT" panose="020B0506030503020504" pitchFamily="34" charset="0"/>
              <a:ea typeface="TradeGothic LT" panose="020B0506030503020504" pitchFamily="34" charset="0"/>
            </a:endParaRPr>
          </a:p>
          <a:p>
            <a:pPr marL="0" lvl="1"/>
            <a:r>
              <a:rPr lang="en-US" kern="0" dirty="0" smtClean="0">
                <a:solidFill>
                  <a:srgbClr val="000000"/>
                </a:solidFill>
                <a:latin typeface="TradeGothic LT" panose="020B0506030503020504" pitchFamily="34" charset="0"/>
                <a:ea typeface="TradeGothic LT" panose="020B0506030503020504" pitchFamily="34" charset="0"/>
              </a:rPr>
              <a:t>To </a:t>
            </a:r>
            <a:r>
              <a:rPr lang="en-US" kern="0" dirty="0">
                <a:solidFill>
                  <a:srgbClr val="000000"/>
                </a:solidFill>
                <a:latin typeface="TradeGothic LT" panose="020B0506030503020504" pitchFamily="34" charset="0"/>
                <a:ea typeface="TradeGothic LT" panose="020B0506030503020504" pitchFamily="34" charset="0"/>
              </a:rPr>
              <a:t>avoid raising concerns about antitrust liability, participants in ERCOT activities should refrain from proposing any action or measure that would exceed ERCOT’s authority under federal or state law. For additional information, stakeholders should consult the </a:t>
            </a:r>
            <a:r>
              <a:rPr lang="en-US" i="1" kern="0" dirty="0">
                <a:solidFill>
                  <a:srgbClr val="000000"/>
                </a:solidFill>
                <a:latin typeface="TradeGothic LT" panose="020B0506030503020504" pitchFamily="34" charset="0"/>
                <a:ea typeface="TradeGothic LT" panose="020B0506030503020504" pitchFamily="34" charset="0"/>
              </a:rPr>
              <a:t>Statement of Position on Antitrust Issues for Members of ERCOT Committees, Subcommittees, and Working Groups</a:t>
            </a:r>
            <a:r>
              <a:rPr lang="en-US" kern="0" dirty="0">
                <a:solidFill>
                  <a:srgbClr val="000000"/>
                </a:solidFill>
                <a:latin typeface="TradeGothic LT" panose="020B0506030503020504" pitchFamily="34" charset="0"/>
                <a:ea typeface="TradeGothic LT" panose="020B0506030503020504" pitchFamily="34" charset="0"/>
              </a:rPr>
              <a:t>, which is posted on the ERCOT website. </a:t>
            </a:r>
            <a:br>
              <a:rPr lang="en-US" kern="0" dirty="0">
                <a:solidFill>
                  <a:srgbClr val="000000"/>
                </a:solidFill>
                <a:latin typeface="TradeGothic LT" panose="020B0506030503020504" pitchFamily="34" charset="0"/>
                <a:ea typeface="TradeGothic LT" panose="020B0506030503020504" pitchFamily="34" charset="0"/>
              </a:rPr>
            </a:br>
            <a:r>
              <a:rPr lang="en-US" kern="0" dirty="0">
                <a:solidFill>
                  <a:srgbClr val="000000"/>
                </a:solidFill>
                <a:latin typeface="TradeGothic LT" panose="020B0506030503020504" pitchFamily="34" charset="0"/>
                <a:ea typeface="TradeGothic LT" panose="020B0506030503020504" pitchFamily="34" charset="0"/>
                <a:hlinkClick r:id="rId3"/>
              </a:rPr>
              <a:t>http://</a:t>
            </a:r>
            <a:r>
              <a:rPr lang="en-US" kern="0" dirty="0" smtClean="0">
                <a:solidFill>
                  <a:srgbClr val="000000"/>
                </a:solidFill>
                <a:latin typeface="TradeGothic LT" panose="020B0506030503020504" pitchFamily="34" charset="0"/>
                <a:ea typeface="TradeGothic LT" panose="020B0506030503020504" pitchFamily="34" charset="0"/>
                <a:hlinkClick r:id="rId3"/>
              </a:rPr>
              <a:t>www.ercot.com/about/governance/index.html</a:t>
            </a:r>
            <a:endParaRPr lang="en-US" kern="0" dirty="0" smtClean="0">
              <a:solidFill>
                <a:srgbClr val="000000"/>
              </a:solidFill>
              <a:latin typeface="TradeGothic LT" panose="020B0506030503020504" pitchFamily="34" charset="0"/>
              <a:ea typeface="TradeGothic LT" panose="020B0506030503020504" pitchFamily="34" charset="0"/>
            </a:endParaRPr>
          </a:p>
          <a:p>
            <a:pPr marL="0" lvl="1"/>
            <a:endParaRPr lang="en-US" kern="0" dirty="0">
              <a:solidFill>
                <a:srgbClr val="000000"/>
              </a:solidFill>
              <a:latin typeface="TradeGothic LT" panose="020B0506030503020504" pitchFamily="34" charset="0"/>
              <a:ea typeface="TradeGothic LT" panose="020B0506030503020504" pitchFamily="34" charset="0"/>
            </a:endParaRPr>
          </a:p>
          <a:p>
            <a:pPr marL="0" lvl="1"/>
            <a:endParaRPr lang="en-US" kern="0" dirty="0" smtClean="0">
              <a:solidFill>
                <a:srgbClr val="000000"/>
              </a:solidFill>
              <a:latin typeface="TradeGothic LT" panose="020B0506030503020504" pitchFamily="34" charset="0"/>
              <a:ea typeface="TradeGothic LT" panose="020B0506030503020504" pitchFamily="34" charset="0"/>
            </a:endParaRPr>
          </a:p>
          <a:p>
            <a:pPr marL="0" lvl="1"/>
            <a:endParaRPr lang="en-US" kern="0" dirty="0">
              <a:solidFill>
                <a:srgbClr val="000000"/>
              </a:solidFill>
              <a:latin typeface="TradeGothic LT" panose="020B0506030503020504" pitchFamily="34" charset="0"/>
              <a:ea typeface="TradeGothic LT" panose="020B0506030503020504" pitchFamily="34" charset="0"/>
            </a:endParaRPr>
          </a:p>
          <a:p>
            <a:pPr lvl="0">
              <a:defRPr/>
            </a:pPr>
            <a:r>
              <a:rPr lang="en-US" altLang="en-US" sz="2000" b="1" u="sng" kern="0" dirty="0" smtClean="0">
                <a:solidFill>
                  <a:srgbClr val="000000"/>
                </a:solidFill>
                <a:latin typeface="TradeGothic LT" panose="020B0506030503020504" pitchFamily="34" charset="0"/>
                <a:ea typeface="TradeGothic LT" panose="020B0506030503020504" pitchFamily="34" charset="0"/>
              </a:rPr>
              <a:t>Disclaimer</a:t>
            </a:r>
            <a:endParaRPr lang="en-US" altLang="en-US" sz="2000" b="1" u="sng" kern="0" dirty="0">
              <a:solidFill>
                <a:srgbClr val="000000"/>
              </a:solidFill>
              <a:latin typeface="TradeGothic LT" panose="020B0506030503020504" pitchFamily="34" charset="0"/>
              <a:ea typeface="TradeGothic LT" panose="020B0506030503020504" pitchFamily="34" charset="0"/>
            </a:endParaRPr>
          </a:p>
          <a:p>
            <a:pPr lvl="0">
              <a:lnSpc>
                <a:spcPct val="80000"/>
              </a:lnSpc>
              <a:defRPr/>
            </a:pPr>
            <a:r>
              <a:rPr lang="en-US" altLang="en-US" kern="0" dirty="0">
                <a:solidFill>
                  <a:srgbClr val="000000"/>
                </a:solidFill>
                <a:latin typeface="TradeGothic LT" panose="020B0506030503020504" pitchFamily="34" charset="0"/>
                <a:ea typeface="TradeGothic LT" panose="020B0506030503020504" pitchFamily="34" charset="0"/>
              </a:rPr>
              <a:t>All presentations and materials submitted by Market Participants or any other Entity to ERCOT staff for this meeting are received and posted with </a:t>
            </a:r>
            <a:r>
              <a:rPr lang="en-US" altLang="en-US" kern="0" dirty="0" smtClean="0">
                <a:solidFill>
                  <a:srgbClr val="000000"/>
                </a:solidFill>
                <a:latin typeface="TradeGothic LT" panose="020B0506030503020504" pitchFamily="34" charset="0"/>
                <a:ea typeface="TradeGothic LT" panose="020B0506030503020504" pitchFamily="34" charset="0"/>
              </a:rPr>
              <a:t>the acknowledgement </a:t>
            </a:r>
            <a:r>
              <a:rPr lang="en-US" altLang="en-US" kern="0" dirty="0">
                <a:solidFill>
                  <a:srgbClr val="000000"/>
                </a:solidFill>
                <a:latin typeface="TradeGothic LT" panose="020B0506030503020504" pitchFamily="34" charset="0"/>
                <a:ea typeface="TradeGothic LT" panose="020B0506030503020504" pitchFamily="34" charset="0"/>
              </a:rPr>
              <a:t>that the information will</a:t>
            </a:r>
          </a:p>
          <a:p>
            <a:pPr lvl="0">
              <a:lnSpc>
                <a:spcPct val="80000"/>
              </a:lnSpc>
              <a:defRPr/>
            </a:pPr>
            <a:r>
              <a:rPr lang="en-US" altLang="en-US" kern="0" dirty="0">
                <a:solidFill>
                  <a:srgbClr val="000000"/>
                </a:solidFill>
                <a:latin typeface="TradeGothic LT" panose="020B0506030503020504" pitchFamily="34" charset="0"/>
                <a:ea typeface="TradeGothic LT" panose="020B0506030503020504" pitchFamily="34" charset="0"/>
              </a:rPr>
              <a:t>be considered public in accordance with the ERCOT Websites Content Management Operating Procedure.</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597254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latin typeface="TradeGothic LT" panose="020B0506030503020504" pitchFamily="34" charset="0"/>
                <a:ea typeface="TradeGothic LT" panose="020B0506030503020504" pitchFamily="34" charset="0"/>
              </a:rPr>
              <a:t>Attendance Roll-call and Introductions</a:t>
            </a:r>
            <a:endParaRPr lang="en-US" sz="2400"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12" name="TextBox 11"/>
          <p:cNvSpPr txBox="1"/>
          <p:nvPr/>
        </p:nvSpPr>
        <p:spPr>
          <a:xfrm>
            <a:off x="381000" y="914400"/>
            <a:ext cx="5791200" cy="646331"/>
          </a:xfrm>
          <a:prstGeom prst="rect">
            <a:avLst/>
          </a:prstGeom>
          <a:noFill/>
        </p:spPr>
        <p:txBody>
          <a:bodyPr wrap="square" rtlCol="0">
            <a:spAutoFit/>
          </a:bodyPr>
          <a:lstStyle/>
          <a:p>
            <a:pPr marL="0" lvl="1"/>
            <a:r>
              <a:rPr lang="en-US" altLang="en-US" kern="0" dirty="0" smtClean="0">
                <a:solidFill>
                  <a:srgbClr val="000000"/>
                </a:solidFill>
                <a:latin typeface="TradeGothic LT" panose="020B0506030503020504" pitchFamily="34" charset="0"/>
                <a:ea typeface="TradeGothic LT" panose="020B0506030503020504" pitchFamily="34" charset="0"/>
              </a:rPr>
              <a:t>Brief introduction of those present and those participating via WebEx</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015055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smtClean="0">
                <a:solidFill>
                  <a:schemeClr val="accent1"/>
                </a:solidFill>
                <a:latin typeface="TradeGothic LT" panose="020B0506030503020504" pitchFamily="34" charset="0"/>
                <a:ea typeface="TradeGothic LT" panose="020B0506030503020504" pitchFamily="34" charset="0"/>
              </a:rPr>
              <a:t>Request for Chair/Vice-chair nominations</a:t>
            </a:r>
            <a:endParaRPr lang="en-US" sz="2400"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Rectangle 2"/>
          <p:cNvSpPr/>
          <p:nvPr/>
        </p:nvSpPr>
        <p:spPr>
          <a:xfrm>
            <a:off x="381000" y="914400"/>
            <a:ext cx="5943600" cy="646331"/>
          </a:xfrm>
          <a:prstGeom prst="rect">
            <a:avLst/>
          </a:prstGeom>
        </p:spPr>
        <p:txBody>
          <a:bodyPr wrap="square">
            <a:spAutoFit/>
          </a:bodyPr>
          <a:lstStyle/>
          <a:p>
            <a:pPr marL="0" lvl="1"/>
            <a:r>
              <a:rPr lang="en-US" altLang="en-US" kern="0" dirty="0" smtClean="0">
                <a:solidFill>
                  <a:srgbClr val="000000"/>
                </a:solidFill>
                <a:latin typeface="TradeGothic LT" panose="020B0506030503020504" pitchFamily="34" charset="0"/>
                <a:ea typeface="TradeGothic LT" panose="020B0506030503020504" pitchFamily="34" charset="0"/>
              </a:rPr>
              <a:t>Request for nominations or volunteers to serve as MWG Chair or Vice-Chair for the next year</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302200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latin typeface="TradeGothic LT" panose="020B0506030503020504" pitchFamily="34" charset="0"/>
                <a:ea typeface="TradeGothic LT" panose="020B0506030503020504" pitchFamily="34" charset="0"/>
              </a:rPr>
              <a:t>Agenda Items 5 though 10 see other Key Documents</a:t>
            </a:r>
            <a:endParaRPr lang="en-US" sz="2400"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3" name="Rectangle 2"/>
          <p:cNvSpPr/>
          <p:nvPr/>
        </p:nvSpPr>
        <p:spPr>
          <a:xfrm>
            <a:off x="381000" y="914400"/>
            <a:ext cx="6400800" cy="369332"/>
          </a:xfrm>
          <a:prstGeom prst="rect">
            <a:avLst/>
          </a:prstGeom>
        </p:spPr>
        <p:txBody>
          <a:bodyPr wrap="square">
            <a:spAutoFit/>
          </a:bodyPr>
          <a:lstStyle/>
          <a:p>
            <a:pPr marL="0" lvl="1"/>
            <a:r>
              <a:rPr lang="en-US" altLang="en-US" kern="0" dirty="0" smtClean="0">
                <a:solidFill>
                  <a:srgbClr val="000000"/>
                </a:solidFill>
                <a:latin typeface="TradeGothic LT" panose="020B0506030503020504" pitchFamily="34" charset="0"/>
                <a:ea typeface="TradeGothic LT" panose="020B0506030503020504" pitchFamily="34" charset="0"/>
              </a:rPr>
              <a:t>Agenda items 5 though 10 have stand alone key documents</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365125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from Resource Integration Workshop</a:t>
            </a:r>
            <a:endParaRPr lang="en-US" dirty="0"/>
          </a:p>
        </p:txBody>
      </p:sp>
      <p:sp>
        <p:nvSpPr>
          <p:cNvPr id="3" name="Content Placeholder 2"/>
          <p:cNvSpPr>
            <a:spLocks noGrp="1"/>
          </p:cNvSpPr>
          <p:nvPr>
            <p:ph idx="1"/>
          </p:nvPr>
        </p:nvSpPr>
        <p:spPr/>
        <p:txBody>
          <a:bodyPr/>
          <a:lstStyle/>
          <a:p>
            <a:pPr marL="0" indent="0">
              <a:buNone/>
            </a:pPr>
            <a:r>
              <a:rPr lang="en-US" dirty="0" smtClean="0"/>
              <a:t>Resource Integration Workshop</a:t>
            </a:r>
          </a:p>
          <a:p>
            <a:pPr marL="0" indent="0">
              <a:buNone/>
            </a:pPr>
            <a:r>
              <a:rPr lang="en-US" dirty="0" smtClean="0"/>
              <a:t>January 29, 2019</a:t>
            </a:r>
          </a:p>
          <a:p>
            <a:pPr marL="0" indent="0">
              <a:buNone/>
            </a:pPr>
            <a:endParaRPr lang="en-US" dirty="0" smtClean="0">
              <a:hlinkClick r:id="rId2"/>
            </a:endParaRPr>
          </a:p>
          <a:p>
            <a:pPr marL="0" indent="0">
              <a:buNone/>
            </a:pPr>
            <a:r>
              <a:rPr lang="en-US" dirty="0">
                <a:hlinkClick r:id="rId2"/>
              </a:rPr>
              <a:t>http://</a:t>
            </a:r>
            <a:r>
              <a:rPr lang="en-US" dirty="0" smtClean="0">
                <a:hlinkClick r:id="rId2"/>
              </a:rPr>
              <a:t>www.ercot.com/calendar/2019/1/29/168161</a:t>
            </a:r>
            <a:endParaRPr lang="en-US" dirty="0" smtClean="0"/>
          </a:p>
          <a:p>
            <a:r>
              <a:rPr lang="en-US" dirty="0" smtClean="0"/>
              <a:t>Key Documents:</a:t>
            </a:r>
          </a:p>
          <a:p>
            <a:pPr lvl="1"/>
            <a:r>
              <a:rPr lang="en-US" dirty="0" err="1" smtClean="0"/>
              <a:t>ResourceIntegrationWorkskop</a:t>
            </a:r>
            <a:r>
              <a:rPr lang="en-US" dirty="0" smtClean="0"/>
              <a:t> GINR Topics 01292019</a:t>
            </a:r>
          </a:p>
          <a:p>
            <a:pPr lvl="2"/>
            <a:r>
              <a:rPr lang="en-US" dirty="0" smtClean="0"/>
              <a:t>Slide 12</a:t>
            </a:r>
            <a:endParaRPr lang="en-US" dirty="0"/>
          </a:p>
          <a:p>
            <a:pPr marL="0" indent="0">
              <a:buNone/>
            </a:pPr>
            <a:endParaRPr lang="en-US"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1844448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smtClean="0">
                <a:solidFill>
                  <a:schemeClr val="accent1"/>
                </a:solidFill>
                <a:latin typeface="TradeGothic LT" panose="020B0506030503020504" pitchFamily="34" charset="0"/>
                <a:ea typeface="TradeGothic LT" panose="020B0506030503020504" pitchFamily="34" charset="0"/>
              </a:rPr>
              <a:t>New or Other Business Items</a:t>
            </a:r>
            <a:endParaRPr lang="en-US" sz="2400"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3" name="Rectangle 2"/>
          <p:cNvSpPr/>
          <p:nvPr/>
        </p:nvSpPr>
        <p:spPr>
          <a:xfrm>
            <a:off x="381000" y="914400"/>
            <a:ext cx="5943600" cy="369332"/>
          </a:xfrm>
          <a:prstGeom prst="rect">
            <a:avLst/>
          </a:prstGeom>
        </p:spPr>
        <p:txBody>
          <a:bodyPr wrap="square">
            <a:spAutoFit/>
          </a:bodyPr>
          <a:lstStyle/>
          <a:p>
            <a:pPr marL="0" lvl="1"/>
            <a:r>
              <a:rPr lang="en-US" altLang="en-US" kern="0" dirty="0" smtClean="0">
                <a:solidFill>
                  <a:srgbClr val="000000"/>
                </a:solidFill>
                <a:latin typeface="TradeGothic LT" panose="020B0506030503020504" pitchFamily="34" charset="0"/>
                <a:ea typeface="TradeGothic LT" panose="020B0506030503020504" pitchFamily="34" charset="0"/>
              </a:rPr>
              <a:t>Request </a:t>
            </a:r>
            <a:r>
              <a:rPr lang="en-US" altLang="en-US" kern="0" dirty="0" smtClean="0">
                <a:solidFill>
                  <a:srgbClr val="000000"/>
                </a:solidFill>
                <a:latin typeface="TradeGothic LT" panose="020B0506030503020504" pitchFamily="34" charset="0"/>
                <a:ea typeface="TradeGothic LT" panose="020B0506030503020504" pitchFamily="34" charset="0"/>
              </a:rPr>
              <a:t>for any new or other business items</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200049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smtClean="0">
                <a:solidFill>
                  <a:schemeClr val="accent1"/>
                </a:solidFill>
                <a:latin typeface="TradeGothic LT" panose="020B0506030503020504" pitchFamily="34" charset="0"/>
                <a:ea typeface="TradeGothic LT" panose="020B0506030503020504" pitchFamily="34" charset="0"/>
              </a:rPr>
              <a:t>Meeting Summary and Closing Remarks</a:t>
            </a:r>
            <a:endParaRPr lang="en-US" sz="2400"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3" name="Rectangle 2"/>
          <p:cNvSpPr/>
          <p:nvPr/>
        </p:nvSpPr>
        <p:spPr>
          <a:xfrm>
            <a:off x="381000" y="914400"/>
            <a:ext cx="8001000" cy="1754326"/>
          </a:xfrm>
          <a:prstGeom prst="rect">
            <a:avLst/>
          </a:prstGeom>
        </p:spPr>
        <p:txBody>
          <a:bodyPr wrap="square">
            <a:spAutoFit/>
          </a:bodyPr>
          <a:lstStyle/>
          <a:p>
            <a:pPr marL="285750" lvl="1" indent="-285750">
              <a:buFont typeface="Arial" panose="020B0604020202020204" pitchFamily="34" charset="0"/>
              <a:buChar char="•"/>
            </a:pPr>
            <a:r>
              <a:rPr lang="en-US" altLang="en-US" kern="0" dirty="0" smtClean="0">
                <a:solidFill>
                  <a:srgbClr val="000000"/>
                </a:solidFill>
                <a:latin typeface="TradeGothic LT" panose="020B0506030503020504" pitchFamily="34" charset="0"/>
                <a:ea typeface="TradeGothic LT" panose="020B0506030503020504" pitchFamily="34" charset="0"/>
              </a:rPr>
              <a:t>Thank you for your attendance</a:t>
            </a:r>
          </a:p>
          <a:p>
            <a:pPr marL="285750" lvl="1" indent="-285750">
              <a:buFont typeface="Arial" panose="020B0604020202020204" pitchFamily="34" charset="0"/>
              <a:buChar char="•"/>
            </a:pPr>
            <a:endParaRPr lang="en-US"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kern="0" dirty="0" smtClean="0">
                <a:solidFill>
                  <a:srgbClr val="000000"/>
                </a:solidFill>
                <a:latin typeface="TradeGothic LT" panose="020B0506030503020504" pitchFamily="34" charset="0"/>
                <a:ea typeface="TradeGothic LT" panose="020B0506030503020504" pitchFamily="34" charset="0"/>
              </a:rPr>
              <a:t>Notes from this meeting will be posted to this meeting on the ERCOT website</a:t>
            </a:r>
          </a:p>
          <a:p>
            <a:pPr marL="742950" lvl="2" indent="-285750">
              <a:buFont typeface="Arial" panose="020B0604020202020204" pitchFamily="34" charset="0"/>
              <a:buChar char="•"/>
            </a:pPr>
            <a:r>
              <a:rPr lang="en-US" dirty="0">
                <a:latin typeface="TradeGothic LT" panose="020B0506030503020504" pitchFamily="34" charset="0"/>
                <a:ea typeface="TradeGothic LT" panose="020B0506030503020504" pitchFamily="34" charset="0"/>
                <a:hlinkClick r:id="rId3"/>
              </a:rPr>
              <a:t>http://</a:t>
            </a:r>
            <a:r>
              <a:rPr lang="en-US" dirty="0" smtClean="0">
                <a:latin typeface="TradeGothic LT" panose="020B0506030503020504" pitchFamily="34" charset="0"/>
                <a:ea typeface="TradeGothic LT" panose="020B0506030503020504" pitchFamily="34" charset="0"/>
                <a:hlinkClick r:id="rId3"/>
              </a:rPr>
              <a:t>www.ercot.com/calendar/2019/3/13/175438-MWG</a:t>
            </a:r>
            <a:endParaRPr lang="en-US" dirty="0" smtClean="0">
              <a:latin typeface="TradeGothic LT" panose="020B0506030503020504" pitchFamily="34" charset="0"/>
              <a:ea typeface="TradeGothic LT" panose="020B0506030503020504" pitchFamily="34" charset="0"/>
            </a:endParaRPr>
          </a:p>
          <a:p>
            <a:pPr marL="457200" lvl="2"/>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036713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3866</TotalTime>
  <Words>206</Words>
  <Application>Microsoft Office PowerPoint</Application>
  <PresentationFormat>On-screen Show (4:3)</PresentationFormat>
  <Paragraphs>47</Paragraphs>
  <Slides>8</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TradeGothic LT</vt:lpstr>
      <vt:lpstr>1_Custom Design</vt:lpstr>
      <vt:lpstr>Office Theme</vt:lpstr>
      <vt:lpstr>PowerPoint Presentation</vt:lpstr>
      <vt:lpstr>Anti-Trust Admonition</vt:lpstr>
      <vt:lpstr>Attendance Roll-call and Introductions</vt:lpstr>
      <vt:lpstr>Request for Chair/Vice-chair nominations</vt:lpstr>
      <vt:lpstr>Agenda Items 5 though 10 see other Key Documents</vt:lpstr>
      <vt:lpstr>Update from Resource Integration Workshop</vt:lpstr>
      <vt:lpstr>New or Other Business Items</vt:lpstr>
      <vt:lpstr>Meeting Summary and Closing Remarks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Maul, Donald</cp:lastModifiedBy>
  <cp:revision>93</cp:revision>
  <cp:lastPrinted>2016-01-21T20:53:15Z</cp:lastPrinted>
  <dcterms:created xsi:type="dcterms:W3CDTF">2016-01-21T15:20:31Z</dcterms:created>
  <dcterms:modified xsi:type="dcterms:W3CDTF">2019-03-05T21:42:48Z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