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2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notesSlides/notesSlide27.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notesSlides/notesSlide28.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6.xml" ContentType="application/vnd.openxmlformats-officedocument.themeOverride+xml"/>
  <Override PartName="/ppt/notesSlides/notesSlide29.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7.xml" ContentType="application/vnd.openxmlformats-officedocument.themeOverride+xml"/>
  <Override PartName="/ppt/notesSlides/notesSlide30.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8.xml" ContentType="application/vnd.openxmlformats-officedocument.themeOverr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9.xml" ContentType="application/vnd.openxmlformats-officedocument.themeOverride+xml"/>
  <Override PartName="/ppt/notesSlides/notesSlide31.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10.xml" ContentType="application/vnd.openxmlformats-officedocument.themeOverride+xml"/>
  <Override PartName="/ppt/notesSlides/notesSlide32.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11.xml" ContentType="application/vnd.openxmlformats-officedocument.themeOverr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theme/themeOverride12.xml" ContentType="application/vnd.openxmlformats-officedocument.themeOverr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46"/>
  </p:notesMasterIdLst>
  <p:handoutMasterIdLst>
    <p:handoutMasterId r:id="rId47"/>
  </p:handoutMasterIdLst>
  <p:sldIdLst>
    <p:sldId id="260" r:id="rId7"/>
    <p:sldId id="267" r:id="rId8"/>
    <p:sldId id="295" r:id="rId9"/>
    <p:sldId id="296" r:id="rId10"/>
    <p:sldId id="294" r:id="rId11"/>
    <p:sldId id="272" r:id="rId12"/>
    <p:sldId id="277" r:id="rId13"/>
    <p:sldId id="268" r:id="rId14"/>
    <p:sldId id="269" r:id="rId15"/>
    <p:sldId id="274" r:id="rId16"/>
    <p:sldId id="273" r:id="rId17"/>
    <p:sldId id="271" r:id="rId18"/>
    <p:sldId id="281" r:id="rId19"/>
    <p:sldId id="314" r:id="rId20"/>
    <p:sldId id="283" r:id="rId21"/>
    <p:sldId id="292" r:id="rId22"/>
    <p:sldId id="289" r:id="rId23"/>
    <p:sldId id="290" r:id="rId24"/>
    <p:sldId id="291" r:id="rId25"/>
    <p:sldId id="297" r:id="rId26"/>
    <p:sldId id="299" r:id="rId27"/>
    <p:sldId id="300" r:id="rId28"/>
    <p:sldId id="301" r:id="rId29"/>
    <p:sldId id="302" r:id="rId30"/>
    <p:sldId id="303" r:id="rId31"/>
    <p:sldId id="304" r:id="rId32"/>
    <p:sldId id="305" r:id="rId33"/>
    <p:sldId id="306" r:id="rId34"/>
    <p:sldId id="307" r:id="rId35"/>
    <p:sldId id="308" r:id="rId36"/>
    <p:sldId id="309" r:id="rId37"/>
    <p:sldId id="310" r:id="rId38"/>
    <p:sldId id="311" r:id="rId39"/>
    <p:sldId id="312" r:id="rId40"/>
    <p:sldId id="298" r:id="rId41"/>
    <p:sldId id="275" r:id="rId42"/>
    <p:sldId id="293" r:id="rId43"/>
    <p:sldId id="313" r:id="rId44"/>
    <p:sldId id="279" r:id="rId4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s" initials="ps" lastIdx="2" clrIdx="0">
    <p:extLst>
      <p:ext uri="{19B8F6BF-5375-455C-9EA6-DF929625EA0E}">
        <p15:presenceInfo xmlns:p15="http://schemas.microsoft.com/office/powerpoint/2012/main" userId="p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03" d="100"/>
          <a:sy n="103" d="100"/>
        </p:scale>
        <p:origin x="234" y="108"/>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handoutMaster" Target="handoutMasters/handoutMaster1.xml"/><Relationship Id="rId50"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commentAuthors" Target="commentAuthors.xml"/><Relationship Id="rId8" Type="http://schemas.openxmlformats.org/officeDocument/2006/relationships/slide" Target="slides/slide2.xml"/><Relationship Id="rId51"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11.xm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3" Type="http://schemas.openxmlformats.org/officeDocument/2006/relationships/themeOverride" Target="../theme/themeOverride12.xml"/><Relationship Id="rId2" Type="http://schemas.microsoft.com/office/2011/relationships/chartColorStyle" Target="colors12.xml"/><Relationship Id="rId1" Type="http://schemas.microsoft.com/office/2011/relationships/chartStyle" Target="style12.xml"/><Relationship Id="rId4" Type="http://schemas.openxmlformats.org/officeDocument/2006/relationships/package" Target="../embeddings/Microsoft_Excel_Worksheet12.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Awarded MW by Generator</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'Results Summary'!$B$2</c:f>
              <c:strCache>
                <c:ptCount val="1"/>
                <c:pt idx="0">
                  <c:v>Energy</c:v>
                </c:pt>
              </c:strCache>
            </c:strRef>
          </c:tx>
          <c:spPr>
            <a:solidFill>
              <a:schemeClr val="accent1"/>
            </a:solidFill>
            <a:ln>
              <a:solidFill>
                <a:schemeClr val="tx2"/>
              </a:solidFill>
            </a:ln>
            <a:effectLst/>
          </c:spPr>
          <c:invertIfNegative val="0"/>
          <c:cat>
            <c:strRef>
              <c:f>'Results Summary'!$A$3:$A$10</c:f>
              <c:strCache>
                <c:ptCount val="8"/>
                <c:pt idx="0">
                  <c:v>G2</c:v>
                </c:pt>
                <c:pt idx="1">
                  <c:v>G3</c:v>
                </c:pt>
                <c:pt idx="2">
                  <c:v>G4</c:v>
                </c:pt>
                <c:pt idx="3">
                  <c:v>G5</c:v>
                </c:pt>
                <c:pt idx="4">
                  <c:v>G6</c:v>
                </c:pt>
                <c:pt idx="5">
                  <c:v>G7</c:v>
                </c:pt>
                <c:pt idx="6">
                  <c:v>G8</c:v>
                </c:pt>
                <c:pt idx="7">
                  <c:v>G9</c:v>
                </c:pt>
              </c:strCache>
            </c:strRef>
          </c:cat>
          <c:val>
            <c:numRef>
              <c:f>'Results Summary'!$B$3:$B$10</c:f>
              <c:numCache>
                <c:formatCode>0</c:formatCode>
                <c:ptCount val="8"/>
                <c:pt idx="0">
                  <c:v>1000</c:v>
                </c:pt>
                <c:pt idx="1">
                  <c:v>980</c:v>
                </c:pt>
                <c:pt idx="2">
                  <c:v>650</c:v>
                </c:pt>
                <c:pt idx="3">
                  <c:v>450</c:v>
                </c:pt>
                <c:pt idx="4">
                  <c:v>450</c:v>
                </c:pt>
                <c:pt idx="5">
                  <c:v>450</c:v>
                </c:pt>
                <c:pt idx="6">
                  <c:v>20</c:v>
                </c:pt>
                <c:pt idx="7">
                  <c:v>0</c:v>
                </c:pt>
              </c:numCache>
            </c:numRef>
          </c:val>
        </c:ser>
        <c:ser>
          <c:idx val="1"/>
          <c:order val="1"/>
          <c:tx>
            <c:strRef>
              <c:f>'Results Summary'!$C$2</c:f>
              <c:strCache>
                <c:ptCount val="1"/>
                <c:pt idx="0">
                  <c:v>URS</c:v>
                </c:pt>
              </c:strCache>
            </c:strRef>
          </c:tx>
          <c:spPr>
            <a:solidFill>
              <a:schemeClr val="accent2"/>
            </a:solidFill>
            <a:ln>
              <a:solidFill>
                <a:schemeClr val="tx2"/>
              </a:solidFill>
            </a:ln>
            <a:effectLst/>
          </c:spPr>
          <c:invertIfNegative val="0"/>
          <c:cat>
            <c:strRef>
              <c:f>'Results Summary'!$A$3:$A$10</c:f>
              <c:strCache>
                <c:ptCount val="8"/>
                <c:pt idx="0">
                  <c:v>G2</c:v>
                </c:pt>
                <c:pt idx="1">
                  <c:v>G3</c:v>
                </c:pt>
                <c:pt idx="2">
                  <c:v>G4</c:v>
                </c:pt>
                <c:pt idx="3">
                  <c:v>G5</c:v>
                </c:pt>
                <c:pt idx="4">
                  <c:v>G6</c:v>
                </c:pt>
                <c:pt idx="5">
                  <c:v>G7</c:v>
                </c:pt>
                <c:pt idx="6">
                  <c:v>G8</c:v>
                </c:pt>
                <c:pt idx="7">
                  <c:v>G9</c:v>
                </c:pt>
              </c:strCache>
            </c:strRef>
          </c:cat>
          <c:val>
            <c:numRef>
              <c:f>'Results Summary'!$C$3:$C$10</c:f>
              <c:numCache>
                <c:formatCode>0</c:formatCode>
                <c:ptCount val="8"/>
                <c:pt idx="0">
                  <c:v>0</c:v>
                </c:pt>
                <c:pt idx="1">
                  <c:v>20</c:v>
                </c:pt>
                <c:pt idx="2">
                  <c:v>50</c:v>
                </c:pt>
                <c:pt idx="3">
                  <c:v>50</c:v>
                </c:pt>
                <c:pt idx="4">
                  <c:v>50</c:v>
                </c:pt>
                <c:pt idx="5">
                  <c:v>50</c:v>
                </c:pt>
                <c:pt idx="6">
                  <c:v>50</c:v>
                </c:pt>
                <c:pt idx="7">
                  <c:v>0</c:v>
                </c:pt>
              </c:numCache>
            </c:numRef>
          </c:val>
        </c:ser>
        <c:ser>
          <c:idx val="2"/>
          <c:order val="2"/>
          <c:tx>
            <c:strRef>
              <c:f>'Results Summary'!$D$2</c:f>
              <c:strCache>
                <c:ptCount val="1"/>
                <c:pt idx="0">
                  <c:v>RRS</c:v>
                </c:pt>
              </c:strCache>
            </c:strRef>
          </c:tx>
          <c:spPr>
            <a:solidFill>
              <a:schemeClr val="accent3"/>
            </a:solidFill>
            <a:ln>
              <a:solidFill>
                <a:schemeClr val="tx2"/>
              </a:solidFill>
            </a:ln>
            <a:effectLst/>
          </c:spPr>
          <c:invertIfNegative val="0"/>
          <c:cat>
            <c:strRef>
              <c:f>'Results Summary'!$A$3:$A$10</c:f>
              <c:strCache>
                <c:ptCount val="8"/>
                <c:pt idx="0">
                  <c:v>G2</c:v>
                </c:pt>
                <c:pt idx="1">
                  <c:v>G3</c:v>
                </c:pt>
                <c:pt idx="2">
                  <c:v>G4</c:v>
                </c:pt>
                <c:pt idx="3">
                  <c:v>G5</c:v>
                </c:pt>
                <c:pt idx="4">
                  <c:v>G6</c:v>
                </c:pt>
                <c:pt idx="5">
                  <c:v>G7</c:v>
                </c:pt>
                <c:pt idx="6">
                  <c:v>G8</c:v>
                </c:pt>
                <c:pt idx="7">
                  <c:v>G9</c:v>
                </c:pt>
              </c:strCache>
            </c:strRef>
          </c:cat>
          <c:val>
            <c:numRef>
              <c:f>'Results Summary'!$D$3:$D$10</c:f>
              <c:numCache>
                <c:formatCode>0</c:formatCode>
                <c:ptCount val="8"/>
                <c:pt idx="0">
                  <c:v>0</c:v>
                </c:pt>
                <c:pt idx="1">
                  <c:v>0</c:v>
                </c:pt>
                <c:pt idx="2">
                  <c:v>300</c:v>
                </c:pt>
                <c:pt idx="3">
                  <c:v>500</c:v>
                </c:pt>
                <c:pt idx="4">
                  <c:v>500</c:v>
                </c:pt>
                <c:pt idx="5">
                  <c:v>500</c:v>
                </c:pt>
                <c:pt idx="6">
                  <c:v>500</c:v>
                </c:pt>
                <c:pt idx="7">
                  <c:v>0</c:v>
                </c:pt>
              </c:numCache>
            </c:numRef>
          </c:val>
        </c:ser>
        <c:ser>
          <c:idx val="3"/>
          <c:order val="3"/>
          <c:tx>
            <c:strRef>
              <c:f>'Results Summary'!$E$2</c:f>
              <c:strCache>
                <c:ptCount val="1"/>
                <c:pt idx="0">
                  <c:v>SOR</c:v>
                </c:pt>
              </c:strCache>
            </c:strRef>
          </c:tx>
          <c:spPr>
            <a:solidFill>
              <a:schemeClr val="accent4"/>
            </a:solidFill>
            <a:ln>
              <a:solidFill>
                <a:schemeClr val="tx2"/>
              </a:solidFill>
            </a:ln>
            <a:effectLst/>
          </c:spPr>
          <c:invertIfNegative val="0"/>
          <c:cat>
            <c:strRef>
              <c:f>'Results Summary'!$A$3:$A$10</c:f>
              <c:strCache>
                <c:ptCount val="8"/>
                <c:pt idx="0">
                  <c:v>G2</c:v>
                </c:pt>
                <c:pt idx="1">
                  <c:v>G3</c:v>
                </c:pt>
                <c:pt idx="2">
                  <c:v>G4</c:v>
                </c:pt>
                <c:pt idx="3">
                  <c:v>G5</c:v>
                </c:pt>
                <c:pt idx="4">
                  <c:v>G6</c:v>
                </c:pt>
                <c:pt idx="5">
                  <c:v>G7</c:v>
                </c:pt>
                <c:pt idx="6">
                  <c:v>G8</c:v>
                </c:pt>
                <c:pt idx="7">
                  <c:v>G9</c:v>
                </c:pt>
              </c:strCache>
            </c:strRef>
          </c:cat>
          <c:val>
            <c:numRef>
              <c:f>'Results Summary'!$E$3:$E$10</c:f>
              <c:numCache>
                <c:formatCode>0</c:formatCode>
                <c:ptCount val="8"/>
                <c:pt idx="0">
                  <c:v>0</c:v>
                </c:pt>
                <c:pt idx="1">
                  <c:v>0</c:v>
                </c:pt>
                <c:pt idx="2">
                  <c:v>0</c:v>
                </c:pt>
                <c:pt idx="3">
                  <c:v>0</c:v>
                </c:pt>
                <c:pt idx="4">
                  <c:v>0</c:v>
                </c:pt>
                <c:pt idx="5">
                  <c:v>0</c:v>
                </c:pt>
                <c:pt idx="6">
                  <c:v>430</c:v>
                </c:pt>
                <c:pt idx="7">
                  <c:v>1000</c:v>
                </c:pt>
              </c:numCache>
            </c:numRef>
          </c:val>
        </c:ser>
        <c:dLbls>
          <c:showLegendKey val="0"/>
          <c:showVal val="0"/>
          <c:showCatName val="0"/>
          <c:showSerName val="0"/>
          <c:showPercent val="0"/>
          <c:showBubbleSize val="0"/>
        </c:dLbls>
        <c:gapWidth val="150"/>
        <c:overlap val="100"/>
        <c:axId val="462666152"/>
        <c:axId val="462666544"/>
      </c:barChart>
      <c:catAx>
        <c:axId val="4626661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666544"/>
        <c:crosses val="autoZero"/>
        <c:auto val="1"/>
        <c:lblAlgn val="ctr"/>
        <c:lblOffset val="100"/>
        <c:noMultiLvlLbl val="0"/>
      </c:catAx>
      <c:valAx>
        <c:axId val="46266654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66615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Awarded MW by Generator</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'Results Summary'!$B$2</c:f>
              <c:strCache>
                <c:ptCount val="1"/>
                <c:pt idx="0">
                  <c:v>Energy</c:v>
                </c:pt>
              </c:strCache>
            </c:strRef>
          </c:tx>
          <c:spPr>
            <a:solidFill>
              <a:schemeClr val="accent1"/>
            </a:solidFill>
            <a:ln>
              <a:solidFill>
                <a:schemeClr val="tx2"/>
              </a:solidFill>
            </a:ln>
            <a:effectLst/>
          </c:spPr>
          <c:invertIfNegative val="0"/>
          <c:cat>
            <c:strRef>
              <c:f>'Results Summary'!$A$3:$A$10</c:f>
              <c:strCache>
                <c:ptCount val="8"/>
                <c:pt idx="0">
                  <c:v>G2</c:v>
                </c:pt>
                <c:pt idx="1">
                  <c:v>G3</c:v>
                </c:pt>
                <c:pt idx="2">
                  <c:v>G4</c:v>
                </c:pt>
                <c:pt idx="3">
                  <c:v>G5</c:v>
                </c:pt>
                <c:pt idx="4">
                  <c:v>G6</c:v>
                </c:pt>
                <c:pt idx="5">
                  <c:v>G7</c:v>
                </c:pt>
                <c:pt idx="6">
                  <c:v>G8</c:v>
                </c:pt>
                <c:pt idx="7">
                  <c:v>G9</c:v>
                </c:pt>
              </c:strCache>
            </c:strRef>
          </c:cat>
          <c:val>
            <c:numRef>
              <c:f>'Results Summary'!$B$3:$B$10</c:f>
              <c:numCache>
                <c:formatCode>0</c:formatCode>
                <c:ptCount val="8"/>
                <c:pt idx="0">
                  <c:v>1000</c:v>
                </c:pt>
                <c:pt idx="1">
                  <c:v>1000</c:v>
                </c:pt>
                <c:pt idx="2">
                  <c:v>1000</c:v>
                </c:pt>
                <c:pt idx="3">
                  <c:v>1000</c:v>
                </c:pt>
                <c:pt idx="4">
                  <c:v>1000</c:v>
                </c:pt>
                <c:pt idx="5">
                  <c:v>500</c:v>
                </c:pt>
                <c:pt idx="6">
                  <c:v>500</c:v>
                </c:pt>
                <c:pt idx="7">
                  <c:v>1000</c:v>
                </c:pt>
              </c:numCache>
            </c:numRef>
          </c:val>
        </c:ser>
        <c:ser>
          <c:idx val="1"/>
          <c:order val="1"/>
          <c:tx>
            <c:strRef>
              <c:f>'Results Summary'!$C$2</c:f>
              <c:strCache>
                <c:ptCount val="1"/>
                <c:pt idx="0">
                  <c:v>URS</c:v>
                </c:pt>
              </c:strCache>
            </c:strRef>
          </c:tx>
          <c:spPr>
            <a:solidFill>
              <a:schemeClr val="accent2"/>
            </a:solidFill>
            <a:ln>
              <a:solidFill>
                <a:schemeClr val="tx2"/>
              </a:solidFill>
            </a:ln>
            <a:effectLst/>
          </c:spPr>
          <c:invertIfNegative val="0"/>
          <c:cat>
            <c:strRef>
              <c:f>'Results Summary'!$A$3:$A$10</c:f>
              <c:strCache>
                <c:ptCount val="8"/>
                <c:pt idx="0">
                  <c:v>G2</c:v>
                </c:pt>
                <c:pt idx="1">
                  <c:v>G3</c:v>
                </c:pt>
                <c:pt idx="2">
                  <c:v>G4</c:v>
                </c:pt>
                <c:pt idx="3">
                  <c:v>G5</c:v>
                </c:pt>
                <c:pt idx="4">
                  <c:v>G6</c:v>
                </c:pt>
                <c:pt idx="5">
                  <c:v>G7</c:v>
                </c:pt>
                <c:pt idx="6">
                  <c:v>G8</c:v>
                </c:pt>
                <c:pt idx="7">
                  <c:v>G9</c:v>
                </c:pt>
              </c:strCache>
            </c:strRef>
          </c:cat>
          <c:val>
            <c:numRef>
              <c:f>'Results Summary'!$C$3:$C$10</c:f>
              <c:numCache>
                <c:formatCode>0</c:formatCode>
                <c:ptCount val="8"/>
                <c:pt idx="0">
                  <c:v>0</c:v>
                </c:pt>
                <c:pt idx="1">
                  <c:v>0</c:v>
                </c:pt>
                <c:pt idx="2">
                  <c:v>0</c:v>
                </c:pt>
                <c:pt idx="3">
                  <c:v>0</c:v>
                </c:pt>
                <c:pt idx="4">
                  <c:v>0</c:v>
                </c:pt>
                <c:pt idx="5">
                  <c:v>0</c:v>
                </c:pt>
                <c:pt idx="6">
                  <c:v>0</c:v>
                </c:pt>
                <c:pt idx="7">
                  <c:v>0</c:v>
                </c:pt>
              </c:numCache>
            </c:numRef>
          </c:val>
        </c:ser>
        <c:ser>
          <c:idx val="2"/>
          <c:order val="2"/>
          <c:tx>
            <c:strRef>
              <c:f>'Results Summary'!$D$2</c:f>
              <c:strCache>
                <c:ptCount val="1"/>
                <c:pt idx="0">
                  <c:v>RRS</c:v>
                </c:pt>
              </c:strCache>
            </c:strRef>
          </c:tx>
          <c:spPr>
            <a:solidFill>
              <a:schemeClr val="accent3"/>
            </a:solidFill>
            <a:ln>
              <a:solidFill>
                <a:schemeClr val="tx2"/>
              </a:solidFill>
            </a:ln>
            <a:effectLst/>
          </c:spPr>
          <c:invertIfNegative val="0"/>
          <c:cat>
            <c:strRef>
              <c:f>'Results Summary'!$A$3:$A$10</c:f>
              <c:strCache>
                <c:ptCount val="8"/>
                <c:pt idx="0">
                  <c:v>G2</c:v>
                </c:pt>
                <c:pt idx="1">
                  <c:v>G3</c:v>
                </c:pt>
                <c:pt idx="2">
                  <c:v>G4</c:v>
                </c:pt>
                <c:pt idx="3">
                  <c:v>G5</c:v>
                </c:pt>
                <c:pt idx="4">
                  <c:v>G6</c:v>
                </c:pt>
                <c:pt idx="5">
                  <c:v>G7</c:v>
                </c:pt>
                <c:pt idx="6">
                  <c:v>G8</c:v>
                </c:pt>
                <c:pt idx="7">
                  <c:v>G9</c:v>
                </c:pt>
              </c:strCache>
            </c:strRef>
          </c:cat>
          <c:val>
            <c:numRef>
              <c:f>'Results Summary'!$D$3:$D$10</c:f>
              <c:numCache>
                <c:formatCode>0</c:formatCode>
                <c:ptCount val="8"/>
                <c:pt idx="0">
                  <c:v>0</c:v>
                </c:pt>
                <c:pt idx="1">
                  <c:v>0</c:v>
                </c:pt>
                <c:pt idx="2">
                  <c:v>0</c:v>
                </c:pt>
                <c:pt idx="3">
                  <c:v>0</c:v>
                </c:pt>
                <c:pt idx="4">
                  <c:v>0</c:v>
                </c:pt>
                <c:pt idx="5">
                  <c:v>500</c:v>
                </c:pt>
                <c:pt idx="6">
                  <c:v>500</c:v>
                </c:pt>
                <c:pt idx="7">
                  <c:v>0</c:v>
                </c:pt>
              </c:numCache>
            </c:numRef>
          </c:val>
        </c:ser>
        <c:ser>
          <c:idx val="3"/>
          <c:order val="3"/>
          <c:tx>
            <c:strRef>
              <c:f>'Results Summary'!$E$2</c:f>
              <c:strCache>
                <c:ptCount val="1"/>
                <c:pt idx="0">
                  <c:v>SOR</c:v>
                </c:pt>
              </c:strCache>
            </c:strRef>
          </c:tx>
          <c:spPr>
            <a:solidFill>
              <a:schemeClr val="accent4"/>
            </a:solidFill>
            <a:ln>
              <a:solidFill>
                <a:schemeClr val="tx2"/>
              </a:solidFill>
            </a:ln>
            <a:effectLst/>
          </c:spPr>
          <c:invertIfNegative val="0"/>
          <c:cat>
            <c:strRef>
              <c:f>'Results Summary'!$A$3:$A$10</c:f>
              <c:strCache>
                <c:ptCount val="8"/>
                <c:pt idx="0">
                  <c:v>G2</c:v>
                </c:pt>
                <c:pt idx="1">
                  <c:v>G3</c:v>
                </c:pt>
                <c:pt idx="2">
                  <c:v>G4</c:v>
                </c:pt>
                <c:pt idx="3">
                  <c:v>G5</c:v>
                </c:pt>
                <c:pt idx="4">
                  <c:v>G6</c:v>
                </c:pt>
                <c:pt idx="5">
                  <c:v>G7</c:v>
                </c:pt>
                <c:pt idx="6">
                  <c:v>G8</c:v>
                </c:pt>
                <c:pt idx="7">
                  <c:v>G9</c:v>
                </c:pt>
              </c:strCache>
            </c:strRef>
          </c:cat>
          <c:val>
            <c:numRef>
              <c:f>'Results Summary'!$E$3:$E$10</c:f>
              <c:numCache>
                <c:formatCode>0</c:formatCode>
                <c:ptCount val="8"/>
                <c:pt idx="0">
                  <c:v>0</c:v>
                </c:pt>
                <c:pt idx="1">
                  <c:v>0</c:v>
                </c:pt>
                <c:pt idx="2">
                  <c:v>0</c:v>
                </c:pt>
                <c:pt idx="3">
                  <c:v>0</c:v>
                </c:pt>
                <c:pt idx="4">
                  <c:v>0</c:v>
                </c:pt>
                <c:pt idx="5">
                  <c:v>0</c:v>
                </c:pt>
                <c:pt idx="6">
                  <c:v>0</c:v>
                </c:pt>
                <c:pt idx="7">
                  <c:v>0</c:v>
                </c:pt>
              </c:numCache>
            </c:numRef>
          </c:val>
        </c:ser>
        <c:dLbls>
          <c:showLegendKey val="0"/>
          <c:showVal val="0"/>
          <c:showCatName val="0"/>
          <c:showSerName val="0"/>
          <c:showPercent val="0"/>
          <c:showBubbleSize val="0"/>
        </c:dLbls>
        <c:gapWidth val="150"/>
        <c:overlap val="100"/>
        <c:axId val="462687320"/>
        <c:axId val="462688104"/>
      </c:barChart>
      <c:catAx>
        <c:axId val="4626873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688104"/>
        <c:crosses val="autoZero"/>
        <c:auto val="1"/>
        <c:lblAlgn val="ctr"/>
        <c:lblOffset val="100"/>
        <c:noMultiLvlLbl val="0"/>
      </c:catAx>
      <c:valAx>
        <c:axId val="46268810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687320"/>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Total AS Awards and </a:t>
            </a:r>
            <a:r>
              <a:rPr lang="en-US" dirty="0" smtClean="0"/>
              <a:t>Min. Requirements</a:t>
            </a:r>
            <a:endParaRPr lang="en-US" dirty="0"/>
          </a:p>
        </c:rich>
      </c:tx>
      <c:layout>
        <c:manualLayout>
          <c:xMode val="edge"/>
          <c:yMode val="edge"/>
          <c:x val="0.14715891195418754"/>
          <c:y val="2.0338255618242936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v>Awards</c:v>
          </c:tx>
          <c:spPr>
            <a:solidFill>
              <a:schemeClr val="accent1"/>
            </a:solidFill>
            <a:ln>
              <a:solidFill>
                <a:schemeClr val="tx2"/>
              </a:solidFill>
            </a:ln>
            <a:effectLst/>
          </c:spPr>
          <c:invertIfNegative val="0"/>
          <c:cat>
            <c:strRef>
              <c:f>'Results Summary'!$C$2:$E$2</c:f>
              <c:strCache>
                <c:ptCount val="3"/>
                <c:pt idx="0">
                  <c:v>URS</c:v>
                </c:pt>
                <c:pt idx="1">
                  <c:v>RRS</c:v>
                </c:pt>
                <c:pt idx="2">
                  <c:v>SOR</c:v>
                </c:pt>
              </c:strCache>
            </c:strRef>
          </c:cat>
          <c:val>
            <c:numRef>
              <c:f>'Results Summary'!$C$11:$E$11</c:f>
              <c:numCache>
                <c:formatCode>0</c:formatCode>
                <c:ptCount val="3"/>
                <c:pt idx="0">
                  <c:v>0</c:v>
                </c:pt>
                <c:pt idx="1">
                  <c:v>1000</c:v>
                </c:pt>
                <c:pt idx="2">
                  <c:v>0</c:v>
                </c:pt>
              </c:numCache>
            </c:numRef>
          </c:val>
        </c:ser>
        <c:ser>
          <c:idx val="1"/>
          <c:order val="1"/>
          <c:tx>
            <c:v>Requirements</c:v>
          </c:tx>
          <c:spPr>
            <a:solidFill>
              <a:schemeClr val="accent2"/>
            </a:solidFill>
            <a:ln>
              <a:solidFill>
                <a:schemeClr val="tx2"/>
              </a:solidFill>
            </a:ln>
            <a:effectLst/>
          </c:spPr>
          <c:invertIfNegative val="0"/>
          <c:cat>
            <c:strRef>
              <c:f>'Results Summary'!$C$2:$E$2</c:f>
              <c:strCache>
                <c:ptCount val="3"/>
                <c:pt idx="0">
                  <c:v>URS</c:v>
                </c:pt>
                <c:pt idx="1">
                  <c:v>RRS</c:v>
                </c:pt>
                <c:pt idx="2">
                  <c:v>SOR</c:v>
                </c:pt>
              </c:strCache>
            </c:strRef>
          </c:cat>
          <c:val>
            <c:numRef>
              <c:f>'Results Summary'!$C$12:$E$12</c:f>
              <c:numCache>
                <c:formatCode>General</c:formatCode>
                <c:ptCount val="3"/>
                <c:pt idx="0">
                  <c:v>270</c:v>
                </c:pt>
                <c:pt idx="1">
                  <c:v>2300</c:v>
                </c:pt>
                <c:pt idx="2" formatCode="0">
                  <c:v>1375</c:v>
                </c:pt>
              </c:numCache>
            </c:numRef>
          </c:val>
        </c:ser>
        <c:dLbls>
          <c:showLegendKey val="0"/>
          <c:showVal val="0"/>
          <c:showCatName val="0"/>
          <c:showSerName val="0"/>
          <c:showPercent val="0"/>
          <c:showBubbleSize val="0"/>
        </c:dLbls>
        <c:gapWidth val="219"/>
        <c:overlap val="-27"/>
        <c:axId val="462677520"/>
        <c:axId val="462684184"/>
      </c:barChart>
      <c:catAx>
        <c:axId val="4626775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684184"/>
        <c:crosses val="autoZero"/>
        <c:auto val="1"/>
        <c:lblAlgn val="ctr"/>
        <c:lblOffset val="100"/>
        <c:noMultiLvlLbl val="0"/>
      </c:catAx>
      <c:valAx>
        <c:axId val="46268418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6775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solidFill>
        <a:srgbClr val="00ACC8"/>
      </a:solidFill>
    </a:ln>
    <a:effectLst/>
  </c:spPr>
  <c:txPr>
    <a:bodyPr/>
    <a:lstStyle/>
    <a:p>
      <a:pPr>
        <a:defRPr/>
      </a:pPr>
      <a:endParaRPr lang="en-US"/>
    </a:p>
  </c:txPr>
  <c:externalData r:id="rId4">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Clearing Prices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solidFill>
                <a:schemeClr val="tx2"/>
              </a:solidFill>
            </a:ln>
            <a:effectLst/>
          </c:spPr>
          <c:invertIfNegative val="0"/>
          <c:dLbls>
            <c:numFmt formatCode="&quot;$&quot;#,##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'Results Summary'!$B$2:$E$2</c:f>
              <c:strCache>
                <c:ptCount val="4"/>
                <c:pt idx="0">
                  <c:v>Energy</c:v>
                </c:pt>
                <c:pt idx="1">
                  <c:v>URS</c:v>
                </c:pt>
                <c:pt idx="2">
                  <c:v>RRS</c:v>
                </c:pt>
                <c:pt idx="3">
                  <c:v>SOR</c:v>
                </c:pt>
              </c:strCache>
            </c:strRef>
          </c:cat>
          <c:val>
            <c:numRef>
              <c:f>'Results Summary'!$B$14:$E$14</c:f>
              <c:numCache>
                <c:formatCode>"$"#,##0.00_);[Red]\("$"#,##0.00\)</c:formatCode>
                <c:ptCount val="4"/>
                <c:pt idx="0">
                  <c:v>9000.989999999998</c:v>
                </c:pt>
                <c:pt idx="1">
                  <c:v>7000.989999999998</c:v>
                </c:pt>
                <c:pt idx="2">
                  <c:v>7000.989999999998</c:v>
                </c:pt>
                <c:pt idx="3">
                  <c:v>1425</c:v>
                </c:pt>
              </c:numCache>
            </c:numRef>
          </c:val>
        </c:ser>
        <c:dLbls>
          <c:showLegendKey val="0"/>
          <c:showVal val="0"/>
          <c:showCatName val="0"/>
          <c:showSerName val="0"/>
          <c:showPercent val="0"/>
          <c:showBubbleSize val="0"/>
        </c:dLbls>
        <c:gapWidth val="219"/>
        <c:overlap val="-27"/>
        <c:axId val="462679088"/>
        <c:axId val="462679480"/>
      </c:barChart>
      <c:catAx>
        <c:axId val="4626790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679480"/>
        <c:crosses val="autoZero"/>
        <c:auto val="1"/>
        <c:lblAlgn val="ctr"/>
        <c:lblOffset val="100"/>
        <c:noMultiLvlLbl val="0"/>
      </c:catAx>
      <c:valAx>
        <c:axId val="462679480"/>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_);_(&quot;$&quot;* \(#,##0\);_(&quot;$&quot;* &quot;-&quot;_);_(@_)"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679088"/>
        <c:crosses val="autoZero"/>
        <c:crossBetween val="between"/>
      </c:valAx>
      <c:spPr>
        <a:noFill/>
        <a:ln>
          <a:noFill/>
        </a:ln>
        <a:effectLst/>
      </c:spPr>
    </c:plotArea>
    <c:plotVisOnly val="1"/>
    <c:dispBlanksAs val="gap"/>
    <c:showDLblsOverMax val="0"/>
  </c:chart>
  <c:spPr>
    <a:noFill/>
    <a:ln>
      <a:solidFill>
        <a:srgbClr val="00ACC8"/>
      </a:solid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Total AS Awards and </a:t>
            </a:r>
            <a:r>
              <a:rPr lang="en-US" dirty="0" smtClean="0"/>
              <a:t>Min. Requirements</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v>Awards</c:v>
          </c:tx>
          <c:spPr>
            <a:solidFill>
              <a:schemeClr val="accent1"/>
            </a:solidFill>
            <a:ln>
              <a:solidFill>
                <a:schemeClr val="tx2"/>
              </a:solidFill>
            </a:ln>
            <a:effectLst/>
          </c:spPr>
          <c:invertIfNegative val="0"/>
          <c:cat>
            <c:strRef>
              <c:f>'Results Summary'!$C$2:$E$2</c:f>
              <c:strCache>
                <c:ptCount val="3"/>
                <c:pt idx="0">
                  <c:v>URS</c:v>
                </c:pt>
                <c:pt idx="1">
                  <c:v>RRS</c:v>
                </c:pt>
                <c:pt idx="2">
                  <c:v>SOR</c:v>
                </c:pt>
              </c:strCache>
            </c:strRef>
          </c:cat>
          <c:val>
            <c:numRef>
              <c:f>'Results Summary'!$C$11:$E$11</c:f>
              <c:numCache>
                <c:formatCode>0</c:formatCode>
                <c:ptCount val="3"/>
                <c:pt idx="0">
                  <c:v>270</c:v>
                </c:pt>
                <c:pt idx="1">
                  <c:v>2300</c:v>
                </c:pt>
                <c:pt idx="2">
                  <c:v>1430</c:v>
                </c:pt>
              </c:numCache>
            </c:numRef>
          </c:val>
        </c:ser>
        <c:ser>
          <c:idx val="1"/>
          <c:order val="1"/>
          <c:tx>
            <c:v>Requirements</c:v>
          </c:tx>
          <c:spPr>
            <a:solidFill>
              <a:schemeClr val="accent2"/>
            </a:solidFill>
            <a:ln>
              <a:solidFill>
                <a:schemeClr val="tx2"/>
              </a:solidFill>
            </a:ln>
            <a:effectLst/>
          </c:spPr>
          <c:invertIfNegative val="0"/>
          <c:cat>
            <c:strRef>
              <c:f>'Results Summary'!$C$2:$E$2</c:f>
              <c:strCache>
                <c:ptCount val="3"/>
                <c:pt idx="0">
                  <c:v>URS</c:v>
                </c:pt>
                <c:pt idx="1">
                  <c:v>RRS</c:v>
                </c:pt>
                <c:pt idx="2">
                  <c:v>SOR</c:v>
                </c:pt>
              </c:strCache>
            </c:strRef>
          </c:cat>
          <c:val>
            <c:numRef>
              <c:f>'Results Summary'!$C$12:$E$12</c:f>
              <c:numCache>
                <c:formatCode>General</c:formatCode>
                <c:ptCount val="3"/>
                <c:pt idx="0">
                  <c:v>270</c:v>
                </c:pt>
                <c:pt idx="1">
                  <c:v>2300</c:v>
                </c:pt>
                <c:pt idx="2" formatCode="0">
                  <c:v>1375</c:v>
                </c:pt>
              </c:numCache>
            </c:numRef>
          </c:val>
        </c:ser>
        <c:dLbls>
          <c:showLegendKey val="0"/>
          <c:showVal val="0"/>
          <c:showCatName val="0"/>
          <c:showSerName val="0"/>
          <c:showPercent val="0"/>
          <c:showBubbleSize val="0"/>
        </c:dLbls>
        <c:gapWidth val="219"/>
        <c:overlap val="-27"/>
        <c:axId val="462670464"/>
        <c:axId val="462668504"/>
      </c:barChart>
      <c:catAx>
        <c:axId val="4626704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668504"/>
        <c:crosses val="autoZero"/>
        <c:auto val="1"/>
        <c:lblAlgn val="ctr"/>
        <c:lblOffset val="100"/>
        <c:noMultiLvlLbl val="0"/>
      </c:catAx>
      <c:valAx>
        <c:axId val="46266850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6704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solidFill>
        <a:srgbClr val="00ACC8"/>
      </a:solid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Clearing Prices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solidFill>
                <a:schemeClr val="tx2"/>
              </a:solidFill>
            </a:ln>
            <a:effectLst/>
          </c:spPr>
          <c:invertIfNegative val="0"/>
          <c:dLbls>
            <c:numFmt formatCode="&quot;$&quot;#,##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'Results Summary'!$B$2:$E$2</c:f>
              <c:strCache>
                <c:ptCount val="4"/>
                <c:pt idx="0">
                  <c:v>Energy</c:v>
                </c:pt>
                <c:pt idx="1">
                  <c:v>URS</c:v>
                </c:pt>
                <c:pt idx="2">
                  <c:v>RRS</c:v>
                </c:pt>
                <c:pt idx="3">
                  <c:v>SOR</c:v>
                </c:pt>
              </c:strCache>
            </c:strRef>
          </c:cat>
          <c:val>
            <c:numRef>
              <c:f>'Results Summary'!$B$14:$E$14</c:f>
              <c:numCache>
                <c:formatCode>"$"#,##0.00_);[Red]\("$"#,##0.00\)</c:formatCode>
                <c:ptCount val="4"/>
                <c:pt idx="0">
                  <c:v>106</c:v>
                </c:pt>
                <c:pt idx="1">
                  <c:v>71</c:v>
                </c:pt>
                <c:pt idx="2">
                  <c:v>66</c:v>
                </c:pt>
                <c:pt idx="3">
                  <c:v>46</c:v>
                </c:pt>
              </c:numCache>
            </c:numRef>
          </c:val>
        </c:ser>
        <c:dLbls>
          <c:showLegendKey val="0"/>
          <c:showVal val="0"/>
          <c:showCatName val="0"/>
          <c:showSerName val="0"/>
          <c:showPercent val="0"/>
          <c:showBubbleSize val="0"/>
        </c:dLbls>
        <c:gapWidth val="219"/>
        <c:overlap val="-27"/>
        <c:axId val="462671248"/>
        <c:axId val="462673992"/>
      </c:barChart>
      <c:catAx>
        <c:axId val="4626712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673992"/>
        <c:crosses val="autoZero"/>
        <c:auto val="1"/>
        <c:lblAlgn val="ctr"/>
        <c:lblOffset val="100"/>
        <c:noMultiLvlLbl val="0"/>
      </c:catAx>
      <c:valAx>
        <c:axId val="462673992"/>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_);_(&quot;$&quot;* \(#,##0\);_(&quot;$&quot;* &quot;-&quot;_);_(@_)"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671248"/>
        <c:crosses val="autoZero"/>
        <c:crossBetween val="between"/>
      </c:valAx>
      <c:spPr>
        <a:noFill/>
        <a:ln>
          <a:noFill/>
        </a:ln>
        <a:effectLst/>
      </c:spPr>
    </c:plotArea>
    <c:plotVisOnly val="1"/>
    <c:dispBlanksAs val="gap"/>
    <c:showDLblsOverMax val="0"/>
  </c:chart>
  <c:spPr>
    <a:noFill/>
    <a:ln>
      <a:solidFill>
        <a:srgbClr val="00ACC8"/>
      </a:solidFill>
    </a:ln>
    <a:effectLst/>
  </c:spPr>
  <c:txPr>
    <a:bodyPr/>
    <a:lstStyle/>
    <a:p>
      <a:pPr>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Awarded MW by Generator</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'Results Summary'!$B$2</c:f>
              <c:strCache>
                <c:ptCount val="1"/>
                <c:pt idx="0">
                  <c:v>Energy</c:v>
                </c:pt>
              </c:strCache>
            </c:strRef>
          </c:tx>
          <c:spPr>
            <a:solidFill>
              <a:schemeClr val="accent1"/>
            </a:solidFill>
            <a:ln>
              <a:solidFill>
                <a:schemeClr val="tx2"/>
              </a:solidFill>
            </a:ln>
            <a:effectLst/>
          </c:spPr>
          <c:invertIfNegative val="0"/>
          <c:cat>
            <c:strRef>
              <c:f>'Results Summary'!$A$3:$A$10</c:f>
              <c:strCache>
                <c:ptCount val="8"/>
                <c:pt idx="0">
                  <c:v>G2</c:v>
                </c:pt>
                <c:pt idx="1">
                  <c:v>G3</c:v>
                </c:pt>
                <c:pt idx="2">
                  <c:v>G4</c:v>
                </c:pt>
                <c:pt idx="3">
                  <c:v>G5</c:v>
                </c:pt>
                <c:pt idx="4">
                  <c:v>G6</c:v>
                </c:pt>
                <c:pt idx="5">
                  <c:v>G7</c:v>
                </c:pt>
                <c:pt idx="6">
                  <c:v>G8</c:v>
                </c:pt>
                <c:pt idx="7">
                  <c:v>G9</c:v>
                </c:pt>
              </c:strCache>
            </c:strRef>
          </c:cat>
          <c:val>
            <c:numRef>
              <c:f>'Results Summary'!$B$3:$B$10</c:f>
              <c:numCache>
                <c:formatCode>0</c:formatCode>
                <c:ptCount val="8"/>
                <c:pt idx="0">
                  <c:v>1000</c:v>
                </c:pt>
                <c:pt idx="1">
                  <c:v>1000</c:v>
                </c:pt>
                <c:pt idx="2">
                  <c:v>1000</c:v>
                </c:pt>
                <c:pt idx="3">
                  <c:v>660</c:v>
                </c:pt>
                <c:pt idx="4">
                  <c:v>450</c:v>
                </c:pt>
                <c:pt idx="5">
                  <c:v>450</c:v>
                </c:pt>
                <c:pt idx="6">
                  <c:v>450</c:v>
                </c:pt>
                <c:pt idx="7">
                  <c:v>1000</c:v>
                </c:pt>
              </c:numCache>
            </c:numRef>
          </c:val>
        </c:ser>
        <c:ser>
          <c:idx val="1"/>
          <c:order val="1"/>
          <c:tx>
            <c:strRef>
              <c:f>'Results Summary'!$C$2</c:f>
              <c:strCache>
                <c:ptCount val="1"/>
                <c:pt idx="0">
                  <c:v>URS</c:v>
                </c:pt>
              </c:strCache>
            </c:strRef>
          </c:tx>
          <c:spPr>
            <a:solidFill>
              <a:schemeClr val="accent2"/>
            </a:solidFill>
            <a:ln>
              <a:solidFill>
                <a:schemeClr val="tx2"/>
              </a:solidFill>
            </a:ln>
            <a:effectLst/>
          </c:spPr>
          <c:invertIfNegative val="0"/>
          <c:cat>
            <c:strRef>
              <c:f>'Results Summary'!$A$3:$A$10</c:f>
              <c:strCache>
                <c:ptCount val="8"/>
                <c:pt idx="0">
                  <c:v>G2</c:v>
                </c:pt>
                <c:pt idx="1">
                  <c:v>G3</c:v>
                </c:pt>
                <c:pt idx="2">
                  <c:v>G4</c:v>
                </c:pt>
                <c:pt idx="3">
                  <c:v>G5</c:v>
                </c:pt>
                <c:pt idx="4">
                  <c:v>G6</c:v>
                </c:pt>
                <c:pt idx="5">
                  <c:v>G7</c:v>
                </c:pt>
                <c:pt idx="6">
                  <c:v>G8</c:v>
                </c:pt>
                <c:pt idx="7">
                  <c:v>G9</c:v>
                </c:pt>
              </c:strCache>
            </c:strRef>
          </c:cat>
          <c:val>
            <c:numRef>
              <c:f>'Results Summary'!$C$3:$C$10</c:f>
              <c:numCache>
                <c:formatCode>0</c:formatCode>
                <c:ptCount val="8"/>
                <c:pt idx="0">
                  <c:v>0</c:v>
                </c:pt>
                <c:pt idx="1">
                  <c:v>0</c:v>
                </c:pt>
                <c:pt idx="2">
                  <c:v>0</c:v>
                </c:pt>
                <c:pt idx="3">
                  <c:v>10</c:v>
                </c:pt>
                <c:pt idx="4">
                  <c:v>50</c:v>
                </c:pt>
                <c:pt idx="5">
                  <c:v>50</c:v>
                </c:pt>
                <c:pt idx="6">
                  <c:v>50</c:v>
                </c:pt>
                <c:pt idx="7">
                  <c:v>0</c:v>
                </c:pt>
              </c:numCache>
            </c:numRef>
          </c:val>
        </c:ser>
        <c:ser>
          <c:idx val="2"/>
          <c:order val="2"/>
          <c:tx>
            <c:strRef>
              <c:f>'Results Summary'!$D$2</c:f>
              <c:strCache>
                <c:ptCount val="1"/>
                <c:pt idx="0">
                  <c:v>RRS</c:v>
                </c:pt>
              </c:strCache>
            </c:strRef>
          </c:tx>
          <c:spPr>
            <a:solidFill>
              <a:schemeClr val="accent3"/>
            </a:solidFill>
            <a:ln>
              <a:solidFill>
                <a:schemeClr val="tx2"/>
              </a:solidFill>
            </a:ln>
            <a:effectLst/>
          </c:spPr>
          <c:invertIfNegative val="0"/>
          <c:cat>
            <c:strRef>
              <c:f>'Results Summary'!$A$3:$A$10</c:f>
              <c:strCache>
                <c:ptCount val="8"/>
                <c:pt idx="0">
                  <c:v>G2</c:v>
                </c:pt>
                <c:pt idx="1">
                  <c:v>G3</c:v>
                </c:pt>
                <c:pt idx="2">
                  <c:v>G4</c:v>
                </c:pt>
                <c:pt idx="3">
                  <c:v>G5</c:v>
                </c:pt>
                <c:pt idx="4">
                  <c:v>G6</c:v>
                </c:pt>
                <c:pt idx="5">
                  <c:v>G7</c:v>
                </c:pt>
                <c:pt idx="6">
                  <c:v>G8</c:v>
                </c:pt>
                <c:pt idx="7">
                  <c:v>G9</c:v>
                </c:pt>
              </c:strCache>
            </c:strRef>
          </c:cat>
          <c:val>
            <c:numRef>
              <c:f>'Results Summary'!$D$3:$D$10</c:f>
              <c:numCache>
                <c:formatCode>0</c:formatCode>
                <c:ptCount val="8"/>
                <c:pt idx="0">
                  <c:v>0</c:v>
                </c:pt>
                <c:pt idx="1">
                  <c:v>0</c:v>
                </c:pt>
                <c:pt idx="2">
                  <c:v>0</c:v>
                </c:pt>
                <c:pt idx="3">
                  <c:v>330</c:v>
                </c:pt>
                <c:pt idx="4">
                  <c:v>500</c:v>
                </c:pt>
                <c:pt idx="5">
                  <c:v>500</c:v>
                </c:pt>
                <c:pt idx="6">
                  <c:v>500</c:v>
                </c:pt>
                <c:pt idx="7">
                  <c:v>0</c:v>
                </c:pt>
              </c:numCache>
            </c:numRef>
          </c:val>
        </c:ser>
        <c:ser>
          <c:idx val="3"/>
          <c:order val="3"/>
          <c:tx>
            <c:strRef>
              <c:f>'Results Summary'!$E$2</c:f>
              <c:strCache>
                <c:ptCount val="1"/>
                <c:pt idx="0">
                  <c:v>SOR</c:v>
                </c:pt>
              </c:strCache>
            </c:strRef>
          </c:tx>
          <c:spPr>
            <a:solidFill>
              <a:schemeClr val="accent4"/>
            </a:solidFill>
            <a:ln>
              <a:solidFill>
                <a:schemeClr val="tx2"/>
              </a:solidFill>
            </a:ln>
            <a:effectLst/>
          </c:spPr>
          <c:invertIfNegative val="0"/>
          <c:cat>
            <c:strRef>
              <c:f>'Results Summary'!$A$3:$A$10</c:f>
              <c:strCache>
                <c:ptCount val="8"/>
                <c:pt idx="0">
                  <c:v>G2</c:v>
                </c:pt>
                <c:pt idx="1">
                  <c:v>G3</c:v>
                </c:pt>
                <c:pt idx="2">
                  <c:v>G4</c:v>
                </c:pt>
                <c:pt idx="3">
                  <c:v>G5</c:v>
                </c:pt>
                <c:pt idx="4">
                  <c:v>G6</c:v>
                </c:pt>
                <c:pt idx="5">
                  <c:v>G7</c:v>
                </c:pt>
                <c:pt idx="6">
                  <c:v>G8</c:v>
                </c:pt>
                <c:pt idx="7">
                  <c:v>G9</c:v>
                </c:pt>
              </c:strCache>
            </c:strRef>
          </c:cat>
          <c:val>
            <c:numRef>
              <c:f>'Results Summary'!$E$3:$E$10</c:f>
              <c:numCache>
                <c:formatCode>0</c:formatCode>
                <c:ptCount val="8"/>
                <c:pt idx="0">
                  <c:v>0</c:v>
                </c:pt>
                <c:pt idx="1">
                  <c:v>0</c:v>
                </c:pt>
                <c:pt idx="2">
                  <c:v>0</c:v>
                </c:pt>
                <c:pt idx="3">
                  <c:v>0</c:v>
                </c:pt>
                <c:pt idx="4">
                  <c:v>0</c:v>
                </c:pt>
                <c:pt idx="5">
                  <c:v>0</c:v>
                </c:pt>
                <c:pt idx="6">
                  <c:v>0</c:v>
                </c:pt>
                <c:pt idx="7">
                  <c:v>0</c:v>
                </c:pt>
              </c:numCache>
            </c:numRef>
          </c:val>
        </c:ser>
        <c:dLbls>
          <c:showLegendKey val="0"/>
          <c:showVal val="0"/>
          <c:showCatName val="0"/>
          <c:showSerName val="0"/>
          <c:showPercent val="0"/>
          <c:showBubbleSize val="0"/>
        </c:dLbls>
        <c:gapWidth val="150"/>
        <c:overlap val="100"/>
        <c:axId val="462672032"/>
        <c:axId val="462672816"/>
      </c:barChart>
      <c:catAx>
        <c:axId val="4626720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672816"/>
        <c:crosses val="autoZero"/>
        <c:auto val="1"/>
        <c:lblAlgn val="ctr"/>
        <c:lblOffset val="100"/>
        <c:noMultiLvlLbl val="0"/>
      </c:catAx>
      <c:valAx>
        <c:axId val="46267281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67203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Clearing Prices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solidFill>
                <a:schemeClr val="tx2"/>
              </a:solidFill>
            </a:ln>
            <a:effectLst/>
          </c:spPr>
          <c:invertIfNegative val="0"/>
          <c:dLbls>
            <c:numFmt formatCode="&quot;$&quot;#,##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'Results Summary'!$B$2:$E$2</c:f>
              <c:strCache>
                <c:ptCount val="4"/>
                <c:pt idx="0">
                  <c:v>Energy</c:v>
                </c:pt>
                <c:pt idx="1">
                  <c:v>URS</c:v>
                </c:pt>
                <c:pt idx="2">
                  <c:v>RRS</c:v>
                </c:pt>
                <c:pt idx="3">
                  <c:v>SOR</c:v>
                </c:pt>
              </c:strCache>
            </c:strRef>
          </c:cat>
          <c:val>
            <c:numRef>
              <c:f>'Results Summary'!$B$14:$E$14</c:f>
              <c:numCache>
                <c:formatCode>"$"#,##0.00_);[Red]\("$"#,##0.00\)</c:formatCode>
                <c:ptCount val="4"/>
                <c:pt idx="0">
                  <c:v>7045.989999999998</c:v>
                </c:pt>
                <c:pt idx="1">
                  <c:v>7000.989999999998</c:v>
                </c:pt>
                <c:pt idx="2">
                  <c:v>7000.989999999998</c:v>
                </c:pt>
                <c:pt idx="3">
                  <c:v>1425</c:v>
                </c:pt>
              </c:numCache>
            </c:numRef>
          </c:val>
        </c:ser>
        <c:dLbls>
          <c:showLegendKey val="0"/>
          <c:showVal val="0"/>
          <c:showCatName val="0"/>
          <c:showSerName val="0"/>
          <c:showPercent val="0"/>
          <c:showBubbleSize val="0"/>
        </c:dLbls>
        <c:gapWidth val="219"/>
        <c:overlap val="-27"/>
        <c:axId val="462686536"/>
        <c:axId val="462688496"/>
      </c:barChart>
      <c:catAx>
        <c:axId val="4626865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688496"/>
        <c:crosses val="autoZero"/>
        <c:auto val="1"/>
        <c:lblAlgn val="ctr"/>
        <c:lblOffset val="100"/>
        <c:noMultiLvlLbl val="0"/>
      </c:catAx>
      <c:valAx>
        <c:axId val="462688496"/>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_);_(&quot;$&quot;* \(#,##0\);_(&quot;$&quot;* &quot;-&quot;_);_(@_)"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686536"/>
        <c:crosses val="autoZero"/>
        <c:crossBetween val="between"/>
      </c:valAx>
      <c:spPr>
        <a:noFill/>
        <a:ln>
          <a:noFill/>
        </a:ln>
        <a:effectLst/>
      </c:spPr>
    </c:plotArea>
    <c:plotVisOnly val="1"/>
    <c:dispBlanksAs val="gap"/>
    <c:showDLblsOverMax val="0"/>
  </c:chart>
  <c:spPr>
    <a:noFill/>
    <a:ln>
      <a:solidFill>
        <a:srgbClr val="00ACC8"/>
      </a:solidFill>
    </a:ln>
    <a:effectLst/>
  </c:spPr>
  <c:txPr>
    <a:bodyPr/>
    <a:lstStyle/>
    <a:p>
      <a:pPr>
        <a:defRPr/>
      </a:pPr>
      <a:endParaRPr lang="en-US"/>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Total AS Awards and </a:t>
            </a:r>
            <a:r>
              <a:rPr lang="en-US" dirty="0" smtClean="0"/>
              <a:t>Min. Requirements</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v>Awards</c:v>
          </c:tx>
          <c:spPr>
            <a:solidFill>
              <a:schemeClr val="accent1"/>
            </a:solidFill>
            <a:ln>
              <a:solidFill>
                <a:schemeClr val="tx2"/>
              </a:solidFill>
            </a:ln>
            <a:effectLst/>
          </c:spPr>
          <c:invertIfNegative val="0"/>
          <c:cat>
            <c:strRef>
              <c:f>'Results Summary'!$C$2:$E$2</c:f>
              <c:strCache>
                <c:ptCount val="3"/>
                <c:pt idx="0">
                  <c:v>URS</c:v>
                </c:pt>
                <c:pt idx="1">
                  <c:v>RRS</c:v>
                </c:pt>
                <c:pt idx="2">
                  <c:v>SOR</c:v>
                </c:pt>
              </c:strCache>
            </c:strRef>
          </c:cat>
          <c:val>
            <c:numRef>
              <c:f>'Results Summary'!$C$11:$E$11</c:f>
              <c:numCache>
                <c:formatCode>0</c:formatCode>
                <c:ptCount val="3"/>
                <c:pt idx="0">
                  <c:v>170</c:v>
                </c:pt>
                <c:pt idx="1">
                  <c:v>1820</c:v>
                </c:pt>
                <c:pt idx="2">
                  <c:v>0</c:v>
                </c:pt>
              </c:numCache>
            </c:numRef>
          </c:val>
        </c:ser>
        <c:ser>
          <c:idx val="1"/>
          <c:order val="1"/>
          <c:tx>
            <c:v>Requirements</c:v>
          </c:tx>
          <c:spPr>
            <a:solidFill>
              <a:schemeClr val="accent2"/>
            </a:solidFill>
            <a:ln>
              <a:solidFill>
                <a:schemeClr val="tx2"/>
              </a:solidFill>
            </a:ln>
            <a:effectLst/>
          </c:spPr>
          <c:invertIfNegative val="0"/>
          <c:cat>
            <c:strRef>
              <c:f>'Results Summary'!$C$2:$E$2</c:f>
              <c:strCache>
                <c:ptCount val="3"/>
                <c:pt idx="0">
                  <c:v>URS</c:v>
                </c:pt>
                <c:pt idx="1">
                  <c:v>RRS</c:v>
                </c:pt>
                <c:pt idx="2">
                  <c:v>SOR</c:v>
                </c:pt>
              </c:strCache>
            </c:strRef>
          </c:cat>
          <c:val>
            <c:numRef>
              <c:f>'Results Summary'!$C$12:$E$12</c:f>
              <c:numCache>
                <c:formatCode>General</c:formatCode>
                <c:ptCount val="3"/>
                <c:pt idx="0">
                  <c:v>270</c:v>
                </c:pt>
                <c:pt idx="1">
                  <c:v>2300</c:v>
                </c:pt>
                <c:pt idx="2" formatCode="0">
                  <c:v>1375</c:v>
                </c:pt>
              </c:numCache>
            </c:numRef>
          </c:val>
        </c:ser>
        <c:dLbls>
          <c:showLegendKey val="0"/>
          <c:showVal val="0"/>
          <c:showCatName val="0"/>
          <c:showSerName val="0"/>
          <c:showPercent val="0"/>
          <c:showBubbleSize val="0"/>
        </c:dLbls>
        <c:gapWidth val="219"/>
        <c:overlap val="-27"/>
        <c:axId val="462681440"/>
        <c:axId val="462683008"/>
      </c:barChart>
      <c:catAx>
        <c:axId val="4626814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683008"/>
        <c:crosses val="autoZero"/>
        <c:auto val="1"/>
        <c:lblAlgn val="ctr"/>
        <c:lblOffset val="100"/>
        <c:noMultiLvlLbl val="0"/>
      </c:catAx>
      <c:valAx>
        <c:axId val="46268300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6814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solidFill>
        <a:srgbClr val="00ACC8"/>
      </a:solidFill>
    </a:ln>
    <a:effectLst/>
  </c:spPr>
  <c:txPr>
    <a:bodyPr/>
    <a:lstStyle/>
    <a:p>
      <a:pPr>
        <a:defRPr/>
      </a:pPr>
      <a:endParaRPr lang="en-US"/>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Awarded MW by Generator</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'Results Summary'!$B$2</c:f>
              <c:strCache>
                <c:ptCount val="1"/>
                <c:pt idx="0">
                  <c:v>Energy</c:v>
                </c:pt>
              </c:strCache>
            </c:strRef>
          </c:tx>
          <c:spPr>
            <a:solidFill>
              <a:schemeClr val="accent1"/>
            </a:solidFill>
            <a:ln>
              <a:solidFill>
                <a:schemeClr val="tx2"/>
              </a:solidFill>
            </a:ln>
            <a:effectLst/>
          </c:spPr>
          <c:invertIfNegative val="0"/>
          <c:cat>
            <c:strRef>
              <c:f>'Results Summary'!$A$3:$A$10</c:f>
              <c:strCache>
                <c:ptCount val="8"/>
                <c:pt idx="0">
                  <c:v>G2</c:v>
                </c:pt>
                <c:pt idx="1">
                  <c:v>G3</c:v>
                </c:pt>
                <c:pt idx="2">
                  <c:v>G4</c:v>
                </c:pt>
                <c:pt idx="3">
                  <c:v>G5</c:v>
                </c:pt>
                <c:pt idx="4">
                  <c:v>G6</c:v>
                </c:pt>
                <c:pt idx="5">
                  <c:v>G7</c:v>
                </c:pt>
                <c:pt idx="6">
                  <c:v>G8</c:v>
                </c:pt>
                <c:pt idx="7">
                  <c:v>G9</c:v>
                </c:pt>
              </c:strCache>
            </c:strRef>
          </c:cat>
          <c:val>
            <c:numRef>
              <c:f>'Results Summary'!$B$3:$B$10</c:f>
              <c:numCache>
                <c:formatCode>0</c:formatCode>
                <c:ptCount val="8"/>
                <c:pt idx="0">
                  <c:v>1000</c:v>
                </c:pt>
                <c:pt idx="1">
                  <c:v>1000</c:v>
                </c:pt>
                <c:pt idx="2">
                  <c:v>1000</c:v>
                </c:pt>
                <c:pt idx="3">
                  <c:v>1000</c:v>
                </c:pt>
                <c:pt idx="4">
                  <c:v>1000</c:v>
                </c:pt>
                <c:pt idx="5">
                  <c:v>550</c:v>
                </c:pt>
                <c:pt idx="6">
                  <c:v>450</c:v>
                </c:pt>
                <c:pt idx="7">
                  <c:v>1000</c:v>
                </c:pt>
              </c:numCache>
            </c:numRef>
          </c:val>
        </c:ser>
        <c:ser>
          <c:idx val="1"/>
          <c:order val="1"/>
          <c:tx>
            <c:strRef>
              <c:f>'Results Summary'!$C$2</c:f>
              <c:strCache>
                <c:ptCount val="1"/>
                <c:pt idx="0">
                  <c:v>URS</c:v>
                </c:pt>
              </c:strCache>
            </c:strRef>
          </c:tx>
          <c:spPr>
            <a:solidFill>
              <a:schemeClr val="accent2"/>
            </a:solidFill>
            <a:ln>
              <a:solidFill>
                <a:schemeClr val="tx2"/>
              </a:solidFill>
            </a:ln>
            <a:effectLst/>
          </c:spPr>
          <c:invertIfNegative val="0"/>
          <c:cat>
            <c:strRef>
              <c:f>'Results Summary'!$A$3:$A$10</c:f>
              <c:strCache>
                <c:ptCount val="8"/>
                <c:pt idx="0">
                  <c:v>G2</c:v>
                </c:pt>
                <c:pt idx="1">
                  <c:v>G3</c:v>
                </c:pt>
                <c:pt idx="2">
                  <c:v>G4</c:v>
                </c:pt>
                <c:pt idx="3">
                  <c:v>G5</c:v>
                </c:pt>
                <c:pt idx="4">
                  <c:v>G6</c:v>
                </c:pt>
                <c:pt idx="5">
                  <c:v>G7</c:v>
                </c:pt>
                <c:pt idx="6">
                  <c:v>G8</c:v>
                </c:pt>
                <c:pt idx="7">
                  <c:v>G9</c:v>
                </c:pt>
              </c:strCache>
            </c:strRef>
          </c:cat>
          <c:val>
            <c:numRef>
              <c:f>'Results Summary'!$C$3:$C$10</c:f>
              <c:numCache>
                <c:formatCode>0</c:formatCode>
                <c:ptCount val="8"/>
                <c:pt idx="0">
                  <c:v>0</c:v>
                </c:pt>
                <c:pt idx="1">
                  <c:v>0</c:v>
                </c:pt>
                <c:pt idx="2">
                  <c:v>0</c:v>
                </c:pt>
                <c:pt idx="3">
                  <c:v>0</c:v>
                </c:pt>
                <c:pt idx="4">
                  <c:v>0</c:v>
                </c:pt>
                <c:pt idx="5">
                  <c:v>0</c:v>
                </c:pt>
                <c:pt idx="6">
                  <c:v>50</c:v>
                </c:pt>
                <c:pt idx="7">
                  <c:v>0</c:v>
                </c:pt>
              </c:numCache>
            </c:numRef>
          </c:val>
        </c:ser>
        <c:ser>
          <c:idx val="2"/>
          <c:order val="2"/>
          <c:tx>
            <c:strRef>
              <c:f>'Results Summary'!$D$2</c:f>
              <c:strCache>
                <c:ptCount val="1"/>
                <c:pt idx="0">
                  <c:v>RRS</c:v>
                </c:pt>
              </c:strCache>
            </c:strRef>
          </c:tx>
          <c:spPr>
            <a:solidFill>
              <a:schemeClr val="accent3"/>
            </a:solidFill>
            <a:ln>
              <a:solidFill>
                <a:schemeClr val="tx2"/>
              </a:solidFill>
            </a:ln>
            <a:effectLst/>
          </c:spPr>
          <c:invertIfNegative val="0"/>
          <c:cat>
            <c:strRef>
              <c:f>'Results Summary'!$A$3:$A$10</c:f>
              <c:strCache>
                <c:ptCount val="8"/>
                <c:pt idx="0">
                  <c:v>G2</c:v>
                </c:pt>
                <c:pt idx="1">
                  <c:v>G3</c:v>
                </c:pt>
                <c:pt idx="2">
                  <c:v>G4</c:v>
                </c:pt>
                <c:pt idx="3">
                  <c:v>G5</c:v>
                </c:pt>
                <c:pt idx="4">
                  <c:v>G6</c:v>
                </c:pt>
                <c:pt idx="5">
                  <c:v>G7</c:v>
                </c:pt>
                <c:pt idx="6">
                  <c:v>G8</c:v>
                </c:pt>
                <c:pt idx="7">
                  <c:v>G9</c:v>
                </c:pt>
              </c:strCache>
            </c:strRef>
          </c:cat>
          <c:val>
            <c:numRef>
              <c:f>'Results Summary'!$D$3:$D$10</c:f>
              <c:numCache>
                <c:formatCode>0</c:formatCode>
                <c:ptCount val="8"/>
                <c:pt idx="0">
                  <c:v>0</c:v>
                </c:pt>
                <c:pt idx="1">
                  <c:v>0</c:v>
                </c:pt>
                <c:pt idx="2">
                  <c:v>0</c:v>
                </c:pt>
                <c:pt idx="3">
                  <c:v>0</c:v>
                </c:pt>
                <c:pt idx="4">
                  <c:v>0</c:v>
                </c:pt>
                <c:pt idx="5">
                  <c:v>450</c:v>
                </c:pt>
                <c:pt idx="6">
                  <c:v>500</c:v>
                </c:pt>
                <c:pt idx="7">
                  <c:v>0</c:v>
                </c:pt>
              </c:numCache>
            </c:numRef>
          </c:val>
        </c:ser>
        <c:ser>
          <c:idx val="3"/>
          <c:order val="3"/>
          <c:tx>
            <c:strRef>
              <c:f>'Results Summary'!$E$2</c:f>
              <c:strCache>
                <c:ptCount val="1"/>
                <c:pt idx="0">
                  <c:v>SOR</c:v>
                </c:pt>
              </c:strCache>
            </c:strRef>
          </c:tx>
          <c:spPr>
            <a:solidFill>
              <a:schemeClr val="accent4"/>
            </a:solidFill>
            <a:ln>
              <a:solidFill>
                <a:schemeClr val="tx2"/>
              </a:solidFill>
            </a:ln>
            <a:effectLst/>
          </c:spPr>
          <c:invertIfNegative val="0"/>
          <c:cat>
            <c:strRef>
              <c:f>'Results Summary'!$A$3:$A$10</c:f>
              <c:strCache>
                <c:ptCount val="8"/>
                <c:pt idx="0">
                  <c:v>G2</c:v>
                </c:pt>
                <c:pt idx="1">
                  <c:v>G3</c:v>
                </c:pt>
                <c:pt idx="2">
                  <c:v>G4</c:v>
                </c:pt>
                <c:pt idx="3">
                  <c:v>G5</c:v>
                </c:pt>
                <c:pt idx="4">
                  <c:v>G6</c:v>
                </c:pt>
                <c:pt idx="5">
                  <c:v>G7</c:v>
                </c:pt>
                <c:pt idx="6">
                  <c:v>G8</c:v>
                </c:pt>
                <c:pt idx="7">
                  <c:v>G9</c:v>
                </c:pt>
              </c:strCache>
            </c:strRef>
          </c:cat>
          <c:val>
            <c:numRef>
              <c:f>'Results Summary'!$E$3:$E$10</c:f>
              <c:numCache>
                <c:formatCode>0</c:formatCode>
                <c:ptCount val="8"/>
                <c:pt idx="0">
                  <c:v>0</c:v>
                </c:pt>
                <c:pt idx="1">
                  <c:v>0</c:v>
                </c:pt>
                <c:pt idx="2">
                  <c:v>0</c:v>
                </c:pt>
                <c:pt idx="3">
                  <c:v>0</c:v>
                </c:pt>
                <c:pt idx="4">
                  <c:v>0</c:v>
                </c:pt>
                <c:pt idx="5">
                  <c:v>0</c:v>
                </c:pt>
                <c:pt idx="6">
                  <c:v>0</c:v>
                </c:pt>
                <c:pt idx="7">
                  <c:v>0</c:v>
                </c:pt>
              </c:numCache>
            </c:numRef>
          </c:val>
        </c:ser>
        <c:dLbls>
          <c:showLegendKey val="0"/>
          <c:showVal val="0"/>
          <c:showCatName val="0"/>
          <c:showSerName val="0"/>
          <c:showPercent val="0"/>
          <c:showBubbleSize val="0"/>
        </c:dLbls>
        <c:gapWidth val="150"/>
        <c:overlap val="100"/>
        <c:axId val="462684968"/>
        <c:axId val="462683400"/>
      </c:barChart>
      <c:catAx>
        <c:axId val="462684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683400"/>
        <c:crosses val="autoZero"/>
        <c:auto val="1"/>
        <c:lblAlgn val="ctr"/>
        <c:lblOffset val="100"/>
        <c:noMultiLvlLbl val="0"/>
      </c:catAx>
      <c:valAx>
        <c:axId val="46268340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684968"/>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Total AS Awards and </a:t>
            </a:r>
            <a:r>
              <a:rPr lang="en-US" dirty="0" smtClean="0"/>
              <a:t>Min. Requirements</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v>Awards</c:v>
          </c:tx>
          <c:spPr>
            <a:solidFill>
              <a:schemeClr val="accent1"/>
            </a:solidFill>
            <a:ln>
              <a:solidFill>
                <a:schemeClr val="tx2"/>
              </a:solidFill>
            </a:ln>
            <a:effectLst/>
          </c:spPr>
          <c:invertIfNegative val="0"/>
          <c:cat>
            <c:strRef>
              <c:f>'Results Summary'!$C$2:$E$2</c:f>
              <c:strCache>
                <c:ptCount val="3"/>
                <c:pt idx="0">
                  <c:v>URS</c:v>
                </c:pt>
                <c:pt idx="1">
                  <c:v>RRS</c:v>
                </c:pt>
                <c:pt idx="2">
                  <c:v>SOR</c:v>
                </c:pt>
              </c:strCache>
            </c:strRef>
          </c:cat>
          <c:val>
            <c:numRef>
              <c:f>'Results Summary'!$C$11:$E$11</c:f>
              <c:numCache>
                <c:formatCode>0</c:formatCode>
                <c:ptCount val="3"/>
                <c:pt idx="0">
                  <c:v>50</c:v>
                </c:pt>
                <c:pt idx="1">
                  <c:v>950</c:v>
                </c:pt>
                <c:pt idx="2">
                  <c:v>0</c:v>
                </c:pt>
              </c:numCache>
            </c:numRef>
          </c:val>
        </c:ser>
        <c:ser>
          <c:idx val="1"/>
          <c:order val="1"/>
          <c:tx>
            <c:v>Requirements</c:v>
          </c:tx>
          <c:spPr>
            <a:solidFill>
              <a:schemeClr val="accent2"/>
            </a:solidFill>
            <a:ln>
              <a:solidFill>
                <a:schemeClr val="tx2"/>
              </a:solidFill>
            </a:ln>
            <a:effectLst/>
          </c:spPr>
          <c:invertIfNegative val="0"/>
          <c:cat>
            <c:strRef>
              <c:f>'Results Summary'!$C$2:$E$2</c:f>
              <c:strCache>
                <c:ptCount val="3"/>
                <c:pt idx="0">
                  <c:v>URS</c:v>
                </c:pt>
                <c:pt idx="1">
                  <c:v>RRS</c:v>
                </c:pt>
                <c:pt idx="2">
                  <c:v>SOR</c:v>
                </c:pt>
              </c:strCache>
            </c:strRef>
          </c:cat>
          <c:val>
            <c:numRef>
              <c:f>'Results Summary'!$C$12:$E$12</c:f>
              <c:numCache>
                <c:formatCode>General</c:formatCode>
                <c:ptCount val="3"/>
                <c:pt idx="0">
                  <c:v>270</c:v>
                </c:pt>
                <c:pt idx="1">
                  <c:v>2300</c:v>
                </c:pt>
                <c:pt idx="2" formatCode="0">
                  <c:v>1375</c:v>
                </c:pt>
              </c:numCache>
            </c:numRef>
          </c:val>
        </c:ser>
        <c:dLbls>
          <c:showLegendKey val="0"/>
          <c:showVal val="0"/>
          <c:showCatName val="0"/>
          <c:showSerName val="0"/>
          <c:showPercent val="0"/>
          <c:showBubbleSize val="0"/>
        </c:dLbls>
        <c:gapWidth val="219"/>
        <c:overlap val="-27"/>
        <c:axId val="462688888"/>
        <c:axId val="462678696"/>
      </c:barChart>
      <c:catAx>
        <c:axId val="462688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678696"/>
        <c:crosses val="autoZero"/>
        <c:auto val="1"/>
        <c:lblAlgn val="ctr"/>
        <c:lblOffset val="100"/>
        <c:noMultiLvlLbl val="0"/>
      </c:catAx>
      <c:valAx>
        <c:axId val="46267869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6888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solidFill>
        <a:srgbClr val="00ACC8"/>
      </a:solidFill>
    </a:ln>
    <a:effectLst/>
  </c:spPr>
  <c:txPr>
    <a:bodyPr/>
    <a:lstStyle/>
    <a:p>
      <a:pPr>
        <a:defRPr/>
      </a:pPr>
      <a:endParaRPr lang="en-US"/>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Clearing Prices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solidFill>
                <a:schemeClr val="tx2"/>
              </a:solidFill>
            </a:ln>
            <a:effectLst/>
          </c:spPr>
          <c:invertIfNegative val="0"/>
          <c:dLbls>
            <c:numFmt formatCode="&quot;$&quot;#,##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'Results Summary'!$B$2:$E$2</c:f>
              <c:strCache>
                <c:ptCount val="4"/>
                <c:pt idx="0">
                  <c:v>Energy</c:v>
                </c:pt>
                <c:pt idx="1">
                  <c:v>URS</c:v>
                </c:pt>
                <c:pt idx="2">
                  <c:v>RRS</c:v>
                </c:pt>
                <c:pt idx="3">
                  <c:v>SOR</c:v>
                </c:pt>
              </c:strCache>
            </c:strRef>
          </c:cat>
          <c:val>
            <c:numRef>
              <c:f>'Results Summary'!$B$14:$E$14</c:f>
              <c:numCache>
                <c:formatCode>"$"#,##0.00_);[Red]\("$"#,##0.00\)</c:formatCode>
                <c:ptCount val="4"/>
                <c:pt idx="0">
                  <c:v>7055.989999999998</c:v>
                </c:pt>
                <c:pt idx="1">
                  <c:v>7000.989999999998</c:v>
                </c:pt>
                <c:pt idx="2">
                  <c:v>7000.989999999998</c:v>
                </c:pt>
                <c:pt idx="3">
                  <c:v>1425</c:v>
                </c:pt>
              </c:numCache>
            </c:numRef>
          </c:val>
        </c:ser>
        <c:dLbls>
          <c:showLegendKey val="0"/>
          <c:showVal val="0"/>
          <c:showCatName val="0"/>
          <c:showSerName val="0"/>
          <c:showPercent val="0"/>
          <c:showBubbleSize val="0"/>
        </c:dLbls>
        <c:gapWidth val="219"/>
        <c:overlap val="-27"/>
        <c:axId val="462686928"/>
        <c:axId val="462682616"/>
      </c:barChart>
      <c:catAx>
        <c:axId val="4626869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682616"/>
        <c:crosses val="autoZero"/>
        <c:auto val="1"/>
        <c:lblAlgn val="ctr"/>
        <c:lblOffset val="100"/>
        <c:noMultiLvlLbl val="0"/>
      </c:catAx>
      <c:valAx>
        <c:axId val="462682616"/>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_);_(&quot;$&quot;* \(#,##0\);_(&quot;$&quot;* &quot;-&quot;_);_(@_)"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2686928"/>
        <c:crosses val="autoZero"/>
        <c:crossBetween val="between"/>
      </c:valAx>
      <c:spPr>
        <a:noFill/>
        <a:ln>
          <a:noFill/>
        </a:ln>
        <a:effectLst/>
      </c:spPr>
    </c:plotArea>
    <c:plotVisOnly val="1"/>
    <c:dispBlanksAs val="gap"/>
    <c:showDLblsOverMax val="0"/>
  </c:chart>
  <c:spPr>
    <a:noFill/>
    <a:ln>
      <a:solidFill>
        <a:srgbClr val="00ACC8"/>
      </a:solid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3/5/2019</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3/5/2019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31860148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12</a:t>
            </a:fld>
            <a:endParaRPr lang="en-US"/>
          </a:p>
        </p:txBody>
      </p:sp>
    </p:spTree>
    <p:extLst>
      <p:ext uri="{BB962C8B-B14F-4D97-AF65-F5344CB8AC3E}">
        <p14:creationId xmlns:p14="http://schemas.microsoft.com/office/powerpoint/2010/main" val="15410608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13</a:t>
            </a:fld>
            <a:endParaRPr lang="en-US"/>
          </a:p>
        </p:txBody>
      </p:sp>
    </p:spTree>
    <p:extLst>
      <p:ext uri="{BB962C8B-B14F-4D97-AF65-F5344CB8AC3E}">
        <p14:creationId xmlns:p14="http://schemas.microsoft.com/office/powerpoint/2010/main" val="14312441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14</a:t>
            </a:fld>
            <a:endParaRPr lang="en-US"/>
          </a:p>
        </p:txBody>
      </p:sp>
    </p:spTree>
    <p:extLst>
      <p:ext uri="{BB962C8B-B14F-4D97-AF65-F5344CB8AC3E}">
        <p14:creationId xmlns:p14="http://schemas.microsoft.com/office/powerpoint/2010/main" val="17357813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15</a:t>
            </a:fld>
            <a:endParaRPr lang="en-US"/>
          </a:p>
        </p:txBody>
      </p:sp>
    </p:spTree>
    <p:extLst>
      <p:ext uri="{BB962C8B-B14F-4D97-AF65-F5344CB8AC3E}">
        <p14:creationId xmlns:p14="http://schemas.microsoft.com/office/powerpoint/2010/main" val="18402985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16</a:t>
            </a:fld>
            <a:endParaRPr lang="en-US"/>
          </a:p>
        </p:txBody>
      </p:sp>
    </p:spTree>
    <p:extLst>
      <p:ext uri="{BB962C8B-B14F-4D97-AF65-F5344CB8AC3E}">
        <p14:creationId xmlns:p14="http://schemas.microsoft.com/office/powerpoint/2010/main" val="40935023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17</a:t>
            </a:fld>
            <a:endParaRPr lang="en-US"/>
          </a:p>
        </p:txBody>
      </p:sp>
    </p:spTree>
    <p:extLst>
      <p:ext uri="{BB962C8B-B14F-4D97-AF65-F5344CB8AC3E}">
        <p14:creationId xmlns:p14="http://schemas.microsoft.com/office/powerpoint/2010/main" val="7070165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18</a:t>
            </a:fld>
            <a:endParaRPr lang="en-US"/>
          </a:p>
        </p:txBody>
      </p:sp>
    </p:spTree>
    <p:extLst>
      <p:ext uri="{BB962C8B-B14F-4D97-AF65-F5344CB8AC3E}">
        <p14:creationId xmlns:p14="http://schemas.microsoft.com/office/powerpoint/2010/main" val="11538951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19</a:t>
            </a:fld>
            <a:endParaRPr lang="en-US"/>
          </a:p>
        </p:txBody>
      </p:sp>
    </p:spTree>
    <p:extLst>
      <p:ext uri="{BB962C8B-B14F-4D97-AF65-F5344CB8AC3E}">
        <p14:creationId xmlns:p14="http://schemas.microsoft.com/office/powerpoint/2010/main" val="37121303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20</a:t>
            </a:fld>
            <a:endParaRPr lang="en-US"/>
          </a:p>
        </p:txBody>
      </p:sp>
    </p:spTree>
    <p:extLst>
      <p:ext uri="{BB962C8B-B14F-4D97-AF65-F5344CB8AC3E}">
        <p14:creationId xmlns:p14="http://schemas.microsoft.com/office/powerpoint/2010/main" val="31029919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21</a:t>
            </a:fld>
            <a:endParaRPr lang="en-US"/>
          </a:p>
        </p:txBody>
      </p:sp>
    </p:spTree>
    <p:extLst>
      <p:ext uri="{BB962C8B-B14F-4D97-AF65-F5344CB8AC3E}">
        <p14:creationId xmlns:p14="http://schemas.microsoft.com/office/powerpoint/2010/main" val="19920721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5027950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22</a:t>
            </a:fld>
            <a:endParaRPr lang="en-US"/>
          </a:p>
        </p:txBody>
      </p:sp>
    </p:spTree>
    <p:extLst>
      <p:ext uri="{BB962C8B-B14F-4D97-AF65-F5344CB8AC3E}">
        <p14:creationId xmlns:p14="http://schemas.microsoft.com/office/powerpoint/2010/main" val="36923052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23</a:t>
            </a:fld>
            <a:endParaRPr lang="en-US"/>
          </a:p>
        </p:txBody>
      </p:sp>
    </p:spTree>
    <p:extLst>
      <p:ext uri="{BB962C8B-B14F-4D97-AF65-F5344CB8AC3E}">
        <p14:creationId xmlns:p14="http://schemas.microsoft.com/office/powerpoint/2010/main" val="12163556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24</a:t>
            </a:fld>
            <a:endParaRPr lang="en-US"/>
          </a:p>
        </p:txBody>
      </p:sp>
    </p:spTree>
    <p:extLst>
      <p:ext uri="{BB962C8B-B14F-4D97-AF65-F5344CB8AC3E}">
        <p14:creationId xmlns:p14="http://schemas.microsoft.com/office/powerpoint/2010/main" val="24398906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25</a:t>
            </a:fld>
            <a:endParaRPr lang="en-US"/>
          </a:p>
        </p:txBody>
      </p:sp>
    </p:spTree>
    <p:extLst>
      <p:ext uri="{BB962C8B-B14F-4D97-AF65-F5344CB8AC3E}">
        <p14:creationId xmlns:p14="http://schemas.microsoft.com/office/powerpoint/2010/main" val="124043257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26</a:t>
            </a:fld>
            <a:endParaRPr lang="en-US"/>
          </a:p>
        </p:txBody>
      </p:sp>
    </p:spTree>
    <p:extLst>
      <p:ext uri="{BB962C8B-B14F-4D97-AF65-F5344CB8AC3E}">
        <p14:creationId xmlns:p14="http://schemas.microsoft.com/office/powerpoint/2010/main" val="20787547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27</a:t>
            </a:fld>
            <a:endParaRPr lang="en-US"/>
          </a:p>
        </p:txBody>
      </p:sp>
    </p:spTree>
    <p:extLst>
      <p:ext uri="{BB962C8B-B14F-4D97-AF65-F5344CB8AC3E}">
        <p14:creationId xmlns:p14="http://schemas.microsoft.com/office/powerpoint/2010/main" val="37394606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200" dirty="0" smtClean="0"/>
              <a:t>G8 is marginal for energy, 106-60</a:t>
            </a:r>
            <a:r>
              <a:rPr lang="en-US" sz="1200" baseline="0" dirty="0" smtClean="0"/>
              <a:t> = 46</a:t>
            </a:r>
          </a:p>
          <a:p>
            <a:pPr lvl="1"/>
            <a:r>
              <a:rPr lang="en-US" sz="1200" dirty="0" smtClean="0"/>
              <a:t>G3 is marginal for URS, 106-35=71</a:t>
            </a:r>
          </a:p>
          <a:p>
            <a:pPr lvl="1"/>
            <a:r>
              <a:rPr lang="en-US" sz="1200" dirty="0" smtClean="0"/>
              <a:t>G4 is marginal for RRS, 106-40=66</a:t>
            </a:r>
          </a:p>
          <a:p>
            <a:pPr lvl="1"/>
            <a:r>
              <a:rPr lang="en-US" sz="1200" dirty="0" smtClean="0"/>
              <a:t>SOR Demand curve sets price for SOR @ 46 as it is marginal</a:t>
            </a:r>
          </a:p>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28</a:t>
            </a:fld>
            <a:endParaRPr lang="en-US"/>
          </a:p>
        </p:txBody>
      </p:sp>
    </p:spTree>
    <p:extLst>
      <p:ext uri="{BB962C8B-B14F-4D97-AF65-F5344CB8AC3E}">
        <p14:creationId xmlns:p14="http://schemas.microsoft.com/office/powerpoint/2010/main" val="27323672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29</a:t>
            </a:fld>
            <a:endParaRPr lang="en-US"/>
          </a:p>
        </p:txBody>
      </p:sp>
    </p:spTree>
    <p:extLst>
      <p:ext uri="{BB962C8B-B14F-4D97-AF65-F5344CB8AC3E}">
        <p14:creationId xmlns:p14="http://schemas.microsoft.com/office/powerpoint/2010/main" val="270634307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200" dirty="0" smtClean="0"/>
              <a:t>G5 is marginal for energy, 7045.99-45</a:t>
            </a:r>
            <a:r>
              <a:rPr lang="en-US" sz="1200" baseline="0" dirty="0" smtClean="0"/>
              <a:t> = 7000.99</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dirty="0" smtClean="0"/>
              <a:t>URS Demand curve sets price for URS@ 7000.99 as it is marginal</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dirty="0" smtClean="0"/>
              <a:t>RRS Demand curve sets price for RRS@ 7000.99 as it is marginal</a:t>
            </a:r>
          </a:p>
          <a:p>
            <a:pPr lvl="1"/>
            <a:r>
              <a:rPr lang="en-US" sz="1200" dirty="0" smtClean="0"/>
              <a:t>SOR Demand curve sets price for SOR @ 1425 as it is marginal</a:t>
            </a:r>
          </a:p>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30</a:t>
            </a:fld>
            <a:endParaRPr lang="en-US"/>
          </a:p>
        </p:txBody>
      </p:sp>
    </p:spTree>
    <p:extLst>
      <p:ext uri="{BB962C8B-B14F-4D97-AF65-F5344CB8AC3E}">
        <p14:creationId xmlns:p14="http://schemas.microsoft.com/office/powerpoint/2010/main" val="80700582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31</a:t>
            </a:fld>
            <a:endParaRPr lang="en-US"/>
          </a:p>
        </p:txBody>
      </p:sp>
    </p:spTree>
    <p:extLst>
      <p:ext uri="{BB962C8B-B14F-4D97-AF65-F5344CB8AC3E}">
        <p14:creationId xmlns:p14="http://schemas.microsoft.com/office/powerpoint/2010/main" val="3869448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338327787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200" dirty="0" smtClean="0"/>
              <a:t>G7 is marginal for energy, 7055.99-55</a:t>
            </a:r>
            <a:r>
              <a:rPr lang="en-US" sz="1200" baseline="0" dirty="0" smtClean="0"/>
              <a:t> = 7000.99</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dirty="0" smtClean="0"/>
              <a:t>URS Demand curve sets price for URS@ 7000.99 as it is marginal</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dirty="0" smtClean="0"/>
              <a:t>RRS Demand curve sets price for RRS@ 7000.99 as it is marginal</a:t>
            </a:r>
          </a:p>
          <a:p>
            <a:pPr lvl="1"/>
            <a:r>
              <a:rPr lang="en-US" sz="1200" dirty="0" smtClean="0"/>
              <a:t>SOR Demand curve sets price for SOR @ 1425 as it is marginal</a:t>
            </a:r>
          </a:p>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32</a:t>
            </a:fld>
            <a:endParaRPr lang="en-US"/>
          </a:p>
        </p:txBody>
      </p:sp>
    </p:spTree>
    <p:extLst>
      <p:ext uri="{BB962C8B-B14F-4D97-AF65-F5344CB8AC3E}">
        <p14:creationId xmlns:p14="http://schemas.microsoft.com/office/powerpoint/2010/main" val="32512163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33</a:t>
            </a:fld>
            <a:endParaRPr lang="en-US"/>
          </a:p>
        </p:txBody>
      </p:sp>
    </p:spTree>
    <p:extLst>
      <p:ext uri="{BB962C8B-B14F-4D97-AF65-F5344CB8AC3E}">
        <p14:creationId xmlns:p14="http://schemas.microsoft.com/office/powerpoint/2010/main" val="70372714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200" dirty="0" smtClean="0"/>
              <a:t>G7,G8 are both marginal for energy, 9000.99-2000</a:t>
            </a:r>
            <a:r>
              <a:rPr lang="en-US" sz="1200" baseline="0" dirty="0" smtClean="0"/>
              <a:t> = 7000.99</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dirty="0" smtClean="0"/>
              <a:t>URS Demand curve sets price for URS@ 7000.99 as it is marginal</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dirty="0" smtClean="0"/>
              <a:t>RRS Demand curve sets price for RRS@ 7000.99 as it is marginal</a:t>
            </a:r>
          </a:p>
          <a:p>
            <a:pPr lvl="1"/>
            <a:r>
              <a:rPr lang="en-US" sz="1200" dirty="0" smtClean="0"/>
              <a:t>SOR Demand curve sets price for SOR @ 1425 as it is marginal</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34</a:t>
            </a:fld>
            <a:endParaRPr lang="en-US"/>
          </a:p>
        </p:txBody>
      </p:sp>
    </p:spTree>
    <p:extLst>
      <p:ext uri="{BB962C8B-B14F-4D97-AF65-F5344CB8AC3E}">
        <p14:creationId xmlns:p14="http://schemas.microsoft.com/office/powerpoint/2010/main" val="597137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35</a:t>
            </a:fld>
            <a:endParaRPr lang="en-US"/>
          </a:p>
        </p:txBody>
      </p:sp>
    </p:spTree>
    <p:extLst>
      <p:ext uri="{BB962C8B-B14F-4D97-AF65-F5344CB8AC3E}">
        <p14:creationId xmlns:p14="http://schemas.microsoft.com/office/powerpoint/2010/main" val="19619353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22031983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23140836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26843068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384623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41169001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11</a:t>
            </a:fld>
            <a:endParaRPr lang="en-US"/>
          </a:p>
        </p:txBody>
      </p:sp>
    </p:spTree>
    <p:extLst>
      <p:ext uri="{BB962C8B-B14F-4D97-AF65-F5344CB8AC3E}">
        <p14:creationId xmlns:p14="http://schemas.microsoft.com/office/powerpoint/2010/main" val="36596501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116945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6.xml"/><Relationship Id="rId1" Type="http://schemas.openxmlformats.org/officeDocument/2006/relationships/slideLayout" Target="../slideLayouts/slideLayout3.xml"/><Relationship Id="rId4" Type="http://schemas.openxmlformats.org/officeDocument/2006/relationships/chart" Target="../charts/chart3.xml"/></Relationships>
</file>

<file path=ppt/slides/_rels/slide2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www.ercot.com/about/governance/index.html" TargetMode="Externa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8.xml"/><Relationship Id="rId1" Type="http://schemas.openxmlformats.org/officeDocument/2006/relationships/slideLayout" Target="../slideLayouts/slideLayout3.xml"/><Relationship Id="rId4" Type="http://schemas.openxmlformats.org/officeDocument/2006/relationships/chart" Target="../charts/chart6.xml"/></Relationships>
</file>

<file path=ppt/slides/_rels/slide3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30.xml"/><Relationship Id="rId1" Type="http://schemas.openxmlformats.org/officeDocument/2006/relationships/slideLayout" Target="../slideLayouts/slideLayout3.xml"/><Relationship Id="rId4" Type="http://schemas.openxmlformats.org/officeDocument/2006/relationships/chart" Target="../charts/chart9.xml"/></Relationships>
</file>

<file path=ppt/slides/_rels/slide33.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32.xml"/><Relationship Id="rId1" Type="http://schemas.openxmlformats.org/officeDocument/2006/relationships/slideLayout" Target="../slideLayouts/slideLayout3.xml"/><Relationship Id="rId4" Type="http://schemas.openxmlformats.org/officeDocument/2006/relationships/chart" Target="../charts/char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hyperlink" Target="http://www.ercot.com/content/wcm/key_documents_lists/138525/13.__RT_Co-Optimization_Scenario_Automated_July_2017_SAWG.xlsm" TargetMode="External"/><Relationship Id="rId2" Type="http://schemas.openxmlformats.org/officeDocument/2006/relationships/hyperlink" Target="http://www.ercot.com/content/wcm/key_documents_lists/118092/RT_Co-Opt_Coordination_of_VOLL_SWOC_PBPC.pptx" TargetMode="External"/><Relationship Id="rId1" Type="http://schemas.openxmlformats.org/officeDocument/2006/relationships/slideLayout" Target="../slideLayouts/slideLayout3.xml"/><Relationship Id="rId6" Type="http://schemas.openxmlformats.org/officeDocument/2006/relationships/hyperlink" Target="https://interchange.puc.texas.gov/Search/Documents?controlNumber=48540&amp;itemNumber=32" TargetMode="External"/><Relationship Id="rId5" Type="http://schemas.openxmlformats.org/officeDocument/2006/relationships/hyperlink" Target="https://interchange.puc.texas.gov/Documents/48540_29_1006504.PDF" TargetMode="External"/><Relationship Id="rId4" Type="http://schemas.openxmlformats.org/officeDocument/2006/relationships/hyperlink" Target="http://www.ercot.com/content/wcm/key_documents_lists/131797/RT_Co-optimization_Scope_UPDATED_09292017.docx"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86200" y="2209800"/>
            <a:ext cx="5105400" cy="2123658"/>
          </a:xfrm>
          <a:prstGeom prst="rect">
            <a:avLst/>
          </a:prstGeom>
          <a:noFill/>
        </p:spPr>
        <p:txBody>
          <a:bodyPr wrap="square" rtlCol="0">
            <a:spAutoFit/>
          </a:bodyPr>
          <a:lstStyle/>
          <a:p>
            <a:r>
              <a:rPr lang="en-US" sz="2400" b="1" dirty="0" smtClean="0">
                <a:solidFill>
                  <a:schemeClr val="tx2"/>
                </a:solidFill>
              </a:rPr>
              <a:t>Real-Time Co-optimization</a:t>
            </a:r>
            <a:endParaRPr lang="en-US" dirty="0" smtClean="0">
              <a:solidFill>
                <a:schemeClr val="tx2"/>
              </a:solidFill>
            </a:endParaRPr>
          </a:p>
          <a:p>
            <a:endParaRPr lang="en-US" dirty="0">
              <a:solidFill>
                <a:schemeClr val="tx2"/>
              </a:solidFill>
            </a:endParaRPr>
          </a:p>
          <a:p>
            <a:endParaRPr lang="en-US" dirty="0" smtClean="0">
              <a:solidFill>
                <a:schemeClr val="tx2"/>
              </a:solidFill>
            </a:endParaRPr>
          </a:p>
          <a:p>
            <a:endParaRPr lang="en-US" dirty="0">
              <a:solidFill>
                <a:schemeClr val="tx2"/>
              </a:solidFill>
            </a:endParaRPr>
          </a:p>
          <a:p>
            <a:r>
              <a:rPr lang="en-US" dirty="0" smtClean="0">
                <a:solidFill>
                  <a:schemeClr val="tx2"/>
                </a:solidFill>
              </a:rPr>
              <a:t>ERCOT</a:t>
            </a:r>
            <a:endParaRPr lang="en-US" dirty="0">
              <a:solidFill>
                <a:schemeClr val="tx2"/>
              </a:solidFill>
            </a:endParaRPr>
          </a:p>
          <a:p>
            <a:endParaRPr lang="en-US" dirty="0">
              <a:solidFill>
                <a:schemeClr val="tx2"/>
              </a:solidFill>
            </a:endParaRPr>
          </a:p>
          <a:p>
            <a:r>
              <a:rPr lang="en-US" dirty="0" smtClean="0">
                <a:solidFill>
                  <a:schemeClr val="tx2"/>
                </a:solidFill>
              </a:rPr>
              <a:t>March 6, 2019</a:t>
            </a:r>
            <a:endParaRPr lang="en-US" dirty="0">
              <a:solidFill>
                <a:schemeClr val="tx2"/>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200" b="1" dirty="0" smtClean="0">
                <a:solidFill>
                  <a:schemeClr val="accent1"/>
                </a:solidFill>
              </a:rPr>
              <a:t>2. Enhancement to RUC optimization and removal of SASM </a:t>
            </a:r>
            <a:endParaRPr lang="en-US" sz="2200" b="1" dirty="0">
              <a:solidFill>
                <a:schemeClr val="accent1"/>
              </a:solidFill>
            </a:endParaRPr>
          </a:p>
        </p:txBody>
      </p:sp>
      <p:sp>
        <p:nvSpPr>
          <p:cNvPr id="3" name="Content Placeholder 2"/>
          <p:cNvSpPr>
            <a:spLocks noGrp="1"/>
          </p:cNvSpPr>
          <p:nvPr>
            <p:ph idx="1"/>
          </p:nvPr>
        </p:nvSpPr>
        <p:spPr>
          <a:xfrm>
            <a:off x="381000" y="990600"/>
            <a:ext cx="8077200" cy="4709318"/>
          </a:xfrm>
        </p:spPr>
        <p:txBody>
          <a:bodyPr/>
          <a:lstStyle/>
          <a:p>
            <a:r>
              <a:rPr lang="en-US" sz="2000" dirty="0">
                <a:solidFill>
                  <a:schemeClr val="tx2"/>
                </a:solidFill>
              </a:rPr>
              <a:t>Implementation of RTC </a:t>
            </a:r>
            <a:r>
              <a:rPr lang="en-US" sz="2000" dirty="0" smtClean="0">
                <a:solidFill>
                  <a:schemeClr val="tx2"/>
                </a:solidFill>
              </a:rPr>
              <a:t>would include </a:t>
            </a:r>
            <a:r>
              <a:rPr lang="en-US" sz="2000" dirty="0">
                <a:solidFill>
                  <a:schemeClr val="tx2"/>
                </a:solidFill>
              </a:rPr>
              <a:t>modifications to the RUC engine, such that the ability to coordinate the provision of energy and AS among resources in the RTM would be recognized in </a:t>
            </a:r>
            <a:r>
              <a:rPr lang="en-US" sz="2000" dirty="0" smtClean="0">
                <a:solidFill>
                  <a:schemeClr val="tx2"/>
                </a:solidFill>
              </a:rPr>
              <a:t>RUC.</a:t>
            </a:r>
          </a:p>
          <a:p>
            <a:pPr marL="0" indent="0">
              <a:buNone/>
            </a:pPr>
            <a:endParaRPr lang="en-US" sz="2000" dirty="0" smtClean="0">
              <a:solidFill>
                <a:schemeClr val="tx2"/>
              </a:solidFill>
            </a:endParaRPr>
          </a:p>
          <a:p>
            <a:r>
              <a:rPr lang="en-US" sz="2000" dirty="0" smtClean="0">
                <a:solidFill>
                  <a:schemeClr val="tx2"/>
                </a:solidFill>
              </a:rPr>
              <a:t>Compared to the current market, this potentially reduces RUC activity, particularly in broader, import-constrained areas.</a:t>
            </a:r>
          </a:p>
          <a:p>
            <a:endParaRPr lang="en-US" sz="2000" dirty="0" smtClean="0">
              <a:solidFill>
                <a:schemeClr val="tx2"/>
              </a:solidFill>
            </a:endParaRPr>
          </a:p>
          <a:p>
            <a:r>
              <a:rPr lang="en-US" sz="2000" dirty="0" smtClean="0">
                <a:solidFill>
                  <a:schemeClr val="tx2"/>
                </a:solidFill>
              </a:rPr>
              <a:t>RUC would also be enhanced to ensure that sufficient, qualified AS capability is expected to be available in real time.</a:t>
            </a:r>
          </a:p>
          <a:p>
            <a:endParaRPr lang="en-US" sz="2000" dirty="0" smtClean="0">
              <a:solidFill>
                <a:schemeClr val="tx2"/>
              </a:solidFill>
            </a:endParaRPr>
          </a:p>
          <a:p>
            <a:r>
              <a:rPr lang="en-US" sz="2000" dirty="0" smtClean="0">
                <a:solidFill>
                  <a:schemeClr val="tx2"/>
                </a:solidFill>
              </a:rPr>
              <a:t>The need for SASM activity would be removed due to the coordinated access to the ERCOT portfolio of resources for the provision of energy and AS in real time.</a:t>
            </a:r>
            <a:endParaRPr lang="en-US" sz="2000" dirty="0">
              <a:solidFill>
                <a:schemeClr val="tx2"/>
              </a:solidFill>
            </a:endParaRP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10</a:t>
            </a:fld>
            <a:endParaRPr lang="en-US"/>
          </a:p>
        </p:txBody>
      </p:sp>
    </p:spTree>
    <p:extLst>
      <p:ext uri="{BB962C8B-B14F-4D97-AF65-F5344CB8AC3E}">
        <p14:creationId xmlns:p14="http://schemas.microsoft.com/office/powerpoint/2010/main" val="3179562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200" b="1" dirty="0" smtClean="0">
                <a:solidFill>
                  <a:schemeClr val="accent1"/>
                </a:solidFill>
              </a:rPr>
              <a:t>3. Reduced Risk and Increased Opportunity for Resources</a:t>
            </a:r>
            <a:endParaRPr lang="en-US" sz="2200" b="1" dirty="0">
              <a:solidFill>
                <a:schemeClr val="accent1"/>
              </a:solidFill>
            </a:endParaRPr>
          </a:p>
        </p:txBody>
      </p:sp>
      <p:sp>
        <p:nvSpPr>
          <p:cNvPr id="3" name="Content Placeholder 2"/>
          <p:cNvSpPr>
            <a:spLocks noGrp="1"/>
          </p:cNvSpPr>
          <p:nvPr>
            <p:ph idx="1"/>
          </p:nvPr>
        </p:nvSpPr>
        <p:spPr>
          <a:xfrm>
            <a:off x="381000" y="1066800"/>
            <a:ext cx="7906011" cy="4267200"/>
          </a:xfrm>
        </p:spPr>
        <p:txBody>
          <a:bodyPr/>
          <a:lstStyle/>
          <a:p>
            <a:r>
              <a:rPr lang="en-US" sz="2000" dirty="0" smtClean="0">
                <a:solidFill>
                  <a:schemeClr val="tx2"/>
                </a:solidFill>
              </a:rPr>
              <a:t>Access by individual resources to the ERCOT portfolio of energy and AS in real time</a:t>
            </a:r>
          </a:p>
          <a:p>
            <a:endParaRPr lang="en-US" sz="600" dirty="0" smtClean="0">
              <a:solidFill>
                <a:schemeClr val="tx2"/>
              </a:solidFill>
            </a:endParaRPr>
          </a:p>
          <a:p>
            <a:pPr lvl="1"/>
            <a:r>
              <a:rPr lang="en-US" sz="1800" dirty="0" smtClean="0">
                <a:solidFill>
                  <a:schemeClr val="tx2"/>
                </a:solidFill>
              </a:rPr>
              <a:t>The removal of SASM activity and the added benefit of access to the ERCOT portfolio of energy and AS in real time will result in less financial risk compared to current SASM process.</a:t>
            </a:r>
          </a:p>
          <a:p>
            <a:pPr lvl="1"/>
            <a:endParaRPr lang="en-US" sz="1800" dirty="0" smtClean="0">
              <a:solidFill>
                <a:schemeClr val="tx2"/>
              </a:solidFill>
            </a:endParaRPr>
          </a:p>
          <a:p>
            <a:pPr lvl="1"/>
            <a:r>
              <a:rPr lang="en-US" sz="1800" dirty="0" smtClean="0">
                <a:solidFill>
                  <a:schemeClr val="tx2"/>
                </a:solidFill>
              </a:rPr>
              <a:t>Increased opportunity for individual resources to economically optimize the provision of energy and AS in the Real-Time Market.</a:t>
            </a:r>
          </a:p>
          <a:p>
            <a:pPr lvl="1"/>
            <a:endParaRPr lang="en-US" sz="1800" dirty="0" smtClean="0">
              <a:solidFill>
                <a:schemeClr val="tx2"/>
              </a:solidFill>
            </a:endParaRPr>
          </a:p>
          <a:p>
            <a:pPr lvl="1"/>
            <a:r>
              <a:rPr lang="en-US" sz="1800" dirty="0" smtClean="0">
                <a:solidFill>
                  <a:schemeClr val="tx2"/>
                </a:solidFill>
              </a:rPr>
              <a:t>This could be particularly relevant to limited duration resources and IRRs that are interested and qualified to provide AS.</a:t>
            </a:r>
          </a:p>
          <a:p>
            <a:pPr lvl="1"/>
            <a:endParaRPr lang="en-US" sz="1800" dirty="0">
              <a:solidFill>
                <a:schemeClr val="tx2"/>
              </a:solidFill>
            </a:endParaRPr>
          </a:p>
          <a:p>
            <a:pPr lvl="1"/>
            <a:endParaRPr lang="en-US" sz="1800" dirty="0" smtClean="0">
              <a:solidFill>
                <a:schemeClr val="tx2"/>
              </a:solidFill>
            </a:endParaRPr>
          </a:p>
          <a:p>
            <a:pPr lvl="1"/>
            <a:endParaRPr lang="en-US" sz="1800" dirty="0">
              <a:solidFill>
                <a:schemeClr val="tx2"/>
              </a:solidFill>
            </a:endParaRPr>
          </a:p>
        </p:txBody>
      </p:sp>
      <p:sp>
        <p:nvSpPr>
          <p:cNvPr id="6" name="Slide Number Placeholder 5"/>
          <p:cNvSpPr>
            <a:spLocks noGrp="1"/>
          </p:cNvSpPr>
          <p:nvPr>
            <p:ph type="sldNum" sz="quarter" idx="4"/>
          </p:nvPr>
        </p:nvSpPr>
        <p:spPr>
          <a:xfrm>
            <a:off x="8607552" y="6561138"/>
            <a:ext cx="384048" cy="220662"/>
          </a:xfrm>
        </p:spPr>
        <p:txBody>
          <a:bodyPr/>
          <a:lstStyle/>
          <a:p>
            <a:fld id="{1D93BD3E-1E9A-4970-A6F7-E7AC52762E0C}" type="slidenum">
              <a:rPr lang="en-US" smtClean="0"/>
              <a:t>11</a:t>
            </a:fld>
            <a:endParaRPr lang="en-US" dirty="0"/>
          </a:p>
        </p:txBody>
      </p:sp>
    </p:spTree>
    <p:extLst>
      <p:ext uri="{BB962C8B-B14F-4D97-AF65-F5344CB8AC3E}">
        <p14:creationId xmlns:p14="http://schemas.microsoft.com/office/powerpoint/2010/main" val="2755560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400" b="1" dirty="0" smtClean="0">
                <a:solidFill>
                  <a:schemeClr val="accent1"/>
                </a:solidFill>
              </a:rPr>
              <a:t>4. Fewer Manual Processes by ERCOT Operators</a:t>
            </a:r>
            <a:endParaRPr lang="en-US" sz="2400" b="1" dirty="0">
              <a:solidFill>
                <a:schemeClr val="accent1"/>
              </a:solidFill>
            </a:endParaRPr>
          </a:p>
        </p:txBody>
      </p:sp>
      <p:sp>
        <p:nvSpPr>
          <p:cNvPr id="3" name="Content Placeholder 2"/>
          <p:cNvSpPr>
            <a:spLocks noGrp="1"/>
          </p:cNvSpPr>
          <p:nvPr>
            <p:ph idx="1"/>
          </p:nvPr>
        </p:nvSpPr>
        <p:spPr>
          <a:xfrm>
            <a:off x="381000" y="1066800"/>
            <a:ext cx="7696200" cy="4495800"/>
          </a:xfrm>
        </p:spPr>
        <p:txBody>
          <a:bodyPr/>
          <a:lstStyle/>
          <a:p>
            <a:r>
              <a:rPr lang="en-US" sz="2000" dirty="0" smtClean="0">
                <a:solidFill>
                  <a:schemeClr val="tx2"/>
                </a:solidFill>
              </a:rPr>
              <a:t>Automated identification and resolution of cases in which energy is needed by a specific resource to resolve congestion that was otherwise scheduled to provide AS</a:t>
            </a:r>
          </a:p>
          <a:p>
            <a:endParaRPr lang="en-US" sz="2000" dirty="0" smtClean="0">
              <a:solidFill>
                <a:schemeClr val="tx2"/>
              </a:solidFill>
            </a:endParaRPr>
          </a:p>
          <a:p>
            <a:r>
              <a:rPr lang="en-US" sz="2000" dirty="0" smtClean="0">
                <a:solidFill>
                  <a:schemeClr val="tx2"/>
                </a:solidFill>
              </a:rPr>
              <a:t>Automated release of AS capacity to provide energy during AS shortage conditions</a:t>
            </a:r>
          </a:p>
          <a:p>
            <a:endParaRPr lang="en-US" sz="2000" dirty="0" smtClean="0">
              <a:solidFill>
                <a:schemeClr val="tx2"/>
              </a:solidFill>
            </a:endParaRPr>
          </a:p>
          <a:p>
            <a:r>
              <a:rPr lang="en-US" sz="2000" dirty="0" smtClean="0">
                <a:solidFill>
                  <a:schemeClr val="tx2"/>
                </a:solidFill>
              </a:rPr>
              <a:t>Reduced RUC recommendations and removal of SASM</a:t>
            </a:r>
          </a:p>
          <a:p>
            <a:endParaRPr lang="en-US" sz="2400" dirty="0" smtClean="0"/>
          </a:p>
        </p:txBody>
      </p:sp>
      <p:sp>
        <p:nvSpPr>
          <p:cNvPr id="6" name="Slide Number Placeholder 5"/>
          <p:cNvSpPr>
            <a:spLocks noGrp="1"/>
          </p:cNvSpPr>
          <p:nvPr>
            <p:ph type="sldNum" sz="quarter" idx="4"/>
          </p:nvPr>
        </p:nvSpPr>
        <p:spPr>
          <a:xfrm>
            <a:off x="8534400" y="6561138"/>
            <a:ext cx="457200" cy="220662"/>
          </a:xfrm>
        </p:spPr>
        <p:txBody>
          <a:bodyPr/>
          <a:lstStyle/>
          <a:p>
            <a:fld id="{1D93BD3E-1E9A-4970-A6F7-E7AC52762E0C}" type="slidenum">
              <a:rPr lang="en-US" smtClean="0"/>
              <a:t>12</a:t>
            </a:fld>
            <a:endParaRPr lang="en-US" dirty="0"/>
          </a:p>
        </p:txBody>
      </p:sp>
    </p:spTree>
    <p:extLst>
      <p:ext uri="{BB962C8B-B14F-4D97-AF65-F5344CB8AC3E}">
        <p14:creationId xmlns:p14="http://schemas.microsoft.com/office/powerpoint/2010/main" val="40705225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400" dirty="0"/>
              <a:t>AS Imbalance </a:t>
            </a:r>
            <a:r>
              <a:rPr lang="en-US" sz="2400" dirty="0" smtClean="0"/>
              <a:t>Settlement  [Overview]</a:t>
            </a:r>
            <a:endParaRPr lang="en-US" sz="2400" b="1" dirty="0">
              <a:solidFill>
                <a:schemeClr val="accent1"/>
              </a:solidFill>
            </a:endParaRPr>
          </a:p>
        </p:txBody>
      </p:sp>
      <p:sp>
        <p:nvSpPr>
          <p:cNvPr id="3" name="Content Placeholder 2"/>
          <p:cNvSpPr>
            <a:spLocks noGrp="1"/>
          </p:cNvSpPr>
          <p:nvPr>
            <p:ph idx="1"/>
          </p:nvPr>
        </p:nvSpPr>
        <p:spPr>
          <a:xfrm>
            <a:off x="381000" y="914400"/>
            <a:ext cx="8382000" cy="5257800"/>
          </a:xfrm>
        </p:spPr>
        <p:txBody>
          <a:bodyPr/>
          <a:lstStyle/>
          <a:p>
            <a:r>
              <a:rPr lang="en-US" sz="1800" dirty="0">
                <a:solidFill>
                  <a:schemeClr val="tx2"/>
                </a:solidFill>
              </a:rPr>
              <a:t>With RTC, each SCED execution (nominally every 5 minutes) produces </a:t>
            </a:r>
            <a:r>
              <a:rPr lang="en-US" sz="1800" dirty="0" smtClean="0">
                <a:solidFill>
                  <a:schemeClr val="tx2"/>
                </a:solidFill>
              </a:rPr>
              <a:t>system-wide </a:t>
            </a:r>
            <a:r>
              <a:rPr lang="en-US" sz="1800" dirty="0">
                <a:solidFill>
                  <a:schemeClr val="tx2"/>
                </a:solidFill>
              </a:rPr>
              <a:t>SCED AS MCPCs (</a:t>
            </a:r>
            <a:r>
              <a:rPr lang="en-US" sz="1800" dirty="0" err="1">
                <a:solidFill>
                  <a:schemeClr val="tx2"/>
                </a:solidFill>
              </a:rPr>
              <a:t>RTASMCPC</a:t>
            </a:r>
            <a:r>
              <a:rPr lang="en-US" sz="1800" baseline="-25000" dirty="0" err="1">
                <a:solidFill>
                  <a:schemeClr val="tx2"/>
                </a:solidFill>
              </a:rPr>
              <a:t>y</a:t>
            </a:r>
            <a:r>
              <a:rPr lang="en-US" sz="1800" dirty="0">
                <a:solidFill>
                  <a:schemeClr val="tx2"/>
                </a:solidFill>
              </a:rPr>
              <a:t>) and </a:t>
            </a:r>
            <a:r>
              <a:rPr lang="en-US" sz="1800" dirty="0" smtClean="0">
                <a:solidFill>
                  <a:schemeClr val="tx2"/>
                </a:solidFill>
              </a:rPr>
              <a:t>resource </a:t>
            </a:r>
            <a:r>
              <a:rPr lang="en-US" sz="1800" dirty="0">
                <a:solidFill>
                  <a:schemeClr val="tx2"/>
                </a:solidFill>
              </a:rPr>
              <a:t>specific AS awards (</a:t>
            </a:r>
            <a:r>
              <a:rPr lang="en-US" sz="1800" dirty="0" err="1">
                <a:solidFill>
                  <a:schemeClr val="tx2"/>
                </a:solidFill>
              </a:rPr>
              <a:t>RTASAWD</a:t>
            </a:r>
            <a:r>
              <a:rPr lang="en-US" sz="1800" baseline="-25000" dirty="0" err="1">
                <a:solidFill>
                  <a:schemeClr val="tx2"/>
                </a:solidFill>
              </a:rPr>
              <a:t>ry</a:t>
            </a:r>
            <a:r>
              <a:rPr lang="en-US" sz="1800" dirty="0" smtClean="0">
                <a:solidFill>
                  <a:schemeClr val="tx2"/>
                </a:solidFill>
              </a:rPr>
              <a:t>) for </a:t>
            </a:r>
            <a:r>
              <a:rPr lang="en-US" sz="1800" dirty="0">
                <a:solidFill>
                  <a:schemeClr val="tx2"/>
                </a:solidFill>
              </a:rPr>
              <a:t>each AS </a:t>
            </a:r>
            <a:r>
              <a:rPr lang="en-US" sz="1800" dirty="0" smtClean="0">
                <a:solidFill>
                  <a:schemeClr val="tx2"/>
                </a:solidFill>
              </a:rPr>
              <a:t>type</a:t>
            </a:r>
          </a:p>
          <a:p>
            <a:endParaRPr lang="en-US" sz="1800" dirty="0" smtClean="0">
              <a:solidFill>
                <a:schemeClr val="tx2"/>
              </a:solidFill>
            </a:endParaRPr>
          </a:p>
          <a:p>
            <a:r>
              <a:rPr lang="en-US" sz="1800" dirty="0" smtClean="0">
                <a:solidFill>
                  <a:schemeClr val="tx2"/>
                </a:solidFill>
              </a:rPr>
              <a:t>AS Imbalance Settlement is equivalent to Energy Imbalance Settlement in that we will have:</a:t>
            </a:r>
          </a:p>
          <a:p>
            <a:pPr lvl="1"/>
            <a:r>
              <a:rPr lang="en-US" sz="1600" dirty="0">
                <a:solidFill>
                  <a:schemeClr val="tx2"/>
                </a:solidFill>
              </a:rPr>
              <a:t>One </a:t>
            </a:r>
            <a:r>
              <a:rPr lang="en-US" sz="1600" dirty="0" smtClean="0">
                <a:solidFill>
                  <a:schemeClr val="tx2"/>
                </a:solidFill>
              </a:rPr>
              <a:t>resource </a:t>
            </a:r>
            <a:r>
              <a:rPr lang="en-US" sz="1600" dirty="0">
                <a:solidFill>
                  <a:schemeClr val="tx2"/>
                </a:solidFill>
              </a:rPr>
              <a:t>specific </a:t>
            </a:r>
            <a:r>
              <a:rPr lang="en-US" sz="1600" dirty="0" smtClean="0">
                <a:solidFill>
                  <a:schemeClr val="tx2"/>
                </a:solidFill>
              </a:rPr>
              <a:t>15-minute </a:t>
            </a:r>
            <a:r>
              <a:rPr lang="en-US" sz="1600" dirty="0">
                <a:solidFill>
                  <a:schemeClr val="tx2"/>
                </a:solidFill>
              </a:rPr>
              <a:t>MCPC (RTASRP) for each AS product and </a:t>
            </a:r>
            <a:r>
              <a:rPr lang="en-US" sz="1600" dirty="0" smtClean="0">
                <a:solidFill>
                  <a:schemeClr val="tx2"/>
                </a:solidFill>
              </a:rPr>
              <a:t>resource </a:t>
            </a:r>
            <a:r>
              <a:rPr lang="en-US" sz="1600" dirty="0">
                <a:solidFill>
                  <a:schemeClr val="tx2"/>
                </a:solidFill>
              </a:rPr>
              <a:t>(like RTRMPR) that is </a:t>
            </a:r>
            <a:r>
              <a:rPr lang="en-US" sz="1600" u="sng" dirty="0">
                <a:solidFill>
                  <a:schemeClr val="tx2"/>
                </a:solidFill>
              </a:rPr>
              <a:t>award and interval length </a:t>
            </a:r>
            <a:r>
              <a:rPr lang="en-US" sz="1600" u="sng" dirty="0" smtClean="0">
                <a:solidFill>
                  <a:schemeClr val="tx2"/>
                </a:solidFill>
              </a:rPr>
              <a:t>weighted</a:t>
            </a:r>
          </a:p>
          <a:p>
            <a:pPr lvl="1"/>
            <a:r>
              <a:rPr lang="en-US" sz="1600" dirty="0">
                <a:solidFill>
                  <a:schemeClr val="tx2"/>
                </a:solidFill>
              </a:rPr>
              <a:t>One </a:t>
            </a:r>
            <a:r>
              <a:rPr lang="en-US" sz="1600" dirty="0" smtClean="0">
                <a:solidFill>
                  <a:schemeClr val="tx2"/>
                </a:solidFill>
              </a:rPr>
              <a:t>system-wide 15-minute </a:t>
            </a:r>
            <a:r>
              <a:rPr lang="en-US" sz="1600" dirty="0">
                <a:solidFill>
                  <a:schemeClr val="tx2"/>
                </a:solidFill>
              </a:rPr>
              <a:t>MCPC (RTASMCPC) for each AS product that is </a:t>
            </a:r>
            <a:r>
              <a:rPr lang="en-US" sz="1600" u="sng" dirty="0">
                <a:solidFill>
                  <a:schemeClr val="tx2"/>
                </a:solidFill>
              </a:rPr>
              <a:t>SCED interval length weighted</a:t>
            </a:r>
            <a:r>
              <a:rPr lang="en-US" sz="1600" dirty="0">
                <a:solidFill>
                  <a:schemeClr val="tx2"/>
                </a:solidFill>
              </a:rPr>
              <a:t> (like RTSPP)</a:t>
            </a:r>
          </a:p>
          <a:p>
            <a:endParaRPr lang="en-US" sz="1600" dirty="0" smtClean="0">
              <a:solidFill>
                <a:schemeClr val="tx2"/>
              </a:solidFill>
            </a:endParaRPr>
          </a:p>
          <a:p>
            <a:r>
              <a:rPr lang="en-US" sz="1800" dirty="0" smtClean="0">
                <a:solidFill>
                  <a:schemeClr val="tx2"/>
                </a:solidFill>
              </a:rPr>
              <a:t>The resource MCPC (RTASRP) is the price used to calculate payment for the 15-minute real-time awards (</a:t>
            </a:r>
            <a:r>
              <a:rPr lang="en-US" sz="1800" dirty="0" err="1" smtClean="0">
                <a:solidFill>
                  <a:schemeClr val="tx2"/>
                </a:solidFill>
              </a:rPr>
              <a:t>RTASAWD</a:t>
            </a:r>
            <a:r>
              <a:rPr lang="en-US" sz="1800" baseline="-25000" dirty="0" err="1" smtClean="0">
                <a:solidFill>
                  <a:schemeClr val="tx2"/>
                </a:solidFill>
              </a:rPr>
              <a:t>r</a:t>
            </a:r>
            <a:r>
              <a:rPr lang="en-US" sz="1800" dirty="0" smtClean="0">
                <a:solidFill>
                  <a:schemeClr val="tx2"/>
                </a:solidFill>
              </a:rPr>
              <a:t>)</a:t>
            </a:r>
          </a:p>
          <a:p>
            <a:endParaRPr lang="en-US" sz="1800" dirty="0" smtClean="0">
              <a:solidFill>
                <a:schemeClr val="tx2"/>
              </a:solidFill>
            </a:endParaRPr>
          </a:p>
          <a:p>
            <a:r>
              <a:rPr lang="en-US" sz="1800" dirty="0" smtClean="0">
                <a:solidFill>
                  <a:schemeClr val="tx2"/>
                </a:solidFill>
              </a:rPr>
              <a:t>The system-wide MCPC (RTASMCPC) is the price used to calculate buy back of the DAM awards (</a:t>
            </a:r>
            <a:r>
              <a:rPr lang="en-US" sz="1800" dirty="0" err="1" smtClean="0">
                <a:solidFill>
                  <a:schemeClr val="tx2"/>
                </a:solidFill>
              </a:rPr>
              <a:t>DAASAWD</a:t>
            </a:r>
            <a:r>
              <a:rPr lang="en-US" sz="1800" baseline="-25000" dirty="0" err="1" smtClean="0">
                <a:solidFill>
                  <a:schemeClr val="tx2"/>
                </a:solidFill>
              </a:rPr>
              <a:t>r</a:t>
            </a:r>
            <a:r>
              <a:rPr lang="en-US" sz="1800" dirty="0" smtClean="0">
                <a:solidFill>
                  <a:schemeClr val="tx2"/>
                </a:solidFill>
              </a:rPr>
              <a:t>)</a:t>
            </a:r>
          </a:p>
          <a:p>
            <a:pPr marL="0" indent="0">
              <a:buNone/>
            </a:pPr>
            <a:endParaRPr lang="en-US" sz="1800" dirty="0" smtClean="0"/>
          </a:p>
        </p:txBody>
      </p:sp>
      <p:sp>
        <p:nvSpPr>
          <p:cNvPr id="6" name="Slide Number Placeholder 5"/>
          <p:cNvSpPr>
            <a:spLocks noGrp="1"/>
          </p:cNvSpPr>
          <p:nvPr>
            <p:ph type="sldNum" sz="quarter" idx="4"/>
          </p:nvPr>
        </p:nvSpPr>
        <p:spPr>
          <a:xfrm>
            <a:off x="8610600" y="6561138"/>
            <a:ext cx="381000" cy="220662"/>
          </a:xfrm>
        </p:spPr>
        <p:txBody>
          <a:bodyPr/>
          <a:lstStyle/>
          <a:p>
            <a:fld id="{1D93BD3E-1E9A-4970-A6F7-E7AC52762E0C}" type="slidenum">
              <a:rPr lang="en-US" smtClean="0"/>
              <a:t>13</a:t>
            </a:fld>
            <a:endParaRPr lang="en-US"/>
          </a:p>
        </p:txBody>
      </p:sp>
    </p:spTree>
    <p:extLst>
      <p:ext uri="{BB962C8B-B14F-4D97-AF65-F5344CB8AC3E}">
        <p14:creationId xmlns:p14="http://schemas.microsoft.com/office/powerpoint/2010/main" val="30891279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400" dirty="0"/>
              <a:t>AS Imbalance </a:t>
            </a:r>
            <a:r>
              <a:rPr lang="en-US" sz="2400" dirty="0" smtClean="0"/>
              <a:t>Settlement [Calculation]</a:t>
            </a:r>
            <a:endParaRPr lang="en-US" sz="2400" b="1" dirty="0">
              <a:solidFill>
                <a:schemeClr val="accent1"/>
              </a:solidFill>
            </a:endParaRPr>
          </a:p>
        </p:txBody>
      </p:sp>
      <p:sp>
        <p:nvSpPr>
          <p:cNvPr id="11" name="Content Placeholder 2"/>
          <p:cNvSpPr>
            <a:spLocks noGrp="1"/>
          </p:cNvSpPr>
          <p:nvPr>
            <p:ph idx="1"/>
          </p:nvPr>
        </p:nvSpPr>
        <p:spPr>
          <a:xfrm>
            <a:off x="132735" y="901065"/>
            <a:ext cx="8991600" cy="5271135"/>
          </a:xfrm>
        </p:spPr>
        <p:txBody>
          <a:bodyPr/>
          <a:lstStyle/>
          <a:p>
            <a:pPr marL="0" indent="0">
              <a:buNone/>
            </a:pPr>
            <a:r>
              <a:rPr lang="en-US" sz="1800" dirty="0" smtClean="0">
                <a:solidFill>
                  <a:schemeClr val="tx2"/>
                </a:solidFill>
              </a:rPr>
              <a:t>The AS imbalance amount per resource is calculated for each 15-minute settlement interval:</a:t>
            </a:r>
          </a:p>
          <a:p>
            <a:pPr marL="0" indent="0">
              <a:buNone/>
            </a:pPr>
            <a:endParaRPr lang="en-US" sz="1800" dirty="0" smtClean="0">
              <a:solidFill>
                <a:schemeClr val="tx2"/>
              </a:solidFill>
            </a:endParaRPr>
          </a:p>
          <a:p>
            <a:pPr marL="0" indent="0">
              <a:buNone/>
            </a:pPr>
            <a:r>
              <a:rPr lang="en-US" sz="1800" dirty="0" err="1" smtClean="0">
                <a:solidFill>
                  <a:schemeClr val="tx2"/>
                </a:solidFill>
              </a:rPr>
              <a:t>RTASIAMT</a:t>
            </a:r>
            <a:r>
              <a:rPr lang="en-US" sz="1800" baseline="-25000" dirty="0" err="1" smtClean="0">
                <a:solidFill>
                  <a:schemeClr val="tx2"/>
                </a:solidFill>
              </a:rPr>
              <a:t>r</a:t>
            </a:r>
            <a:r>
              <a:rPr lang="en-US" sz="1800" dirty="0" smtClean="0">
                <a:solidFill>
                  <a:schemeClr val="tx2"/>
                </a:solidFill>
              </a:rPr>
              <a:t> </a:t>
            </a:r>
            <a:r>
              <a:rPr lang="en-US" sz="1800" dirty="0">
                <a:solidFill>
                  <a:schemeClr val="tx2"/>
                </a:solidFill>
              </a:rPr>
              <a:t>= </a:t>
            </a:r>
            <a:r>
              <a:rPr lang="es-ES" sz="1800" dirty="0">
                <a:solidFill>
                  <a:schemeClr val="tx2"/>
                </a:solidFill>
              </a:rPr>
              <a:t>(-1) * </a:t>
            </a:r>
            <a:r>
              <a:rPr lang="es-ES" sz="1800" dirty="0" smtClean="0">
                <a:solidFill>
                  <a:schemeClr val="tx2"/>
                </a:solidFill>
              </a:rPr>
              <a:t>(0.25*</a:t>
            </a:r>
            <a:r>
              <a:rPr lang="en-US" sz="1800" dirty="0" smtClean="0">
                <a:solidFill>
                  <a:schemeClr val="tx2"/>
                </a:solidFill>
              </a:rPr>
              <a:t>(</a:t>
            </a:r>
            <a:r>
              <a:rPr lang="en-US" sz="1800" dirty="0" err="1" smtClean="0">
                <a:solidFill>
                  <a:schemeClr val="tx2"/>
                </a:solidFill>
              </a:rPr>
              <a:t>RTASAWD</a:t>
            </a:r>
            <a:r>
              <a:rPr lang="en-US" sz="1800" baseline="-25000" dirty="0" err="1" smtClean="0">
                <a:solidFill>
                  <a:schemeClr val="tx2"/>
                </a:solidFill>
              </a:rPr>
              <a:t>r</a:t>
            </a:r>
            <a:r>
              <a:rPr lang="en-US" sz="1800" dirty="0" smtClean="0">
                <a:solidFill>
                  <a:schemeClr val="tx2"/>
                </a:solidFill>
              </a:rPr>
              <a:t> </a:t>
            </a:r>
            <a:r>
              <a:rPr lang="en-US" sz="1800" dirty="0">
                <a:solidFill>
                  <a:schemeClr val="tx2"/>
                </a:solidFill>
              </a:rPr>
              <a:t>* </a:t>
            </a:r>
            <a:r>
              <a:rPr lang="en-US" sz="1800" dirty="0" err="1" smtClean="0">
                <a:solidFill>
                  <a:schemeClr val="tx2"/>
                </a:solidFill>
              </a:rPr>
              <a:t>RTASRP</a:t>
            </a:r>
            <a:r>
              <a:rPr lang="en-US" sz="1800" baseline="-25000" dirty="0" err="1" smtClean="0">
                <a:solidFill>
                  <a:schemeClr val="tx2"/>
                </a:solidFill>
              </a:rPr>
              <a:t>r</a:t>
            </a:r>
            <a:r>
              <a:rPr lang="en-US" sz="1800" dirty="0" smtClean="0">
                <a:solidFill>
                  <a:schemeClr val="tx2"/>
                </a:solidFill>
              </a:rPr>
              <a:t>–  </a:t>
            </a:r>
            <a:r>
              <a:rPr lang="en-US" sz="1800" dirty="0" err="1" smtClean="0">
                <a:solidFill>
                  <a:schemeClr val="tx2"/>
                </a:solidFill>
              </a:rPr>
              <a:t>DAASAWD</a:t>
            </a:r>
            <a:r>
              <a:rPr lang="en-US" sz="1800" baseline="-25000" dirty="0" err="1" smtClean="0">
                <a:solidFill>
                  <a:schemeClr val="tx2"/>
                </a:solidFill>
              </a:rPr>
              <a:t>r</a:t>
            </a:r>
            <a:r>
              <a:rPr lang="en-US" sz="1800" dirty="0">
                <a:solidFill>
                  <a:schemeClr val="tx2"/>
                </a:solidFill>
              </a:rPr>
              <a:t>* </a:t>
            </a:r>
            <a:r>
              <a:rPr lang="en-US" sz="1800" dirty="0" smtClean="0">
                <a:solidFill>
                  <a:schemeClr val="tx2"/>
                </a:solidFill>
              </a:rPr>
              <a:t>RTASMCPC))</a:t>
            </a:r>
          </a:p>
          <a:p>
            <a:pPr marL="0" indent="0">
              <a:buNone/>
            </a:pPr>
            <a:endParaRPr lang="en-US" sz="1800" dirty="0" smtClean="0">
              <a:solidFill>
                <a:schemeClr val="tx2"/>
              </a:solidFill>
            </a:endParaRPr>
          </a:p>
          <a:p>
            <a:pPr marL="0" indent="0">
              <a:buNone/>
            </a:pPr>
            <a:r>
              <a:rPr lang="en-US" sz="1800" dirty="0" smtClean="0">
                <a:solidFill>
                  <a:schemeClr val="tx2"/>
                </a:solidFill>
              </a:rPr>
              <a:t>Where; </a:t>
            </a:r>
          </a:p>
          <a:p>
            <a:pPr marL="0" indent="0">
              <a:buNone/>
            </a:pPr>
            <a:r>
              <a:rPr lang="en-US" sz="1800" dirty="0" err="1" smtClean="0">
                <a:solidFill>
                  <a:schemeClr val="tx2"/>
                </a:solidFill>
              </a:rPr>
              <a:t>RTASAWD</a:t>
            </a:r>
            <a:r>
              <a:rPr lang="en-US" sz="1800" baseline="-25000" dirty="0" err="1" smtClean="0">
                <a:solidFill>
                  <a:schemeClr val="tx2"/>
                </a:solidFill>
              </a:rPr>
              <a:t>r</a:t>
            </a:r>
            <a:r>
              <a:rPr lang="en-US" sz="1800" dirty="0" smtClean="0">
                <a:solidFill>
                  <a:schemeClr val="tx2"/>
                </a:solidFill>
              </a:rPr>
              <a:t> =    </a:t>
            </a:r>
            <a:r>
              <a:rPr lang="en-US" sz="1800" dirty="0" err="1" smtClean="0">
                <a:solidFill>
                  <a:schemeClr val="tx2"/>
                </a:solidFill>
              </a:rPr>
              <a:t>TWF</a:t>
            </a:r>
            <a:r>
              <a:rPr lang="en-US" sz="1800" baseline="-25000" dirty="0" err="1" smtClean="0">
                <a:solidFill>
                  <a:schemeClr val="tx2"/>
                </a:solidFill>
              </a:rPr>
              <a:t>y</a:t>
            </a:r>
            <a:r>
              <a:rPr lang="en-US" sz="1800" baseline="-25000" dirty="0" smtClean="0">
                <a:solidFill>
                  <a:schemeClr val="tx2"/>
                </a:solidFill>
              </a:rPr>
              <a:t> </a:t>
            </a:r>
            <a:r>
              <a:rPr lang="en-US" sz="1800" dirty="0" smtClean="0">
                <a:solidFill>
                  <a:schemeClr val="tx2"/>
                </a:solidFill>
              </a:rPr>
              <a:t> </a:t>
            </a:r>
            <a:r>
              <a:rPr lang="en-US" sz="1800" dirty="0">
                <a:solidFill>
                  <a:schemeClr val="tx2"/>
                </a:solidFill>
              </a:rPr>
              <a:t>* </a:t>
            </a:r>
            <a:r>
              <a:rPr lang="en-US" sz="1800" dirty="0" err="1" smtClean="0">
                <a:solidFill>
                  <a:schemeClr val="tx2"/>
                </a:solidFill>
              </a:rPr>
              <a:t>RTASAWD</a:t>
            </a:r>
            <a:r>
              <a:rPr lang="en-US" sz="1800" baseline="-25000" dirty="0" err="1" smtClean="0">
                <a:solidFill>
                  <a:schemeClr val="tx2"/>
                </a:solidFill>
              </a:rPr>
              <a:t>ry</a:t>
            </a:r>
            <a:endParaRPr lang="en-US" sz="1800" dirty="0" smtClean="0">
              <a:solidFill>
                <a:schemeClr val="tx2"/>
              </a:solidFill>
            </a:endParaRPr>
          </a:p>
          <a:p>
            <a:pPr marL="0" indent="0">
              <a:buNone/>
            </a:pPr>
            <a:endParaRPr lang="en-US" sz="1800" dirty="0">
              <a:solidFill>
                <a:schemeClr val="tx2"/>
              </a:solidFill>
            </a:endParaRPr>
          </a:p>
          <a:p>
            <a:pPr marL="0" indent="0">
              <a:buNone/>
            </a:pPr>
            <a:r>
              <a:rPr lang="en-US" sz="1800" dirty="0" smtClean="0">
                <a:solidFill>
                  <a:schemeClr val="tx2"/>
                </a:solidFill>
              </a:rPr>
              <a:t>RTASMCPC </a:t>
            </a:r>
            <a:r>
              <a:rPr lang="en-US" sz="1800" dirty="0">
                <a:solidFill>
                  <a:schemeClr val="tx2"/>
                </a:solidFill>
              </a:rPr>
              <a:t>=    </a:t>
            </a:r>
            <a:r>
              <a:rPr lang="en-US" sz="1800" dirty="0" err="1" smtClean="0">
                <a:solidFill>
                  <a:schemeClr val="tx2"/>
                </a:solidFill>
              </a:rPr>
              <a:t>TWF</a:t>
            </a:r>
            <a:r>
              <a:rPr lang="en-US" sz="1800" baseline="-25000" dirty="0" err="1" smtClean="0">
                <a:solidFill>
                  <a:schemeClr val="tx2"/>
                </a:solidFill>
              </a:rPr>
              <a:t>y</a:t>
            </a:r>
            <a:r>
              <a:rPr lang="en-US" sz="1800" dirty="0" smtClean="0">
                <a:solidFill>
                  <a:schemeClr val="tx2"/>
                </a:solidFill>
              </a:rPr>
              <a:t> </a:t>
            </a:r>
            <a:r>
              <a:rPr lang="en-US" sz="1800" dirty="0">
                <a:solidFill>
                  <a:schemeClr val="tx2"/>
                </a:solidFill>
              </a:rPr>
              <a:t>* </a:t>
            </a:r>
            <a:r>
              <a:rPr lang="en-US" sz="1800" dirty="0" err="1" smtClean="0">
                <a:solidFill>
                  <a:schemeClr val="tx2"/>
                </a:solidFill>
              </a:rPr>
              <a:t>RTASMCPC</a:t>
            </a:r>
            <a:r>
              <a:rPr lang="en-US" sz="1800" baseline="-25000" dirty="0" err="1" smtClean="0">
                <a:solidFill>
                  <a:schemeClr val="tx2"/>
                </a:solidFill>
              </a:rPr>
              <a:t>y</a:t>
            </a:r>
            <a:endParaRPr lang="en-US" sz="1800" baseline="-25000" dirty="0">
              <a:solidFill>
                <a:schemeClr val="tx2"/>
              </a:solidFill>
            </a:endParaRPr>
          </a:p>
          <a:p>
            <a:pPr marL="0" indent="0">
              <a:buNone/>
            </a:pPr>
            <a:endParaRPr lang="en-US" sz="1800" dirty="0" smtClean="0">
              <a:solidFill>
                <a:schemeClr val="tx2"/>
              </a:solidFill>
            </a:endParaRPr>
          </a:p>
          <a:p>
            <a:pPr marL="0" indent="0">
              <a:buNone/>
            </a:pPr>
            <a:r>
              <a:rPr lang="en-US" sz="1800" dirty="0" err="1" smtClean="0">
                <a:solidFill>
                  <a:schemeClr val="tx2"/>
                </a:solidFill>
              </a:rPr>
              <a:t>RTASRP</a:t>
            </a:r>
            <a:r>
              <a:rPr lang="en-US" sz="1800" baseline="-25000" dirty="0" err="1" smtClean="0">
                <a:solidFill>
                  <a:schemeClr val="tx2"/>
                </a:solidFill>
              </a:rPr>
              <a:t>r</a:t>
            </a:r>
            <a:r>
              <a:rPr lang="en-US" sz="1800" dirty="0" smtClean="0">
                <a:solidFill>
                  <a:schemeClr val="tx2"/>
                </a:solidFill>
              </a:rPr>
              <a:t> </a:t>
            </a:r>
            <a:r>
              <a:rPr lang="en-US" sz="1800" dirty="0">
                <a:solidFill>
                  <a:schemeClr val="tx2"/>
                </a:solidFill>
              </a:rPr>
              <a:t>=    </a:t>
            </a:r>
            <a:r>
              <a:rPr lang="en-US" sz="1800" dirty="0" err="1" smtClean="0">
                <a:solidFill>
                  <a:schemeClr val="tx2"/>
                </a:solidFill>
              </a:rPr>
              <a:t>RWF</a:t>
            </a:r>
            <a:r>
              <a:rPr lang="en-US" sz="1800" baseline="-25000" dirty="0" err="1">
                <a:solidFill>
                  <a:schemeClr val="tx2"/>
                </a:solidFill>
              </a:rPr>
              <a:t>ry</a:t>
            </a:r>
            <a:r>
              <a:rPr lang="en-US" sz="1800" dirty="0" smtClean="0">
                <a:solidFill>
                  <a:schemeClr val="tx2"/>
                </a:solidFill>
              </a:rPr>
              <a:t> </a:t>
            </a:r>
            <a:r>
              <a:rPr lang="en-US" sz="1800" dirty="0">
                <a:solidFill>
                  <a:schemeClr val="tx2"/>
                </a:solidFill>
              </a:rPr>
              <a:t>* </a:t>
            </a:r>
            <a:r>
              <a:rPr lang="en-US" sz="1800" dirty="0" err="1" smtClean="0">
                <a:solidFill>
                  <a:schemeClr val="tx2"/>
                </a:solidFill>
              </a:rPr>
              <a:t>RTASMCPC</a:t>
            </a:r>
            <a:r>
              <a:rPr lang="en-US" sz="1800" baseline="-25000" dirty="0" err="1" smtClean="0">
                <a:solidFill>
                  <a:schemeClr val="tx2"/>
                </a:solidFill>
              </a:rPr>
              <a:t>y</a:t>
            </a:r>
            <a:endParaRPr lang="en-US" sz="1800" dirty="0" smtClean="0">
              <a:solidFill>
                <a:schemeClr val="tx2"/>
              </a:solidFill>
            </a:endParaRPr>
          </a:p>
          <a:p>
            <a:pPr marL="0" indent="0">
              <a:buNone/>
            </a:pPr>
            <a:endParaRPr lang="en-US" sz="1800" dirty="0" smtClean="0">
              <a:solidFill>
                <a:schemeClr val="tx2"/>
              </a:solidFill>
            </a:endParaRPr>
          </a:p>
          <a:p>
            <a:pPr marL="0" indent="0">
              <a:buNone/>
            </a:pPr>
            <a:r>
              <a:rPr lang="en-US" sz="1800" dirty="0" err="1" smtClean="0">
                <a:solidFill>
                  <a:schemeClr val="tx2"/>
                </a:solidFill>
              </a:rPr>
              <a:t>TWF</a:t>
            </a:r>
            <a:r>
              <a:rPr lang="en-US" sz="1800" baseline="-25000" dirty="0" err="1" smtClean="0">
                <a:solidFill>
                  <a:schemeClr val="tx2"/>
                </a:solidFill>
              </a:rPr>
              <a:t>y</a:t>
            </a:r>
            <a:r>
              <a:rPr lang="en-US" sz="1800" baseline="-25000" dirty="0" smtClean="0">
                <a:solidFill>
                  <a:schemeClr val="tx2"/>
                </a:solidFill>
              </a:rPr>
              <a:t> </a:t>
            </a:r>
            <a:r>
              <a:rPr lang="en-US" sz="1800" dirty="0">
                <a:solidFill>
                  <a:schemeClr val="tx2"/>
                </a:solidFill>
              </a:rPr>
              <a:t>= </a:t>
            </a:r>
            <a:r>
              <a:rPr lang="en-US" sz="1800" dirty="0" err="1" smtClean="0">
                <a:solidFill>
                  <a:schemeClr val="tx2"/>
                </a:solidFill>
              </a:rPr>
              <a:t>TLMP</a:t>
            </a:r>
            <a:r>
              <a:rPr lang="en-US" sz="1800" baseline="-25000" dirty="0" err="1" smtClean="0">
                <a:solidFill>
                  <a:schemeClr val="tx2"/>
                </a:solidFill>
              </a:rPr>
              <a:t>y</a:t>
            </a:r>
            <a:r>
              <a:rPr lang="en-US" sz="1800" baseline="-25000" dirty="0" smtClean="0">
                <a:solidFill>
                  <a:schemeClr val="tx2"/>
                </a:solidFill>
              </a:rPr>
              <a:t> </a:t>
            </a:r>
            <a:r>
              <a:rPr lang="en-US" sz="1800" dirty="0" smtClean="0">
                <a:solidFill>
                  <a:schemeClr val="tx2"/>
                </a:solidFill>
              </a:rPr>
              <a:t>/</a:t>
            </a:r>
            <a:r>
              <a:rPr lang="en-US" sz="1800" dirty="0">
                <a:solidFill>
                  <a:schemeClr val="tx2"/>
                </a:solidFill>
              </a:rPr>
              <a:t> </a:t>
            </a:r>
            <a:r>
              <a:rPr lang="en-US" sz="1800" dirty="0" smtClean="0">
                <a:solidFill>
                  <a:schemeClr val="tx2"/>
                </a:solidFill>
              </a:rPr>
              <a:t>    </a:t>
            </a:r>
            <a:r>
              <a:rPr lang="en-US" sz="1800" dirty="0" err="1" smtClean="0">
                <a:solidFill>
                  <a:schemeClr val="tx2"/>
                </a:solidFill>
              </a:rPr>
              <a:t>TLMP</a:t>
            </a:r>
            <a:r>
              <a:rPr lang="en-US" sz="1800" baseline="-25000" dirty="0" err="1" smtClean="0">
                <a:solidFill>
                  <a:schemeClr val="tx2"/>
                </a:solidFill>
              </a:rPr>
              <a:t>y</a:t>
            </a:r>
            <a:endParaRPr lang="en-US" sz="1800" dirty="0" smtClean="0">
              <a:solidFill>
                <a:schemeClr val="tx2"/>
              </a:solidFill>
            </a:endParaRPr>
          </a:p>
          <a:p>
            <a:pPr marL="0" indent="0">
              <a:buNone/>
            </a:pPr>
            <a:endParaRPr lang="en-US" sz="1800" dirty="0" smtClean="0">
              <a:solidFill>
                <a:schemeClr val="tx2"/>
              </a:solidFill>
            </a:endParaRPr>
          </a:p>
          <a:p>
            <a:pPr marL="0" indent="0">
              <a:buNone/>
            </a:pPr>
            <a:r>
              <a:rPr lang="en-US" sz="1800" dirty="0" err="1" smtClean="0">
                <a:solidFill>
                  <a:schemeClr val="tx2"/>
                </a:solidFill>
              </a:rPr>
              <a:t>RWF</a:t>
            </a:r>
            <a:r>
              <a:rPr lang="en-US" sz="1800" baseline="-25000" dirty="0" err="1">
                <a:solidFill>
                  <a:schemeClr val="tx2"/>
                </a:solidFill>
              </a:rPr>
              <a:t>ry</a:t>
            </a:r>
            <a:r>
              <a:rPr lang="en-US" sz="1800" baseline="-25000" dirty="0" smtClean="0">
                <a:solidFill>
                  <a:schemeClr val="tx2"/>
                </a:solidFill>
              </a:rPr>
              <a:t> </a:t>
            </a:r>
            <a:r>
              <a:rPr lang="en-US" sz="1800" dirty="0">
                <a:solidFill>
                  <a:schemeClr val="tx2"/>
                </a:solidFill>
              </a:rPr>
              <a:t>= </a:t>
            </a:r>
            <a:r>
              <a:rPr lang="en-US" sz="1800" dirty="0" smtClean="0">
                <a:solidFill>
                  <a:schemeClr val="tx2"/>
                </a:solidFill>
              </a:rPr>
              <a:t>[max(0.001, </a:t>
            </a:r>
            <a:r>
              <a:rPr lang="en-US" sz="1800" dirty="0" err="1" smtClean="0">
                <a:solidFill>
                  <a:schemeClr val="tx2"/>
                </a:solidFill>
              </a:rPr>
              <a:t>RTASAWD</a:t>
            </a:r>
            <a:r>
              <a:rPr lang="en-US" sz="1800" baseline="-25000" dirty="0" err="1" smtClean="0">
                <a:solidFill>
                  <a:schemeClr val="tx2"/>
                </a:solidFill>
              </a:rPr>
              <a:t>ry</a:t>
            </a:r>
            <a:r>
              <a:rPr lang="en-US" sz="1800" dirty="0" smtClean="0">
                <a:solidFill>
                  <a:schemeClr val="tx2"/>
                </a:solidFill>
              </a:rPr>
              <a:t>)*</a:t>
            </a:r>
            <a:r>
              <a:rPr lang="en-US" sz="1800" dirty="0" err="1" smtClean="0">
                <a:solidFill>
                  <a:schemeClr val="tx2"/>
                </a:solidFill>
              </a:rPr>
              <a:t>TLMP</a:t>
            </a:r>
            <a:r>
              <a:rPr lang="en-US" sz="1800" baseline="-25000" dirty="0" err="1">
                <a:solidFill>
                  <a:schemeClr val="tx2"/>
                </a:solidFill>
              </a:rPr>
              <a:t>y</a:t>
            </a:r>
            <a:r>
              <a:rPr lang="en-US" sz="1800" dirty="0" smtClean="0">
                <a:solidFill>
                  <a:schemeClr val="tx2"/>
                </a:solidFill>
              </a:rPr>
              <a:t>]</a:t>
            </a:r>
            <a:r>
              <a:rPr lang="en-US" sz="1800" dirty="0">
                <a:solidFill>
                  <a:schemeClr val="tx2"/>
                </a:solidFill>
              </a:rPr>
              <a:t> </a:t>
            </a:r>
            <a:r>
              <a:rPr lang="en-US" sz="1800" dirty="0" smtClean="0">
                <a:solidFill>
                  <a:schemeClr val="tx2"/>
                </a:solidFill>
              </a:rPr>
              <a:t>/ [    max(0.001, </a:t>
            </a:r>
            <a:r>
              <a:rPr lang="en-US" sz="1800" dirty="0" err="1" smtClean="0">
                <a:solidFill>
                  <a:schemeClr val="tx2"/>
                </a:solidFill>
              </a:rPr>
              <a:t>RTASAWD</a:t>
            </a:r>
            <a:r>
              <a:rPr lang="en-US" sz="1800" baseline="-25000" dirty="0" err="1" smtClean="0">
                <a:solidFill>
                  <a:schemeClr val="tx2"/>
                </a:solidFill>
              </a:rPr>
              <a:t>ry</a:t>
            </a:r>
            <a:r>
              <a:rPr lang="en-US" sz="1800" dirty="0" smtClean="0">
                <a:solidFill>
                  <a:schemeClr val="tx2"/>
                </a:solidFill>
              </a:rPr>
              <a:t>) * </a:t>
            </a:r>
            <a:r>
              <a:rPr lang="en-US" sz="1800" dirty="0" err="1" smtClean="0">
                <a:solidFill>
                  <a:schemeClr val="tx2"/>
                </a:solidFill>
              </a:rPr>
              <a:t>TLMP</a:t>
            </a:r>
            <a:r>
              <a:rPr lang="en-US" sz="1800" baseline="-25000" dirty="0" err="1" smtClean="0">
                <a:solidFill>
                  <a:schemeClr val="tx2"/>
                </a:solidFill>
              </a:rPr>
              <a:t>y</a:t>
            </a:r>
            <a:r>
              <a:rPr lang="en-US" sz="1800" dirty="0" smtClean="0">
                <a:solidFill>
                  <a:schemeClr val="tx2"/>
                </a:solidFill>
              </a:rPr>
              <a:t>]</a:t>
            </a:r>
            <a:r>
              <a:rPr lang="en-US" sz="1800" baseline="-25000" dirty="0" smtClean="0">
                <a:solidFill>
                  <a:schemeClr val="tx2"/>
                </a:solidFill>
              </a:rPr>
              <a:t> </a:t>
            </a:r>
            <a:endParaRPr lang="en-US" sz="1800" dirty="0">
              <a:solidFill>
                <a:schemeClr val="tx2"/>
              </a:solidFill>
            </a:endParaRPr>
          </a:p>
          <a:p>
            <a:pPr marL="0" indent="0">
              <a:buNone/>
            </a:pPr>
            <a:r>
              <a:rPr lang="en-US" sz="2000" dirty="0" smtClean="0"/>
              <a:t> </a:t>
            </a:r>
            <a:endParaRPr lang="en-US" sz="2000" dirty="0"/>
          </a:p>
          <a:p>
            <a:pPr marL="0" indent="0">
              <a:buNone/>
            </a:pPr>
            <a:endParaRPr lang="en-US" sz="2000" dirty="0"/>
          </a:p>
          <a:p>
            <a:pPr marL="0" indent="0">
              <a:buNone/>
            </a:pPr>
            <a:endParaRPr lang="en-US" sz="2000" dirty="0"/>
          </a:p>
        </p:txBody>
      </p:sp>
      <p:sp>
        <p:nvSpPr>
          <p:cNvPr id="13" name="Slide Number Placeholder 5"/>
          <p:cNvSpPr>
            <a:spLocks noGrp="1"/>
          </p:cNvSpPr>
          <p:nvPr>
            <p:ph type="sldNum" sz="quarter" idx="4"/>
          </p:nvPr>
        </p:nvSpPr>
        <p:spPr>
          <a:xfrm>
            <a:off x="8610600" y="6561138"/>
            <a:ext cx="381000" cy="268445"/>
          </a:xfrm>
        </p:spPr>
        <p:txBody>
          <a:bodyPr/>
          <a:lstStyle/>
          <a:p>
            <a:fld id="{1D93BD3E-1E9A-4970-A6F7-E7AC52762E0C}" type="slidenum">
              <a:rPr lang="en-US" smtClean="0"/>
              <a:t>14</a:t>
            </a:fld>
            <a:endParaRPr lang="en-US" dirty="0"/>
          </a:p>
        </p:txBody>
      </p:sp>
      <p:pic>
        <p:nvPicPr>
          <p:cNvPr id="15" name="Picture 1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40888" y="2854912"/>
            <a:ext cx="285205" cy="445850"/>
          </a:xfrm>
          <a:prstGeom prst="rect">
            <a:avLst/>
          </a:prstGeom>
          <a:noFill/>
          <a:ln>
            <a:noFill/>
          </a:ln>
        </p:spPr>
      </p:pic>
      <p:pic>
        <p:nvPicPr>
          <p:cNvPr id="16" name="Picture 15"/>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14127" y="4179418"/>
            <a:ext cx="285205" cy="445850"/>
          </a:xfrm>
          <a:prstGeom prst="rect">
            <a:avLst/>
          </a:prstGeom>
          <a:noFill/>
          <a:ln>
            <a:noFill/>
          </a:ln>
        </p:spPr>
      </p:pic>
      <p:pic>
        <p:nvPicPr>
          <p:cNvPr id="17" name="Picture 16"/>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15225" y="3511374"/>
            <a:ext cx="285205" cy="445850"/>
          </a:xfrm>
          <a:prstGeom prst="rect">
            <a:avLst/>
          </a:prstGeom>
          <a:noFill/>
          <a:ln>
            <a:noFill/>
          </a:ln>
        </p:spPr>
      </p:pic>
      <p:pic>
        <p:nvPicPr>
          <p:cNvPr id="18" name="Picture 17"/>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11627" y="4852638"/>
            <a:ext cx="285205" cy="445850"/>
          </a:xfrm>
          <a:prstGeom prst="rect">
            <a:avLst/>
          </a:prstGeom>
          <a:noFill/>
          <a:ln>
            <a:noFill/>
          </a:ln>
        </p:spPr>
      </p:pic>
      <p:pic>
        <p:nvPicPr>
          <p:cNvPr id="19" name="Picture 18"/>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42762" y="5508102"/>
            <a:ext cx="285205" cy="445850"/>
          </a:xfrm>
          <a:prstGeom prst="rect">
            <a:avLst/>
          </a:prstGeom>
          <a:noFill/>
          <a:ln>
            <a:noFill/>
          </a:ln>
        </p:spPr>
      </p:pic>
    </p:spTree>
    <p:extLst>
      <p:ext uri="{BB962C8B-B14F-4D97-AF65-F5344CB8AC3E}">
        <p14:creationId xmlns:p14="http://schemas.microsoft.com/office/powerpoint/2010/main" val="9692930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204118"/>
          </a:xfrm>
        </p:spPr>
        <p:txBody>
          <a:bodyPr/>
          <a:lstStyle/>
          <a:p>
            <a:r>
              <a:rPr lang="en-US" sz="2200" dirty="0"/>
              <a:t>AS Imbalance </a:t>
            </a:r>
            <a:r>
              <a:rPr lang="en-US" sz="2200" dirty="0" smtClean="0"/>
              <a:t>Settlement – Example for a 15-Minute </a:t>
            </a:r>
            <a:r>
              <a:rPr lang="en-US" sz="2200" dirty="0"/>
              <a:t>I</a:t>
            </a:r>
            <a:r>
              <a:rPr lang="en-US" sz="2200" dirty="0" smtClean="0"/>
              <a:t>nterval  </a:t>
            </a:r>
            <a:br>
              <a:rPr lang="en-US" sz="2200" dirty="0" smtClean="0"/>
            </a:br>
            <a:r>
              <a:rPr lang="en-US" dirty="0" smtClean="0"/>
              <a:t>“</a:t>
            </a:r>
            <a:r>
              <a:rPr lang="en-US" sz="1800" dirty="0" smtClean="0"/>
              <a:t>No difference in DAM award and RTC awards --- but increase in price”</a:t>
            </a:r>
            <a:endParaRPr lang="en-US" sz="1800" b="1" dirty="0">
              <a:solidFill>
                <a:schemeClr val="accent1"/>
              </a:solidFill>
            </a:endParaRPr>
          </a:p>
        </p:txBody>
      </p:sp>
      <p:sp>
        <p:nvSpPr>
          <p:cNvPr id="6" name="Slide Number Placeholder 5"/>
          <p:cNvSpPr>
            <a:spLocks noGrp="1"/>
          </p:cNvSpPr>
          <p:nvPr>
            <p:ph type="sldNum" sz="quarter" idx="4"/>
          </p:nvPr>
        </p:nvSpPr>
        <p:spPr>
          <a:xfrm>
            <a:off x="8610600" y="6561138"/>
            <a:ext cx="381000" cy="220662"/>
          </a:xfrm>
        </p:spPr>
        <p:txBody>
          <a:bodyPr/>
          <a:lstStyle/>
          <a:p>
            <a:fld id="{1D93BD3E-1E9A-4970-A6F7-E7AC52762E0C}" type="slidenum">
              <a:rPr lang="en-US" smtClean="0"/>
              <a:t>15</a:t>
            </a:fld>
            <a:endParaRPr lang="en-US" dirty="0"/>
          </a:p>
        </p:txBody>
      </p:sp>
      <p:pic>
        <p:nvPicPr>
          <p:cNvPr id="4" name="Picture 3"/>
          <p:cNvPicPr>
            <a:picLocks noChangeAspect="1"/>
          </p:cNvPicPr>
          <p:nvPr/>
        </p:nvPicPr>
        <p:blipFill>
          <a:blip r:embed="rId3"/>
          <a:stretch>
            <a:fillRect/>
          </a:stretch>
        </p:blipFill>
        <p:spPr>
          <a:xfrm>
            <a:off x="393290" y="3508749"/>
            <a:ext cx="2777775" cy="991440"/>
          </a:xfrm>
          <a:prstGeom prst="rect">
            <a:avLst/>
          </a:prstGeom>
        </p:spPr>
      </p:pic>
      <p:sp>
        <p:nvSpPr>
          <p:cNvPr id="5" name="TextBox 4"/>
          <p:cNvSpPr txBox="1"/>
          <p:nvPr/>
        </p:nvSpPr>
        <p:spPr>
          <a:xfrm>
            <a:off x="457200" y="5105400"/>
            <a:ext cx="5029200" cy="369332"/>
          </a:xfrm>
          <a:prstGeom prst="rect">
            <a:avLst/>
          </a:prstGeom>
          <a:noFill/>
        </p:spPr>
        <p:txBody>
          <a:bodyPr wrap="square" rtlCol="0">
            <a:spAutoFit/>
          </a:bodyPr>
          <a:lstStyle/>
          <a:p>
            <a:r>
              <a:rPr lang="en-US" dirty="0" smtClean="0">
                <a:solidFill>
                  <a:schemeClr val="tx2"/>
                </a:solidFill>
              </a:rPr>
              <a:t>RTASIAMT = zero since DAM QTY = RT QTY</a:t>
            </a:r>
            <a:endParaRPr lang="en-US" dirty="0">
              <a:solidFill>
                <a:schemeClr val="tx2"/>
              </a:solidFill>
            </a:endParaRPr>
          </a:p>
        </p:txBody>
      </p:sp>
      <p:graphicFrame>
        <p:nvGraphicFramePr>
          <p:cNvPr id="9" name="Table 8"/>
          <p:cNvGraphicFramePr>
            <a:graphicFrameLocks noGrp="1"/>
          </p:cNvGraphicFramePr>
          <p:nvPr>
            <p:extLst>
              <p:ext uri="{D42A27DB-BD31-4B8C-83A1-F6EECF244321}">
                <p14:modId xmlns:p14="http://schemas.microsoft.com/office/powerpoint/2010/main" val="1714856721"/>
              </p:ext>
            </p:extLst>
          </p:nvPr>
        </p:nvGraphicFramePr>
        <p:xfrm>
          <a:off x="376987" y="1616404"/>
          <a:ext cx="8157412" cy="1589739"/>
        </p:xfrm>
        <a:graphic>
          <a:graphicData uri="http://schemas.openxmlformats.org/drawingml/2006/table">
            <a:tbl>
              <a:tblPr/>
              <a:tblGrid>
                <a:gridCol w="1266031"/>
                <a:gridCol w="626490"/>
                <a:gridCol w="890789"/>
                <a:gridCol w="185988"/>
                <a:gridCol w="626490"/>
                <a:gridCol w="626490"/>
                <a:gridCol w="626490"/>
                <a:gridCol w="107677"/>
                <a:gridCol w="391555"/>
                <a:gridCol w="1018045"/>
                <a:gridCol w="1008256"/>
                <a:gridCol w="783111"/>
              </a:tblGrid>
              <a:tr h="195133">
                <a:tc>
                  <a:txBody>
                    <a:bodyPr/>
                    <a:lstStyle/>
                    <a:p>
                      <a:pPr algn="l" fontAlgn="b"/>
                      <a:r>
                        <a:rPr lang="en-US" sz="1100" b="0" i="0" u="none" strike="noStrike" dirty="0">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Units</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DAM</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SCED 1</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SCED 2</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SCED 3</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sum</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a:solidFill>
                            <a:srgbClr val="000000"/>
                          </a:solidFill>
                          <a:effectLst/>
                          <a:latin typeface="Arial" panose="020B0604020202020204" pitchFamily="34" charset="0"/>
                        </a:rPr>
                        <a:t>RTASAWD</a:t>
                      </a:r>
                      <a:r>
                        <a:rPr lang="en-US" sz="1000" b="1" i="0" u="none" strike="noStrike" baseline="-25000">
                          <a:solidFill>
                            <a:srgbClr val="000000"/>
                          </a:solidFill>
                          <a:effectLst/>
                          <a:latin typeface="Arial" panose="020B0604020202020204" pitchFamily="34" charset="0"/>
                        </a:rPr>
                        <a:t>r</a:t>
                      </a:r>
                      <a:endParaRPr lang="en-US" sz="1000" b="1" i="0" u="none" strike="noStrike">
                        <a:solidFill>
                          <a:srgbClr val="000000"/>
                        </a:solidFill>
                        <a:effectLst/>
                        <a:latin typeface="Arial" panose="020B0604020202020204" pitchFamily="34" charset="0"/>
                      </a:endParaRP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a:solidFill>
                            <a:srgbClr val="000000"/>
                          </a:solidFill>
                          <a:effectLst/>
                          <a:latin typeface="Arial" panose="020B0604020202020204" pitchFamily="34" charset="0"/>
                        </a:rPr>
                        <a:t>RTASMCPC</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a:solidFill>
                            <a:srgbClr val="000000"/>
                          </a:solidFill>
                          <a:effectLst/>
                          <a:latin typeface="Arial" panose="020B0604020202020204" pitchFamily="34" charset="0"/>
                        </a:rPr>
                        <a:t>RTASRP</a:t>
                      </a:r>
                      <a:r>
                        <a:rPr lang="en-US" sz="1000" b="1" i="0" u="none" strike="noStrike" baseline="-25000">
                          <a:solidFill>
                            <a:srgbClr val="000000"/>
                          </a:solidFill>
                          <a:effectLst/>
                          <a:latin typeface="Arial" panose="020B0604020202020204" pitchFamily="34" charset="0"/>
                        </a:rPr>
                        <a:t>r</a:t>
                      </a:r>
                      <a:endParaRPr lang="en-US" sz="1000" b="1" i="0" u="none" strike="noStrike">
                        <a:solidFill>
                          <a:srgbClr val="000000"/>
                        </a:solidFill>
                        <a:effectLst/>
                        <a:latin typeface="Arial" panose="020B0604020202020204" pitchFamily="34" charset="0"/>
                      </a:endParaRP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133">
                <a:tc>
                  <a:txBody>
                    <a:bodyPr/>
                    <a:lstStyle/>
                    <a:p>
                      <a:pPr algn="r" fontAlgn="b"/>
                      <a:r>
                        <a:rPr lang="en-US" sz="1100" b="0" i="0" u="none" strike="noStrike">
                          <a:solidFill>
                            <a:srgbClr val="000000"/>
                          </a:solidFill>
                          <a:effectLst/>
                          <a:latin typeface="Calibri" panose="020F0502020204030204" pitchFamily="34" charset="0"/>
                        </a:rPr>
                        <a:t>SCED duration</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seconds</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300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300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300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133">
                <a:tc>
                  <a:txBody>
                    <a:bodyPr/>
                    <a:lstStyle/>
                    <a:p>
                      <a:pPr algn="r" fontAlgn="b"/>
                      <a:r>
                        <a:rPr lang="en-US" sz="1100" b="0" i="0" u="none" strike="noStrike">
                          <a:solidFill>
                            <a:srgbClr val="000000"/>
                          </a:solidFill>
                          <a:effectLst/>
                          <a:latin typeface="Calibri" panose="020F0502020204030204" pitchFamily="34" charset="0"/>
                        </a:rPr>
                        <a:t>award</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MW</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100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100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100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100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133">
                <a:tc>
                  <a:txBody>
                    <a:bodyPr/>
                    <a:lstStyle/>
                    <a:p>
                      <a:pPr algn="r" fontAlgn="b"/>
                      <a:r>
                        <a:rPr lang="en-US" sz="1100" b="0" i="0" u="none" strike="noStrike">
                          <a:solidFill>
                            <a:srgbClr val="000000"/>
                          </a:solidFill>
                          <a:effectLst/>
                          <a:latin typeface="Calibri" panose="020F0502020204030204" pitchFamily="34" charset="0"/>
                        </a:rPr>
                        <a:t>price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$/MW</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100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9000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100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100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9200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1969">
                <a:tc>
                  <a:txBody>
                    <a:bodyPr/>
                    <a:lstStyle/>
                    <a:p>
                      <a:pPr algn="r" fontAlgn="b"/>
                      <a:r>
                        <a:rPr lang="en-US" sz="1100" b="0" i="0" u="none" strike="noStrike">
                          <a:solidFill>
                            <a:srgbClr val="000000"/>
                          </a:solidFill>
                          <a:effectLst/>
                          <a:latin typeface="Calibri" panose="020F0502020204030204" pitchFamily="34" charset="0"/>
                        </a:rPr>
                        <a:t>TWF</a:t>
                      </a:r>
                      <a:r>
                        <a:rPr lang="en-US" sz="1800" b="0" i="0" u="none" strike="noStrike" baseline="-25000">
                          <a:solidFill>
                            <a:srgbClr val="000000"/>
                          </a:solidFill>
                          <a:effectLst/>
                          <a:latin typeface="Arial" panose="020B0604020202020204" pitchFamily="34" charset="0"/>
                        </a:rPr>
                        <a:t>y</a:t>
                      </a:r>
                      <a:endParaRPr lang="en-US" sz="1100" b="0" i="0" u="none" strike="noStrike">
                        <a:solidFill>
                          <a:srgbClr val="000000"/>
                        </a:solidFill>
                        <a:effectLst/>
                        <a:latin typeface="Calibri" panose="020F0502020204030204" pitchFamily="34" charset="0"/>
                      </a:endParaRP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0.33</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0.33</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0.33</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1</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2105">
                <a:tc>
                  <a:txBody>
                    <a:bodyPr/>
                    <a:lstStyle/>
                    <a:p>
                      <a:pPr algn="r" fontAlgn="b"/>
                      <a:r>
                        <a:rPr lang="en-US" sz="1100" b="0" i="0" u="none" strike="noStrike">
                          <a:solidFill>
                            <a:srgbClr val="000000"/>
                          </a:solidFill>
                          <a:effectLst/>
                          <a:latin typeface="Calibri" panose="020F0502020204030204" pitchFamily="34" charset="0"/>
                        </a:rPr>
                        <a:t>RWF</a:t>
                      </a:r>
                      <a:r>
                        <a:rPr lang="en-US" sz="1800" b="0" i="0" u="none" strike="noStrike" baseline="-25000">
                          <a:solidFill>
                            <a:srgbClr val="000000"/>
                          </a:solidFill>
                          <a:effectLst/>
                          <a:latin typeface="Arial" panose="020B0604020202020204" pitchFamily="34" charset="0"/>
                        </a:rPr>
                        <a:t>y</a:t>
                      </a:r>
                      <a:endParaRPr lang="en-US" sz="1100" b="0" i="0" u="none" strike="noStrike">
                        <a:solidFill>
                          <a:srgbClr val="000000"/>
                        </a:solidFill>
                        <a:effectLst/>
                        <a:latin typeface="Calibri" panose="020F0502020204030204" pitchFamily="34" charset="0"/>
                      </a:endParaRP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0.33</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dirty="0">
                          <a:solidFill>
                            <a:srgbClr val="000000"/>
                          </a:solidFill>
                          <a:effectLst/>
                          <a:latin typeface="Calibri" panose="020F0502020204030204" pitchFamily="34" charset="0"/>
                        </a:rPr>
                        <a:t>0.33</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0.33</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1</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133">
                <a:tc>
                  <a:txBody>
                    <a:bodyPr/>
                    <a:lstStyle/>
                    <a:p>
                      <a:pPr algn="l" fontAlgn="b"/>
                      <a:r>
                        <a:rPr lang="en-US" sz="1100" b="0" i="0" u="none" strike="noStrike" dirty="0">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3066.67</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dirty="0">
                          <a:solidFill>
                            <a:srgbClr val="000000"/>
                          </a:solidFill>
                          <a:effectLst/>
                          <a:latin typeface="Calibri" panose="020F0502020204030204" pitchFamily="34" charset="0"/>
                        </a:rPr>
                        <a:t>3066.67</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r>
            </a:tbl>
          </a:graphicData>
        </a:graphic>
      </p:graphicFrame>
    </p:spTree>
    <p:extLst>
      <p:ext uri="{BB962C8B-B14F-4D97-AF65-F5344CB8AC3E}">
        <p14:creationId xmlns:p14="http://schemas.microsoft.com/office/powerpoint/2010/main" val="3507009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204118"/>
          </a:xfrm>
        </p:spPr>
        <p:txBody>
          <a:bodyPr/>
          <a:lstStyle/>
          <a:p>
            <a:r>
              <a:rPr lang="en-US" sz="2200" dirty="0"/>
              <a:t>AS Imbalance </a:t>
            </a:r>
            <a:r>
              <a:rPr lang="en-US" sz="2200" dirty="0" smtClean="0"/>
              <a:t>Settlement – Example for a 15-Minute </a:t>
            </a:r>
            <a:r>
              <a:rPr lang="en-US" sz="2200" dirty="0"/>
              <a:t>I</a:t>
            </a:r>
            <a:r>
              <a:rPr lang="en-US" sz="2200" dirty="0" smtClean="0"/>
              <a:t>nterval  </a:t>
            </a:r>
            <a:br>
              <a:rPr lang="en-US" sz="2200" dirty="0" smtClean="0"/>
            </a:br>
            <a:r>
              <a:rPr lang="en-US" dirty="0" smtClean="0"/>
              <a:t>“</a:t>
            </a:r>
            <a:r>
              <a:rPr lang="en-US" sz="1800" dirty="0" smtClean="0"/>
              <a:t>Different awards and prices compared to DAM awards and prices”</a:t>
            </a:r>
            <a:endParaRPr lang="en-US" sz="1800" b="1" dirty="0">
              <a:solidFill>
                <a:schemeClr val="accent1"/>
              </a:solidFill>
            </a:endParaRPr>
          </a:p>
        </p:txBody>
      </p:sp>
      <p:sp>
        <p:nvSpPr>
          <p:cNvPr id="6" name="Slide Number Placeholder 5"/>
          <p:cNvSpPr>
            <a:spLocks noGrp="1"/>
          </p:cNvSpPr>
          <p:nvPr>
            <p:ph type="sldNum" sz="quarter" idx="4"/>
          </p:nvPr>
        </p:nvSpPr>
        <p:spPr>
          <a:xfrm>
            <a:off x="8610600" y="6561138"/>
            <a:ext cx="381000" cy="220662"/>
          </a:xfrm>
        </p:spPr>
        <p:txBody>
          <a:bodyPr/>
          <a:lstStyle/>
          <a:p>
            <a:fld id="{1D93BD3E-1E9A-4970-A6F7-E7AC52762E0C}" type="slidenum">
              <a:rPr lang="en-US" smtClean="0"/>
              <a:t>16</a:t>
            </a:fld>
            <a:endParaRPr lang="en-US" dirty="0"/>
          </a:p>
        </p:txBody>
      </p:sp>
      <p:sp>
        <p:nvSpPr>
          <p:cNvPr id="5" name="TextBox 4"/>
          <p:cNvSpPr txBox="1"/>
          <p:nvPr/>
        </p:nvSpPr>
        <p:spPr>
          <a:xfrm>
            <a:off x="457200" y="5105400"/>
            <a:ext cx="7315200" cy="646331"/>
          </a:xfrm>
          <a:prstGeom prst="rect">
            <a:avLst/>
          </a:prstGeom>
          <a:noFill/>
        </p:spPr>
        <p:txBody>
          <a:bodyPr wrap="square" rtlCol="0">
            <a:spAutoFit/>
          </a:bodyPr>
          <a:lstStyle/>
          <a:p>
            <a:r>
              <a:rPr lang="en-US" dirty="0" smtClean="0">
                <a:solidFill>
                  <a:schemeClr val="tx2"/>
                </a:solidFill>
              </a:rPr>
              <a:t>RTASIAMT = additional payment as extra AS MW procured in SCED 1 at a higher price</a:t>
            </a:r>
            <a:endParaRPr lang="en-US" dirty="0">
              <a:solidFill>
                <a:schemeClr val="tx2"/>
              </a:solidFill>
            </a:endParaRPr>
          </a:p>
        </p:txBody>
      </p:sp>
      <p:graphicFrame>
        <p:nvGraphicFramePr>
          <p:cNvPr id="9" name="Table 8"/>
          <p:cNvGraphicFramePr>
            <a:graphicFrameLocks noGrp="1"/>
          </p:cNvGraphicFramePr>
          <p:nvPr>
            <p:extLst>
              <p:ext uri="{D42A27DB-BD31-4B8C-83A1-F6EECF244321}">
                <p14:modId xmlns:p14="http://schemas.microsoft.com/office/powerpoint/2010/main" val="3531491752"/>
              </p:ext>
            </p:extLst>
          </p:nvPr>
        </p:nvGraphicFramePr>
        <p:xfrm>
          <a:off x="376987" y="1616404"/>
          <a:ext cx="8157412" cy="1589739"/>
        </p:xfrm>
        <a:graphic>
          <a:graphicData uri="http://schemas.openxmlformats.org/drawingml/2006/table">
            <a:tbl>
              <a:tblPr/>
              <a:tblGrid>
                <a:gridCol w="1266031"/>
                <a:gridCol w="626490"/>
                <a:gridCol w="890789"/>
                <a:gridCol w="185988"/>
                <a:gridCol w="626490"/>
                <a:gridCol w="626490"/>
                <a:gridCol w="626490"/>
                <a:gridCol w="107677"/>
                <a:gridCol w="391555"/>
                <a:gridCol w="1018045"/>
                <a:gridCol w="1008256"/>
                <a:gridCol w="783111"/>
              </a:tblGrid>
              <a:tr h="195133">
                <a:tc>
                  <a:txBody>
                    <a:bodyPr/>
                    <a:lstStyle/>
                    <a:p>
                      <a:pPr algn="l" fontAlgn="b"/>
                      <a:r>
                        <a:rPr lang="en-US" sz="1100" b="0" i="0" u="none" strike="noStrike" dirty="0">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Units</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DAM</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SCED 1</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SCED 2</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SCED 3</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sum</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a:solidFill>
                            <a:srgbClr val="000000"/>
                          </a:solidFill>
                          <a:effectLst/>
                          <a:latin typeface="Arial" panose="020B0604020202020204" pitchFamily="34" charset="0"/>
                        </a:rPr>
                        <a:t>RTASAWD</a:t>
                      </a:r>
                      <a:r>
                        <a:rPr lang="en-US" sz="1000" b="1" i="0" u="none" strike="noStrike" baseline="-25000">
                          <a:solidFill>
                            <a:srgbClr val="000000"/>
                          </a:solidFill>
                          <a:effectLst/>
                          <a:latin typeface="Arial" panose="020B0604020202020204" pitchFamily="34" charset="0"/>
                        </a:rPr>
                        <a:t>r</a:t>
                      </a:r>
                      <a:endParaRPr lang="en-US" sz="1000" b="1" i="0" u="none" strike="noStrike">
                        <a:solidFill>
                          <a:srgbClr val="000000"/>
                        </a:solidFill>
                        <a:effectLst/>
                        <a:latin typeface="Arial" panose="020B0604020202020204" pitchFamily="34" charset="0"/>
                      </a:endParaRP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a:solidFill>
                            <a:srgbClr val="000000"/>
                          </a:solidFill>
                          <a:effectLst/>
                          <a:latin typeface="Arial" panose="020B0604020202020204" pitchFamily="34" charset="0"/>
                        </a:rPr>
                        <a:t>RTASMCPC</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a:solidFill>
                            <a:srgbClr val="000000"/>
                          </a:solidFill>
                          <a:effectLst/>
                          <a:latin typeface="Arial" panose="020B0604020202020204" pitchFamily="34" charset="0"/>
                        </a:rPr>
                        <a:t>RTASRP</a:t>
                      </a:r>
                      <a:r>
                        <a:rPr lang="en-US" sz="1000" b="1" i="0" u="none" strike="noStrike" baseline="-25000">
                          <a:solidFill>
                            <a:srgbClr val="000000"/>
                          </a:solidFill>
                          <a:effectLst/>
                          <a:latin typeface="Arial" panose="020B0604020202020204" pitchFamily="34" charset="0"/>
                        </a:rPr>
                        <a:t>r</a:t>
                      </a:r>
                      <a:endParaRPr lang="en-US" sz="1000" b="1" i="0" u="none" strike="noStrike">
                        <a:solidFill>
                          <a:srgbClr val="000000"/>
                        </a:solidFill>
                        <a:effectLst/>
                        <a:latin typeface="Arial" panose="020B0604020202020204" pitchFamily="34" charset="0"/>
                      </a:endParaRP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133">
                <a:tc>
                  <a:txBody>
                    <a:bodyPr/>
                    <a:lstStyle/>
                    <a:p>
                      <a:pPr algn="r" fontAlgn="b"/>
                      <a:r>
                        <a:rPr lang="en-US" sz="1100" b="0" i="0" u="none" strike="noStrike">
                          <a:solidFill>
                            <a:srgbClr val="000000"/>
                          </a:solidFill>
                          <a:effectLst/>
                          <a:latin typeface="Calibri" panose="020F0502020204030204" pitchFamily="34" charset="0"/>
                        </a:rPr>
                        <a:t>SCED duration</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seconds</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300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300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300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133">
                <a:tc>
                  <a:txBody>
                    <a:bodyPr/>
                    <a:lstStyle/>
                    <a:p>
                      <a:pPr algn="r" fontAlgn="b"/>
                      <a:r>
                        <a:rPr lang="en-US" sz="1100" b="0" i="0" u="none" strike="noStrike">
                          <a:solidFill>
                            <a:srgbClr val="000000"/>
                          </a:solidFill>
                          <a:effectLst/>
                          <a:latin typeface="Calibri" panose="020F0502020204030204" pitchFamily="34" charset="0"/>
                        </a:rPr>
                        <a:t>award</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MW</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100</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dirty="0" smtClean="0">
                          <a:solidFill>
                            <a:srgbClr val="000000"/>
                          </a:solidFill>
                          <a:effectLst/>
                          <a:latin typeface="Calibri" panose="020F0502020204030204" pitchFamily="34" charset="0"/>
                        </a:rPr>
                        <a:t>200</a:t>
                      </a:r>
                      <a:endParaRPr lang="en-US" sz="1100" b="0" i="0" u="none" strike="noStrike" dirty="0">
                        <a:solidFill>
                          <a:srgbClr val="000000"/>
                        </a:solidFill>
                        <a:effectLst/>
                        <a:latin typeface="Calibri" panose="020F0502020204030204" pitchFamily="34" charset="0"/>
                      </a:endParaRP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dirty="0" smtClean="0">
                          <a:solidFill>
                            <a:srgbClr val="000000"/>
                          </a:solidFill>
                          <a:effectLst/>
                          <a:latin typeface="Calibri" panose="020F0502020204030204" pitchFamily="34" charset="0"/>
                        </a:rPr>
                        <a:t>0</a:t>
                      </a:r>
                      <a:endParaRPr lang="en-US" sz="1100" b="0" i="0" u="none" strike="noStrike" dirty="0">
                        <a:solidFill>
                          <a:srgbClr val="000000"/>
                        </a:solidFill>
                        <a:effectLst/>
                        <a:latin typeface="Calibri" panose="020F0502020204030204" pitchFamily="34" charset="0"/>
                      </a:endParaRP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dirty="0" smtClean="0">
                          <a:solidFill>
                            <a:srgbClr val="000000"/>
                          </a:solidFill>
                          <a:effectLst/>
                          <a:latin typeface="Calibri" panose="020F0502020204030204" pitchFamily="34" charset="0"/>
                        </a:rPr>
                        <a:t>70</a:t>
                      </a:r>
                      <a:endParaRPr lang="en-US" sz="1100" b="0" i="0" u="none" strike="noStrike" dirty="0">
                        <a:solidFill>
                          <a:srgbClr val="000000"/>
                        </a:solidFill>
                        <a:effectLst/>
                        <a:latin typeface="Calibri" panose="020F0502020204030204" pitchFamily="34" charset="0"/>
                      </a:endParaRP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smtClean="0">
                          <a:solidFill>
                            <a:srgbClr val="000000"/>
                          </a:solidFill>
                          <a:effectLst/>
                          <a:latin typeface="Calibri" panose="020F0502020204030204" pitchFamily="34" charset="0"/>
                        </a:rPr>
                        <a:t>270</a:t>
                      </a:r>
                      <a:endParaRPr lang="en-US" sz="1100" b="0" i="0" u="none" strike="noStrike" dirty="0">
                        <a:solidFill>
                          <a:srgbClr val="000000"/>
                        </a:solidFill>
                        <a:effectLst/>
                        <a:latin typeface="Calibri" panose="020F0502020204030204" pitchFamily="34" charset="0"/>
                      </a:endParaRP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133">
                <a:tc>
                  <a:txBody>
                    <a:bodyPr/>
                    <a:lstStyle/>
                    <a:p>
                      <a:pPr algn="r" fontAlgn="b"/>
                      <a:r>
                        <a:rPr lang="en-US" sz="1100" b="0" i="0" u="none" strike="noStrike">
                          <a:solidFill>
                            <a:srgbClr val="000000"/>
                          </a:solidFill>
                          <a:effectLst/>
                          <a:latin typeface="Calibri" panose="020F0502020204030204" pitchFamily="34" charset="0"/>
                        </a:rPr>
                        <a:t>price</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$/MW</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dirty="0" smtClean="0">
                          <a:solidFill>
                            <a:srgbClr val="000000"/>
                          </a:solidFill>
                          <a:effectLst/>
                          <a:latin typeface="Calibri" panose="020F0502020204030204" pitchFamily="34" charset="0"/>
                        </a:rPr>
                        <a:t>80</a:t>
                      </a:r>
                      <a:endParaRPr lang="en-US" sz="1100" b="0" i="0" u="none" strike="noStrike" dirty="0">
                        <a:solidFill>
                          <a:srgbClr val="000000"/>
                        </a:solidFill>
                        <a:effectLst/>
                        <a:latin typeface="Calibri" panose="020F0502020204030204" pitchFamily="34" charset="0"/>
                      </a:endParaRP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dirty="0" smtClean="0">
                          <a:solidFill>
                            <a:srgbClr val="000000"/>
                          </a:solidFill>
                          <a:effectLst/>
                          <a:latin typeface="Calibri" panose="020F0502020204030204" pitchFamily="34" charset="0"/>
                        </a:rPr>
                        <a:t>160</a:t>
                      </a:r>
                      <a:endParaRPr lang="en-US" sz="1100" b="0" i="0" u="none" strike="noStrike" dirty="0">
                        <a:solidFill>
                          <a:srgbClr val="000000"/>
                        </a:solidFill>
                        <a:effectLst/>
                        <a:latin typeface="Calibri" panose="020F0502020204030204" pitchFamily="34" charset="0"/>
                      </a:endParaRP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dirty="0" smtClean="0">
                          <a:solidFill>
                            <a:srgbClr val="000000"/>
                          </a:solidFill>
                          <a:effectLst/>
                          <a:latin typeface="Calibri" panose="020F0502020204030204" pitchFamily="34" charset="0"/>
                        </a:rPr>
                        <a:t>90</a:t>
                      </a:r>
                      <a:endParaRPr lang="en-US" sz="1100" b="0" i="0" u="none" strike="noStrike" dirty="0">
                        <a:solidFill>
                          <a:srgbClr val="000000"/>
                        </a:solidFill>
                        <a:effectLst/>
                        <a:latin typeface="Calibri" panose="020F0502020204030204" pitchFamily="34" charset="0"/>
                      </a:endParaRP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dirty="0" smtClean="0">
                          <a:solidFill>
                            <a:srgbClr val="000000"/>
                          </a:solidFill>
                          <a:effectLst/>
                          <a:latin typeface="Calibri" panose="020F0502020204030204" pitchFamily="34" charset="0"/>
                        </a:rPr>
                        <a:t>95</a:t>
                      </a:r>
                      <a:endParaRPr lang="en-US" sz="1100" b="0" i="0" u="none" strike="noStrike" dirty="0">
                        <a:solidFill>
                          <a:srgbClr val="000000"/>
                        </a:solidFill>
                        <a:effectLst/>
                        <a:latin typeface="Calibri" panose="020F0502020204030204" pitchFamily="34" charset="0"/>
                      </a:endParaRP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smtClean="0">
                          <a:solidFill>
                            <a:srgbClr val="000000"/>
                          </a:solidFill>
                          <a:effectLst/>
                          <a:latin typeface="Calibri" panose="020F0502020204030204" pitchFamily="34" charset="0"/>
                        </a:rPr>
                        <a:t>345</a:t>
                      </a:r>
                      <a:endParaRPr lang="en-US" sz="1100" b="0" i="0" u="none" strike="noStrike" dirty="0">
                        <a:solidFill>
                          <a:srgbClr val="000000"/>
                        </a:solidFill>
                        <a:effectLst/>
                        <a:latin typeface="Calibri" panose="020F0502020204030204" pitchFamily="34" charset="0"/>
                      </a:endParaRP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1969">
                <a:tc>
                  <a:txBody>
                    <a:bodyPr/>
                    <a:lstStyle/>
                    <a:p>
                      <a:pPr algn="r" fontAlgn="b"/>
                      <a:r>
                        <a:rPr lang="en-US" sz="1100" b="0" i="0" u="none" strike="noStrike">
                          <a:solidFill>
                            <a:srgbClr val="000000"/>
                          </a:solidFill>
                          <a:effectLst/>
                          <a:latin typeface="Calibri" panose="020F0502020204030204" pitchFamily="34" charset="0"/>
                        </a:rPr>
                        <a:t>TWF</a:t>
                      </a:r>
                      <a:r>
                        <a:rPr lang="en-US" sz="1800" b="0" i="0" u="none" strike="noStrike" baseline="-25000">
                          <a:solidFill>
                            <a:srgbClr val="000000"/>
                          </a:solidFill>
                          <a:effectLst/>
                          <a:latin typeface="Arial" panose="020B0604020202020204" pitchFamily="34" charset="0"/>
                        </a:rPr>
                        <a:t>y</a:t>
                      </a:r>
                      <a:endParaRPr lang="en-US" sz="1100" b="0" i="0" u="none" strike="noStrike">
                        <a:solidFill>
                          <a:srgbClr val="000000"/>
                        </a:solidFill>
                        <a:effectLst/>
                        <a:latin typeface="Calibri" panose="020F0502020204030204" pitchFamily="34" charset="0"/>
                      </a:endParaRP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0.33</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0.33</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0.33</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1</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2105">
                <a:tc>
                  <a:txBody>
                    <a:bodyPr/>
                    <a:lstStyle/>
                    <a:p>
                      <a:pPr algn="r" fontAlgn="b"/>
                      <a:r>
                        <a:rPr lang="en-US" sz="1100" b="0" i="0" u="none" strike="noStrike">
                          <a:solidFill>
                            <a:srgbClr val="000000"/>
                          </a:solidFill>
                          <a:effectLst/>
                          <a:latin typeface="Calibri" panose="020F0502020204030204" pitchFamily="34" charset="0"/>
                        </a:rPr>
                        <a:t>RWF</a:t>
                      </a:r>
                      <a:r>
                        <a:rPr lang="en-US" sz="1800" b="0" i="0" u="none" strike="noStrike" baseline="-25000">
                          <a:solidFill>
                            <a:srgbClr val="000000"/>
                          </a:solidFill>
                          <a:effectLst/>
                          <a:latin typeface="Arial" panose="020B0604020202020204" pitchFamily="34" charset="0"/>
                        </a:rPr>
                        <a:t>y</a:t>
                      </a:r>
                      <a:endParaRPr lang="en-US" sz="1100" b="0" i="0" u="none" strike="noStrike">
                        <a:solidFill>
                          <a:srgbClr val="000000"/>
                        </a:solidFill>
                        <a:effectLst/>
                        <a:latin typeface="Calibri" panose="020F0502020204030204" pitchFamily="34" charset="0"/>
                      </a:endParaRP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smtClean="0">
                          <a:solidFill>
                            <a:srgbClr val="000000"/>
                          </a:solidFill>
                          <a:effectLst/>
                          <a:latin typeface="Calibri" panose="020F0502020204030204" pitchFamily="34" charset="0"/>
                        </a:rPr>
                        <a:t>0.74</a:t>
                      </a:r>
                      <a:endParaRPr lang="en-US" sz="1100" b="0" i="0" u="none" strike="noStrike" dirty="0">
                        <a:solidFill>
                          <a:srgbClr val="000000"/>
                        </a:solidFill>
                        <a:effectLst/>
                        <a:latin typeface="Calibri" panose="020F0502020204030204" pitchFamily="34" charset="0"/>
                      </a:endParaRP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dirty="0" smtClean="0">
                          <a:solidFill>
                            <a:srgbClr val="000000"/>
                          </a:solidFill>
                          <a:effectLst/>
                          <a:latin typeface="Calibri" panose="020F0502020204030204" pitchFamily="34" charset="0"/>
                        </a:rPr>
                        <a:t>0.0</a:t>
                      </a:r>
                      <a:endParaRPr lang="en-US" sz="1100" b="0" i="0" u="none" strike="noStrike" dirty="0">
                        <a:solidFill>
                          <a:srgbClr val="000000"/>
                        </a:solidFill>
                        <a:effectLst/>
                        <a:latin typeface="Calibri" panose="020F0502020204030204" pitchFamily="34" charset="0"/>
                      </a:endParaRP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dirty="0" smtClean="0">
                          <a:solidFill>
                            <a:srgbClr val="000000"/>
                          </a:solidFill>
                          <a:effectLst/>
                          <a:latin typeface="Calibri" panose="020F0502020204030204" pitchFamily="34" charset="0"/>
                        </a:rPr>
                        <a:t>0.26</a:t>
                      </a:r>
                      <a:endParaRPr lang="en-US" sz="1100" b="0" i="0" u="none" strike="noStrike" dirty="0">
                        <a:solidFill>
                          <a:srgbClr val="000000"/>
                        </a:solidFill>
                        <a:effectLst/>
                        <a:latin typeface="Calibri" panose="020F0502020204030204" pitchFamily="34" charset="0"/>
                      </a:endParaRP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1</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5133">
                <a:tc>
                  <a:txBody>
                    <a:bodyPr/>
                    <a:lstStyle/>
                    <a:p>
                      <a:pPr algn="l" fontAlgn="b"/>
                      <a:r>
                        <a:rPr lang="en-US" sz="1100" b="0" i="0" u="none" strike="noStrike" dirty="0">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smtClean="0">
                          <a:solidFill>
                            <a:srgbClr val="000000"/>
                          </a:solidFill>
                          <a:effectLst/>
                          <a:latin typeface="Calibri" panose="020F0502020204030204" pitchFamily="34" charset="0"/>
                        </a:rPr>
                        <a:t>90</a:t>
                      </a:r>
                      <a:endParaRPr lang="en-US" sz="1100" b="0" i="0" u="none" strike="noStrike" dirty="0">
                        <a:solidFill>
                          <a:srgbClr val="000000"/>
                        </a:solidFill>
                        <a:effectLst/>
                        <a:latin typeface="Calibri" panose="020F0502020204030204" pitchFamily="34" charset="0"/>
                      </a:endParaRP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dirty="0" smtClean="0">
                          <a:solidFill>
                            <a:srgbClr val="000000"/>
                          </a:solidFill>
                          <a:effectLst/>
                          <a:latin typeface="Calibri" panose="020F0502020204030204" pitchFamily="34" charset="0"/>
                        </a:rPr>
                        <a:t>115.00</a:t>
                      </a:r>
                      <a:endParaRPr lang="en-US" sz="1100" b="0" i="0" u="none" strike="noStrike" dirty="0">
                        <a:solidFill>
                          <a:srgbClr val="000000"/>
                        </a:solidFill>
                        <a:effectLst/>
                        <a:latin typeface="Calibri" panose="020F0502020204030204" pitchFamily="34" charset="0"/>
                      </a:endParaRP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dirty="0" smtClean="0">
                          <a:solidFill>
                            <a:srgbClr val="000000"/>
                          </a:solidFill>
                          <a:effectLst/>
                          <a:latin typeface="Calibri" panose="020F0502020204030204" pitchFamily="34" charset="0"/>
                        </a:rPr>
                        <a:t>143.15</a:t>
                      </a:r>
                      <a:endParaRPr lang="en-US" sz="1100" b="0" i="0" u="none" strike="noStrike" dirty="0">
                        <a:solidFill>
                          <a:srgbClr val="000000"/>
                        </a:solidFill>
                        <a:effectLst/>
                        <a:latin typeface="Calibri" panose="020F0502020204030204" pitchFamily="34" charset="0"/>
                      </a:endParaRPr>
                    </a:p>
                  </a:txBody>
                  <a:tcPr marL="9479" marR="9479" marT="94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857811995"/>
              </p:ext>
            </p:extLst>
          </p:nvPr>
        </p:nvGraphicFramePr>
        <p:xfrm>
          <a:off x="457200" y="3679521"/>
          <a:ext cx="2603500" cy="954405"/>
        </p:xfrm>
        <a:graphic>
          <a:graphicData uri="http://schemas.openxmlformats.org/drawingml/2006/table">
            <a:tbl>
              <a:tblPr/>
              <a:tblGrid>
                <a:gridCol w="1231900"/>
                <a:gridCol w="609600"/>
                <a:gridCol w="762000"/>
              </a:tblGrid>
              <a:tr h="381000">
                <a:tc>
                  <a:txBody>
                    <a:bodyPr/>
                    <a:lstStyle/>
                    <a:p>
                      <a:pPr algn="l" fontAlgn="b"/>
                      <a:r>
                        <a:rPr lang="en-US" sz="1200" b="0" i="0" u="none" strike="noStrike" dirty="0">
                          <a:solidFill>
                            <a:srgbClr val="000000"/>
                          </a:solidFill>
                          <a:effectLst/>
                          <a:latin typeface="Calibri" panose="020F0502020204030204" pitchFamily="34" charset="0"/>
                        </a:rPr>
                        <a:t>DAM Payment for 15 minute interval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a:solidFill>
                            <a:srgbClr val="FF0000"/>
                          </a:solidFill>
                          <a:effectLst/>
                          <a:latin typeface="Calibri" panose="020F0502020204030204" pitchFamily="34" charset="0"/>
                        </a:rPr>
                        <a:t>($2,000.00)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2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1000">
                <a:tc>
                  <a:txBody>
                    <a:bodyPr/>
                    <a:lstStyle/>
                    <a:p>
                      <a:pPr algn="l" fontAlgn="b"/>
                      <a:r>
                        <a:rPr lang="en-US" sz="1200" b="0" i="0" u="none" strike="noStrike" dirty="0">
                          <a:solidFill>
                            <a:srgbClr val="000000"/>
                          </a:solidFill>
                          <a:effectLst/>
                          <a:latin typeface="Calibri" panose="020F0502020204030204" pitchFamily="34" charset="0"/>
                        </a:rPr>
                        <a:t>RTASIAMT for the 15 minute interval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smtClean="0">
                          <a:solidFill>
                            <a:srgbClr val="FF0000"/>
                          </a:solidFill>
                          <a:effectLst/>
                          <a:latin typeface="Calibri" panose="020F0502020204030204" pitchFamily="34" charset="0"/>
                        </a:rPr>
                        <a:t>($345.83</a:t>
                      </a:r>
                      <a:r>
                        <a:rPr lang="en-US" sz="1200" b="0" i="0" u="none" strike="noStrike" dirty="0">
                          <a:solidFill>
                            <a:srgbClr val="FF0000"/>
                          </a:solidFill>
                          <a:effectLst/>
                          <a:latin typeface="Calibri" panose="020F0502020204030204" pitchFamily="34" charset="0"/>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7939607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975518"/>
          </a:xfrm>
        </p:spPr>
        <p:txBody>
          <a:bodyPr/>
          <a:lstStyle/>
          <a:p>
            <a:r>
              <a:rPr lang="en-US" sz="2200" dirty="0"/>
              <a:t>AS Imbalance </a:t>
            </a:r>
            <a:r>
              <a:rPr lang="en-US" sz="2200" dirty="0" smtClean="0"/>
              <a:t>Settlement – Example for a 15-Minute </a:t>
            </a:r>
            <a:r>
              <a:rPr lang="en-US" sz="2200" dirty="0"/>
              <a:t>I</a:t>
            </a:r>
            <a:r>
              <a:rPr lang="en-US" sz="2200" dirty="0" smtClean="0"/>
              <a:t>nterval  </a:t>
            </a:r>
            <a:br>
              <a:rPr lang="en-US" sz="2200" dirty="0" smtClean="0"/>
            </a:br>
            <a:r>
              <a:rPr lang="en-US" dirty="0" smtClean="0"/>
              <a:t>“</a:t>
            </a:r>
            <a:r>
              <a:rPr lang="en-US" sz="1800" dirty="0" smtClean="0"/>
              <a:t>Double </a:t>
            </a:r>
            <a:r>
              <a:rPr lang="en-US" sz="1800" dirty="0"/>
              <a:t>the </a:t>
            </a:r>
            <a:r>
              <a:rPr lang="en-US" sz="1800" dirty="0" smtClean="0"/>
              <a:t>DAM quantity </a:t>
            </a:r>
            <a:r>
              <a:rPr lang="en-US" sz="1800" dirty="0"/>
              <a:t>for each SCED </a:t>
            </a:r>
            <a:r>
              <a:rPr lang="en-US" sz="1800" dirty="0" smtClean="0"/>
              <a:t>interval”</a:t>
            </a:r>
            <a:endParaRPr lang="en-US" sz="1800" b="1" dirty="0">
              <a:solidFill>
                <a:schemeClr val="accent1"/>
              </a:solidFill>
            </a:endParaRPr>
          </a:p>
        </p:txBody>
      </p:sp>
      <p:sp>
        <p:nvSpPr>
          <p:cNvPr id="6" name="Slide Number Placeholder 5"/>
          <p:cNvSpPr>
            <a:spLocks noGrp="1"/>
          </p:cNvSpPr>
          <p:nvPr>
            <p:ph type="sldNum" sz="quarter" idx="4"/>
          </p:nvPr>
        </p:nvSpPr>
        <p:spPr>
          <a:xfrm>
            <a:off x="8610600" y="6561139"/>
            <a:ext cx="381000" cy="197552"/>
          </a:xfrm>
        </p:spPr>
        <p:txBody>
          <a:bodyPr/>
          <a:lstStyle/>
          <a:p>
            <a:fld id="{1D93BD3E-1E9A-4970-A6F7-E7AC52762E0C}" type="slidenum">
              <a:rPr lang="en-US" smtClean="0"/>
              <a:t>17</a:t>
            </a:fld>
            <a:endParaRPr lang="en-US"/>
          </a:p>
        </p:txBody>
      </p:sp>
      <p:pic>
        <p:nvPicPr>
          <p:cNvPr id="4" name="Picture 3"/>
          <p:cNvPicPr>
            <a:picLocks noChangeAspect="1"/>
          </p:cNvPicPr>
          <p:nvPr/>
        </p:nvPicPr>
        <p:blipFill>
          <a:blip r:embed="rId3"/>
          <a:stretch>
            <a:fillRect/>
          </a:stretch>
        </p:blipFill>
        <p:spPr>
          <a:xfrm>
            <a:off x="381000" y="3384000"/>
            <a:ext cx="2894325" cy="991440"/>
          </a:xfrm>
          <a:prstGeom prst="rect">
            <a:avLst/>
          </a:prstGeom>
        </p:spPr>
      </p:pic>
      <p:sp>
        <p:nvSpPr>
          <p:cNvPr id="8" name="TextBox 7"/>
          <p:cNvSpPr txBox="1"/>
          <p:nvPr/>
        </p:nvSpPr>
        <p:spPr>
          <a:xfrm>
            <a:off x="392324" y="4876800"/>
            <a:ext cx="8218276" cy="923330"/>
          </a:xfrm>
          <a:prstGeom prst="rect">
            <a:avLst/>
          </a:prstGeom>
          <a:noFill/>
        </p:spPr>
        <p:txBody>
          <a:bodyPr wrap="square" rtlCol="0">
            <a:spAutoFit/>
          </a:bodyPr>
          <a:lstStyle/>
          <a:p>
            <a:r>
              <a:rPr lang="en-US" dirty="0" smtClean="0">
                <a:solidFill>
                  <a:schemeClr val="tx2"/>
                </a:solidFill>
              </a:rPr>
              <a:t>RTASIAMT = additional payment. The dollar amount is the same as the DAM 15-minute revenue since the QTY doubled and RT prices were the same as the DAM price.</a:t>
            </a:r>
            <a:endParaRPr lang="en-US" dirty="0">
              <a:solidFill>
                <a:schemeClr val="tx2"/>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853911799"/>
              </p:ext>
            </p:extLst>
          </p:nvPr>
        </p:nvGraphicFramePr>
        <p:xfrm>
          <a:off x="381000" y="1617210"/>
          <a:ext cx="7886698" cy="1506990"/>
        </p:xfrm>
        <a:graphic>
          <a:graphicData uri="http://schemas.openxmlformats.org/drawingml/2006/table">
            <a:tbl>
              <a:tblPr/>
              <a:tblGrid>
                <a:gridCol w="1195795"/>
                <a:gridCol w="591733"/>
                <a:gridCol w="952322"/>
                <a:gridCol w="175671"/>
                <a:gridCol w="591733"/>
                <a:gridCol w="591733"/>
                <a:gridCol w="591733"/>
                <a:gridCol w="101704"/>
                <a:gridCol w="369833"/>
                <a:gridCol w="961568"/>
                <a:gridCol w="986223"/>
                <a:gridCol w="776650"/>
              </a:tblGrid>
              <a:tr h="185134">
                <a:tc>
                  <a:txBody>
                    <a:bodyPr/>
                    <a:lstStyle/>
                    <a:p>
                      <a:pPr algn="l" fontAlgn="b"/>
                      <a:r>
                        <a:rPr lang="en-US" sz="1100" b="0" i="0" u="none" strike="noStrike" dirty="0">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Units</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DAM</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SCED 1</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SCED 2</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SCED 3</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sum</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a:solidFill>
                            <a:srgbClr val="000000"/>
                          </a:solidFill>
                          <a:effectLst/>
                          <a:latin typeface="Arial" panose="020B0604020202020204" pitchFamily="34" charset="0"/>
                        </a:rPr>
                        <a:t>RTASAWD</a:t>
                      </a:r>
                      <a:r>
                        <a:rPr lang="en-US" sz="1000" b="1" i="0" u="none" strike="noStrike" baseline="-25000">
                          <a:solidFill>
                            <a:srgbClr val="000000"/>
                          </a:solidFill>
                          <a:effectLst/>
                          <a:latin typeface="Arial" panose="020B0604020202020204" pitchFamily="34" charset="0"/>
                        </a:rPr>
                        <a:t>r</a:t>
                      </a:r>
                      <a:endParaRPr lang="en-US" sz="1000" b="1" i="0" u="none" strike="noStrike">
                        <a:solidFill>
                          <a:srgbClr val="000000"/>
                        </a:solidFill>
                        <a:effectLst/>
                        <a:latin typeface="Arial" panose="020B0604020202020204" pitchFamily="34" charset="0"/>
                      </a:endParaRP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a:solidFill>
                            <a:srgbClr val="000000"/>
                          </a:solidFill>
                          <a:effectLst/>
                          <a:latin typeface="Arial" panose="020B0604020202020204" pitchFamily="34" charset="0"/>
                        </a:rPr>
                        <a:t>RTASMCPC</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a:solidFill>
                            <a:srgbClr val="000000"/>
                          </a:solidFill>
                          <a:effectLst/>
                          <a:latin typeface="Arial" panose="020B0604020202020204" pitchFamily="34" charset="0"/>
                        </a:rPr>
                        <a:t>RTASRP</a:t>
                      </a:r>
                      <a:r>
                        <a:rPr lang="en-US" sz="1000" b="1" i="0" u="none" strike="noStrike" baseline="-25000">
                          <a:solidFill>
                            <a:srgbClr val="000000"/>
                          </a:solidFill>
                          <a:effectLst/>
                          <a:latin typeface="Arial" panose="020B0604020202020204" pitchFamily="34" charset="0"/>
                        </a:rPr>
                        <a:t>r</a:t>
                      </a:r>
                      <a:endParaRPr lang="en-US" sz="1000" b="1" i="0" u="none" strike="noStrike">
                        <a:solidFill>
                          <a:srgbClr val="000000"/>
                        </a:solidFill>
                        <a:effectLst/>
                        <a:latin typeface="Arial" panose="020B0604020202020204" pitchFamily="34" charset="0"/>
                      </a:endParaRP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134">
                <a:tc>
                  <a:txBody>
                    <a:bodyPr/>
                    <a:lstStyle/>
                    <a:p>
                      <a:pPr algn="r" fontAlgn="b"/>
                      <a:r>
                        <a:rPr lang="en-US" sz="1100" b="0" i="0" u="none" strike="noStrike">
                          <a:solidFill>
                            <a:srgbClr val="000000"/>
                          </a:solidFill>
                          <a:effectLst/>
                          <a:latin typeface="Calibri" panose="020F0502020204030204" pitchFamily="34" charset="0"/>
                        </a:rPr>
                        <a:t>SCED duration</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seconds</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300</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300</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300</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900</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134">
                <a:tc>
                  <a:txBody>
                    <a:bodyPr/>
                    <a:lstStyle/>
                    <a:p>
                      <a:pPr algn="r" fontAlgn="b"/>
                      <a:r>
                        <a:rPr lang="en-US" sz="1100" b="0" i="0" u="none" strike="noStrike">
                          <a:solidFill>
                            <a:srgbClr val="000000"/>
                          </a:solidFill>
                          <a:effectLst/>
                          <a:latin typeface="Calibri" panose="020F0502020204030204" pitchFamily="34" charset="0"/>
                        </a:rPr>
                        <a:t>award</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MW</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100</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200</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200</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200</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600</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134">
                <a:tc>
                  <a:txBody>
                    <a:bodyPr/>
                    <a:lstStyle/>
                    <a:p>
                      <a:pPr algn="r" fontAlgn="b"/>
                      <a:r>
                        <a:rPr lang="en-US" sz="1100" b="0" i="0" u="none" strike="noStrike">
                          <a:solidFill>
                            <a:srgbClr val="000000"/>
                          </a:solidFill>
                          <a:effectLst/>
                          <a:latin typeface="Calibri" panose="020F0502020204030204" pitchFamily="34" charset="0"/>
                        </a:rPr>
                        <a:t>price</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$/MW</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100</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100</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100</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100</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300</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5471">
                <a:tc>
                  <a:txBody>
                    <a:bodyPr/>
                    <a:lstStyle/>
                    <a:p>
                      <a:pPr algn="r" fontAlgn="b"/>
                      <a:r>
                        <a:rPr lang="en-US" sz="1100" b="0" i="0" u="none" strike="noStrike">
                          <a:solidFill>
                            <a:srgbClr val="000000"/>
                          </a:solidFill>
                          <a:effectLst/>
                          <a:latin typeface="Calibri" panose="020F0502020204030204" pitchFamily="34" charset="0"/>
                        </a:rPr>
                        <a:t>TWF</a:t>
                      </a:r>
                      <a:r>
                        <a:rPr lang="en-US" sz="1700" b="0" i="0" u="none" strike="noStrike" baseline="-25000">
                          <a:solidFill>
                            <a:srgbClr val="000000"/>
                          </a:solidFill>
                          <a:effectLst/>
                          <a:latin typeface="Arial" panose="020B0604020202020204" pitchFamily="34" charset="0"/>
                        </a:rPr>
                        <a:t>y</a:t>
                      </a:r>
                      <a:endParaRPr lang="en-US" sz="1100" b="0" i="0" u="none" strike="noStrike">
                        <a:solidFill>
                          <a:srgbClr val="000000"/>
                        </a:solidFill>
                        <a:effectLst/>
                        <a:latin typeface="Calibri" panose="020F0502020204030204" pitchFamily="34" charset="0"/>
                      </a:endParaRP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0.33</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0.33</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0.33</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1</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5849">
                <a:tc>
                  <a:txBody>
                    <a:bodyPr/>
                    <a:lstStyle/>
                    <a:p>
                      <a:pPr algn="r" fontAlgn="b"/>
                      <a:r>
                        <a:rPr lang="en-US" sz="1100" b="0" i="0" u="none" strike="noStrike">
                          <a:solidFill>
                            <a:srgbClr val="000000"/>
                          </a:solidFill>
                          <a:effectLst/>
                          <a:latin typeface="Calibri" panose="020F0502020204030204" pitchFamily="34" charset="0"/>
                        </a:rPr>
                        <a:t>RWF</a:t>
                      </a:r>
                      <a:r>
                        <a:rPr lang="en-US" sz="1700" b="0" i="0" u="none" strike="noStrike" baseline="-25000">
                          <a:solidFill>
                            <a:srgbClr val="000000"/>
                          </a:solidFill>
                          <a:effectLst/>
                          <a:latin typeface="Arial" panose="020B0604020202020204" pitchFamily="34" charset="0"/>
                        </a:rPr>
                        <a:t>y</a:t>
                      </a:r>
                      <a:endParaRPr lang="en-US" sz="1100" b="0" i="0" u="none" strike="noStrike">
                        <a:solidFill>
                          <a:srgbClr val="000000"/>
                        </a:solidFill>
                        <a:effectLst/>
                        <a:latin typeface="Calibri" panose="020F0502020204030204" pitchFamily="34" charset="0"/>
                      </a:endParaRP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0.33</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0.33</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0.33</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1</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134">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200</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100.00</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dirty="0">
                          <a:solidFill>
                            <a:srgbClr val="000000"/>
                          </a:solidFill>
                          <a:effectLst/>
                          <a:latin typeface="Calibri" panose="020F0502020204030204" pitchFamily="34" charset="0"/>
                        </a:rPr>
                        <a:t>100.00</a:t>
                      </a:r>
                    </a:p>
                  </a:txBody>
                  <a:tcPr marL="9257" marR="9257" marT="925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r>
            </a:tbl>
          </a:graphicData>
        </a:graphic>
      </p:graphicFrame>
    </p:spTree>
    <p:extLst>
      <p:ext uri="{BB962C8B-B14F-4D97-AF65-F5344CB8AC3E}">
        <p14:creationId xmlns:p14="http://schemas.microsoft.com/office/powerpoint/2010/main" val="29950001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975518"/>
          </a:xfrm>
        </p:spPr>
        <p:txBody>
          <a:bodyPr/>
          <a:lstStyle/>
          <a:p>
            <a:r>
              <a:rPr lang="en-US" sz="2200" dirty="0"/>
              <a:t>AS Imbalance </a:t>
            </a:r>
            <a:r>
              <a:rPr lang="en-US" sz="2200" dirty="0" smtClean="0"/>
              <a:t>Settlement – Example for a 15-Minute </a:t>
            </a:r>
            <a:r>
              <a:rPr lang="en-US" sz="2200" dirty="0"/>
              <a:t>I</a:t>
            </a:r>
            <a:r>
              <a:rPr lang="en-US" sz="2200" dirty="0" smtClean="0"/>
              <a:t>nterval </a:t>
            </a:r>
            <a:br>
              <a:rPr lang="en-US" sz="2200" dirty="0" smtClean="0"/>
            </a:br>
            <a:r>
              <a:rPr lang="en-US" dirty="0" smtClean="0"/>
              <a:t>“</a:t>
            </a:r>
            <a:r>
              <a:rPr lang="en-US" sz="1800" dirty="0"/>
              <a:t>R</a:t>
            </a:r>
            <a:r>
              <a:rPr lang="en-US" sz="1800" dirty="0" smtClean="0"/>
              <a:t>esource A with a DAM award but no RT awards”</a:t>
            </a:r>
            <a:endParaRPr lang="en-US" sz="1800" b="1" dirty="0">
              <a:solidFill>
                <a:schemeClr val="accent1"/>
              </a:solidFill>
            </a:endParaRPr>
          </a:p>
        </p:txBody>
      </p:sp>
      <p:sp>
        <p:nvSpPr>
          <p:cNvPr id="6" name="Slide Number Placeholder 5"/>
          <p:cNvSpPr>
            <a:spLocks noGrp="1"/>
          </p:cNvSpPr>
          <p:nvPr>
            <p:ph type="sldNum" sz="quarter" idx="4"/>
          </p:nvPr>
        </p:nvSpPr>
        <p:spPr>
          <a:xfrm>
            <a:off x="8610600" y="6561138"/>
            <a:ext cx="381000" cy="220662"/>
          </a:xfrm>
        </p:spPr>
        <p:txBody>
          <a:bodyPr/>
          <a:lstStyle/>
          <a:p>
            <a:fld id="{1D93BD3E-1E9A-4970-A6F7-E7AC52762E0C}" type="slidenum">
              <a:rPr lang="en-US" smtClean="0"/>
              <a:t>18</a:t>
            </a:fld>
            <a:endParaRPr lang="en-US"/>
          </a:p>
        </p:txBody>
      </p:sp>
      <p:pic>
        <p:nvPicPr>
          <p:cNvPr id="5" name="Picture 4"/>
          <p:cNvPicPr>
            <a:picLocks noChangeAspect="1"/>
          </p:cNvPicPr>
          <p:nvPr/>
        </p:nvPicPr>
        <p:blipFill>
          <a:blip r:embed="rId3"/>
          <a:stretch>
            <a:fillRect/>
          </a:stretch>
        </p:blipFill>
        <p:spPr>
          <a:xfrm>
            <a:off x="381000" y="3710923"/>
            <a:ext cx="2670938" cy="991440"/>
          </a:xfrm>
          <a:prstGeom prst="rect">
            <a:avLst/>
          </a:prstGeom>
        </p:spPr>
      </p:pic>
      <p:sp>
        <p:nvSpPr>
          <p:cNvPr id="8" name="TextBox 7"/>
          <p:cNvSpPr txBox="1"/>
          <p:nvPr/>
        </p:nvSpPr>
        <p:spPr>
          <a:xfrm>
            <a:off x="419464" y="5029200"/>
            <a:ext cx="8218276" cy="646331"/>
          </a:xfrm>
          <a:prstGeom prst="rect">
            <a:avLst/>
          </a:prstGeom>
          <a:noFill/>
        </p:spPr>
        <p:txBody>
          <a:bodyPr wrap="square" rtlCol="0">
            <a:spAutoFit/>
          </a:bodyPr>
          <a:lstStyle/>
          <a:p>
            <a:r>
              <a:rPr lang="en-US" dirty="0" smtClean="0">
                <a:solidFill>
                  <a:schemeClr val="tx2"/>
                </a:solidFill>
              </a:rPr>
              <a:t>RTASIAMT = a charge. The charge is more than the DAM revenue because the price was higher in RT for one of the intervals. (See next slide for resource “B.”)</a:t>
            </a:r>
            <a:endParaRPr lang="en-US" dirty="0">
              <a:solidFill>
                <a:schemeClr val="tx2"/>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4000538798"/>
              </p:ext>
            </p:extLst>
          </p:nvPr>
        </p:nvGraphicFramePr>
        <p:xfrm>
          <a:off x="347312" y="1649730"/>
          <a:ext cx="7873998" cy="1550670"/>
        </p:xfrm>
        <a:graphic>
          <a:graphicData uri="http://schemas.openxmlformats.org/drawingml/2006/table">
            <a:tbl>
              <a:tblPr/>
              <a:tblGrid>
                <a:gridCol w="1230412"/>
                <a:gridCol w="608863"/>
                <a:gridCol w="761079"/>
                <a:gridCol w="180756"/>
                <a:gridCol w="608863"/>
                <a:gridCol w="608863"/>
                <a:gridCol w="608863"/>
                <a:gridCol w="104648"/>
                <a:gridCol w="380540"/>
                <a:gridCol w="951349"/>
                <a:gridCol w="979890"/>
                <a:gridCol w="849872"/>
              </a:tblGrid>
              <a:tr h="190500">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Units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DAM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SCED 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SCED 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SCED 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sum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a:solidFill>
                            <a:srgbClr val="000000"/>
                          </a:solidFill>
                          <a:effectLst/>
                          <a:latin typeface="Arial" panose="020B0604020202020204" pitchFamily="34" charset="0"/>
                        </a:rPr>
                        <a:t>RTASAWD</a:t>
                      </a:r>
                      <a:r>
                        <a:rPr lang="en-US" sz="1000" b="1" i="0" u="none" strike="noStrike" baseline="-25000">
                          <a:solidFill>
                            <a:srgbClr val="000000"/>
                          </a:solidFill>
                          <a:effectLst/>
                          <a:latin typeface="Arial" panose="020B0604020202020204" pitchFamily="34" charset="0"/>
                        </a:rPr>
                        <a:t>r</a:t>
                      </a:r>
                      <a:endParaRPr lang="en-US" sz="1000" b="1" i="0" u="none" strike="noStrike">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Arial" panose="020B0604020202020204" pitchFamily="34" charset="0"/>
                        </a:rPr>
                        <a:t>RTASMCPC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a:solidFill>
                            <a:srgbClr val="000000"/>
                          </a:solidFill>
                          <a:effectLst/>
                          <a:latin typeface="Arial" panose="020B0604020202020204" pitchFamily="34" charset="0"/>
                        </a:rPr>
                        <a:t>RTASRP</a:t>
                      </a:r>
                      <a:r>
                        <a:rPr lang="en-US" sz="1000" b="1" i="0" u="none" strike="noStrike" baseline="-25000">
                          <a:solidFill>
                            <a:srgbClr val="000000"/>
                          </a:solidFill>
                          <a:effectLst/>
                          <a:latin typeface="Arial" panose="020B0604020202020204" pitchFamily="34" charset="0"/>
                        </a:rPr>
                        <a:t>r</a:t>
                      </a:r>
                      <a:endParaRPr lang="en-US" sz="1000" b="1" i="0" u="none" strike="noStrike">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b"/>
                      <a:r>
                        <a:rPr lang="en-US" sz="1100" b="0" i="0" u="none" strike="noStrike" dirty="0">
                          <a:solidFill>
                            <a:srgbClr val="000000"/>
                          </a:solidFill>
                          <a:effectLst/>
                          <a:latin typeface="Calibri" panose="020F0502020204030204" pitchFamily="34" charset="0"/>
                        </a:rPr>
                        <a:t>SCED duration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seconds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300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300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300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b"/>
                      <a:r>
                        <a:rPr lang="en-US" sz="1100" b="0" i="0" u="none" strike="noStrike">
                          <a:solidFill>
                            <a:srgbClr val="000000"/>
                          </a:solidFill>
                          <a:effectLst/>
                          <a:latin typeface="Calibri" panose="020F0502020204030204" pitchFamily="34" charset="0"/>
                        </a:rPr>
                        <a:t>award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MW</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b"/>
                      <a:r>
                        <a:rPr lang="en-US" sz="1100" b="0" i="0" u="none" strike="noStrike">
                          <a:solidFill>
                            <a:srgbClr val="000000"/>
                          </a:solidFill>
                          <a:effectLst/>
                          <a:latin typeface="Calibri" panose="020F0502020204030204" pitchFamily="34" charset="0"/>
                        </a:rPr>
                        <a:t>price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$/MW</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140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325">
                <a:tc>
                  <a:txBody>
                    <a:bodyPr/>
                    <a:lstStyle/>
                    <a:p>
                      <a:pPr algn="r" fontAlgn="b"/>
                      <a:r>
                        <a:rPr lang="en-US" sz="1100" b="0" i="0" u="none" strike="noStrike">
                          <a:solidFill>
                            <a:srgbClr val="000000"/>
                          </a:solidFill>
                          <a:effectLst/>
                          <a:latin typeface="Calibri" panose="020F0502020204030204" pitchFamily="34" charset="0"/>
                        </a:rPr>
                        <a:t>TWF</a:t>
                      </a:r>
                      <a:r>
                        <a:rPr lang="en-US" sz="1800" b="0" i="0" u="none" strike="noStrike" baseline="-25000">
                          <a:solidFill>
                            <a:srgbClr val="000000"/>
                          </a:solidFill>
                          <a:effectLst/>
                          <a:latin typeface="Arial" panose="020B0604020202020204" pitchFamily="34" charset="0"/>
                        </a:rPr>
                        <a:t>y</a:t>
                      </a:r>
                      <a:endParaRPr lang="en-US"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0.33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0.33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8125">
                <a:tc>
                  <a:txBody>
                    <a:bodyPr/>
                    <a:lstStyle/>
                    <a:p>
                      <a:pPr algn="r" fontAlgn="b"/>
                      <a:r>
                        <a:rPr lang="en-US" sz="1100" b="0" i="0" u="none" strike="noStrike">
                          <a:solidFill>
                            <a:srgbClr val="000000"/>
                          </a:solidFill>
                          <a:effectLst/>
                          <a:latin typeface="Calibri" panose="020F0502020204030204" pitchFamily="34" charset="0"/>
                        </a:rPr>
                        <a:t>RWF</a:t>
                      </a:r>
                      <a:r>
                        <a:rPr lang="en-US" sz="1800" b="0" i="0" u="none" strike="noStrike" baseline="-25000">
                          <a:solidFill>
                            <a:srgbClr val="000000"/>
                          </a:solidFill>
                          <a:effectLst/>
                          <a:latin typeface="Arial" panose="020B0604020202020204" pitchFamily="34" charset="0"/>
                        </a:rPr>
                        <a:t>y</a:t>
                      </a:r>
                      <a:endParaRPr lang="en-US" sz="1100" b="0" i="0" u="none" strike="noStrike">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0.33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0.33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100.00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dirty="0">
                          <a:solidFill>
                            <a:srgbClr val="000000"/>
                          </a:solidFill>
                          <a:effectLst/>
                          <a:latin typeface="Calibri" panose="020F0502020204030204" pitchFamily="34" charset="0"/>
                        </a:rPr>
                        <a:t>100.00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r>
            </a:tbl>
          </a:graphicData>
        </a:graphic>
      </p:graphicFrame>
    </p:spTree>
    <p:extLst>
      <p:ext uri="{BB962C8B-B14F-4D97-AF65-F5344CB8AC3E}">
        <p14:creationId xmlns:p14="http://schemas.microsoft.com/office/powerpoint/2010/main" val="19530094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975518"/>
          </a:xfrm>
        </p:spPr>
        <p:txBody>
          <a:bodyPr/>
          <a:lstStyle/>
          <a:p>
            <a:r>
              <a:rPr lang="en-US" sz="2200" dirty="0"/>
              <a:t>AS Imbalance </a:t>
            </a:r>
            <a:r>
              <a:rPr lang="en-US" sz="2200" dirty="0" smtClean="0"/>
              <a:t>Settlement – Example for a 15-Minute </a:t>
            </a:r>
            <a:r>
              <a:rPr lang="en-US" sz="2200" dirty="0"/>
              <a:t>I</a:t>
            </a:r>
            <a:r>
              <a:rPr lang="en-US" sz="2200" dirty="0" smtClean="0"/>
              <a:t>nterval </a:t>
            </a:r>
            <a:br>
              <a:rPr lang="en-US" sz="2200" dirty="0" smtClean="0"/>
            </a:br>
            <a:r>
              <a:rPr lang="en-US" dirty="0" smtClean="0"/>
              <a:t>“</a:t>
            </a:r>
            <a:r>
              <a:rPr lang="en-US" sz="1800" dirty="0"/>
              <a:t>R</a:t>
            </a:r>
            <a:r>
              <a:rPr lang="en-US" sz="1800" dirty="0" smtClean="0"/>
              <a:t>esource B had no DAM award but received RT awards (provided the AS not provided by resource “A” on previous slide”</a:t>
            </a:r>
            <a:endParaRPr lang="en-US" sz="1800" b="1" dirty="0">
              <a:solidFill>
                <a:schemeClr val="accent1"/>
              </a:solidFill>
            </a:endParaRPr>
          </a:p>
        </p:txBody>
      </p:sp>
      <p:sp>
        <p:nvSpPr>
          <p:cNvPr id="6" name="Slide Number Placeholder 5"/>
          <p:cNvSpPr>
            <a:spLocks noGrp="1"/>
          </p:cNvSpPr>
          <p:nvPr>
            <p:ph type="sldNum" sz="quarter" idx="4"/>
          </p:nvPr>
        </p:nvSpPr>
        <p:spPr>
          <a:xfrm>
            <a:off x="8534398" y="6561138"/>
            <a:ext cx="457202" cy="220662"/>
          </a:xfrm>
        </p:spPr>
        <p:txBody>
          <a:bodyPr/>
          <a:lstStyle/>
          <a:p>
            <a:fld id="{1D93BD3E-1E9A-4970-A6F7-E7AC52762E0C}" type="slidenum">
              <a:rPr lang="en-US" smtClean="0"/>
              <a:t>19</a:t>
            </a:fld>
            <a:endParaRPr lang="en-US" dirty="0"/>
          </a:p>
        </p:txBody>
      </p:sp>
      <p:sp>
        <p:nvSpPr>
          <p:cNvPr id="7" name="TextBox 6"/>
          <p:cNvSpPr txBox="1"/>
          <p:nvPr/>
        </p:nvSpPr>
        <p:spPr>
          <a:xfrm>
            <a:off x="544723" y="5029200"/>
            <a:ext cx="8218276" cy="923330"/>
          </a:xfrm>
          <a:prstGeom prst="rect">
            <a:avLst/>
          </a:prstGeom>
          <a:noFill/>
        </p:spPr>
        <p:txBody>
          <a:bodyPr wrap="square" rtlCol="0">
            <a:spAutoFit/>
          </a:bodyPr>
          <a:lstStyle/>
          <a:p>
            <a:r>
              <a:rPr lang="en-US" dirty="0" smtClean="0">
                <a:solidFill>
                  <a:schemeClr val="tx2"/>
                </a:solidFill>
              </a:rPr>
              <a:t>RTASIAMT = additional payment that is equal to the RTAISAMT charge for resource “A” on the previous slide since resource “B” provided the AS resource “A” was awarded in DAM.</a:t>
            </a:r>
            <a:endParaRPr lang="en-US" dirty="0">
              <a:solidFill>
                <a:schemeClr val="tx2"/>
              </a:solidFill>
            </a:endParaRPr>
          </a:p>
        </p:txBody>
      </p:sp>
      <p:pic>
        <p:nvPicPr>
          <p:cNvPr id="4" name="Picture 3"/>
          <p:cNvPicPr>
            <a:picLocks noChangeAspect="1"/>
          </p:cNvPicPr>
          <p:nvPr/>
        </p:nvPicPr>
        <p:blipFill>
          <a:blip r:embed="rId3"/>
          <a:stretch>
            <a:fillRect/>
          </a:stretch>
        </p:blipFill>
        <p:spPr>
          <a:xfrm>
            <a:off x="394874" y="3732960"/>
            <a:ext cx="2670938" cy="99144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1298933585"/>
              </p:ext>
            </p:extLst>
          </p:nvPr>
        </p:nvGraphicFramePr>
        <p:xfrm>
          <a:off x="381000" y="1969319"/>
          <a:ext cx="8153398" cy="1535881"/>
        </p:xfrm>
        <a:graphic>
          <a:graphicData uri="http://schemas.openxmlformats.org/drawingml/2006/table">
            <a:tbl>
              <a:tblPr/>
              <a:tblGrid>
                <a:gridCol w="1217206"/>
                <a:gridCol w="602328"/>
                <a:gridCol w="752911"/>
                <a:gridCol w="178816"/>
                <a:gridCol w="602328"/>
                <a:gridCol w="602328"/>
                <a:gridCol w="602328"/>
                <a:gridCol w="103525"/>
                <a:gridCol w="376455"/>
                <a:gridCol w="978786"/>
                <a:gridCol w="1167013"/>
                <a:gridCol w="969374"/>
              </a:tblGrid>
              <a:tr h="188683">
                <a:tc>
                  <a:txBody>
                    <a:bodyPr/>
                    <a:lstStyle/>
                    <a:p>
                      <a:pPr algn="l" fontAlgn="b"/>
                      <a:r>
                        <a:rPr lang="en-US" sz="1100" b="0" i="0" u="none" strike="noStrike" dirty="0">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Units</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DAM</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SCED 1</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SCED 2</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SCED 3</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sum</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a:solidFill>
                            <a:srgbClr val="000000"/>
                          </a:solidFill>
                          <a:effectLst/>
                          <a:latin typeface="Arial" panose="020B0604020202020204" pitchFamily="34" charset="0"/>
                        </a:rPr>
                        <a:t>RTASAWD</a:t>
                      </a:r>
                      <a:r>
                        <a:rPr lang="en-US" sz="1000" b="1" i="0" u="none" strike="noStrike" baseline="-25000">
                          <a:solidFill>
                            <a:srgbClr val="000000"/>
                          </a:solidFill>
                          <a:effectLst/>
                          <a:latin typeface="Arial" panose="020B0604020202020204" pitchFamily="34" charset="0"/>
                        </a:rPr>
                        <a:t>r</a:t>
                      </a:r>
                      <a:endParaRPr lang="en-US" sz="1000" b="1" i="0" u="none" strike="noStrike">
                        <a:solidFill>
                          <a:srgbClr val="000000"/>
                        </a:solidFill>
                        <a:effectLst/>
                        <a:latin typeface="Arial" panose="020B0604020202020204" pitchFamily="34" charset="0"/>
                      </a:endParaRP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a:solidFill>
                            <a:srgbClr val="000000"/>
                          </a:solidFill>
                          <a:effectLst/>
                          <a:latin typeface="Arial" panose="020B0604020202020204" pitchFamily="34" charset="0"/>
                        </a:rPr>
                        <a:t>RTASMCPC</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a:solidFill>
                            <a:srgbClr val="000000"/>
                          </a:solidFill>
                          <a:effectLst/>
                          <a:latin typeface="Arial" panose="020B0604020202020204" pitchFamily="34" charset="0"/>
                        </a:rPr>
                        <a:t>RTASRP</a:t>
                      </a:r>
                      <a:r>
                        <a:rPr lang="en-US" sz="1000" b="1" i="0" u="none" strike="noStrike" baseline="-25000">
                          <a:solidFill>
                            <a:srgbClr val="000000"/>
                          </a:solidFill>
                          <a:effectLst/>
                          <a:latin typeface="Arial" panose="020B0604020202020204" pitchFamily="34" charset="0"/>
                        </a:rPr>
                        <a:t>r</a:t>
                      </a:r>
                      <a:endParaRPr lang="en-US" sz="1000" b="1" i="0" u="none" strike="noStrike">
                        <a:solidFill>
                          <a:srgbClr val="000000"/>
                        </a:solidFill>
                        <a:effectLst/>
                        <a:latin typeface="Arial" panose="020B0604020202020204" pitchFamily="34" charset="0"/>
                      </a:endParaRP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8683">
                <a:tc>
                  <a:txBody>
                    <a:bodyPr/>
                    <a:lstStyle/>
                    <a:p>
                      <a:pPr algn="r" fontAlgn="b"/>
                      <a:r>
                        <a:rPr lang="en-US" sz="1100" b="0" i="0" u="none" strike="noStrike">
                          <a:solidFill>
                            <a:srgbClr val="000000"/>
                          </a:solidFill>
                          <a:effectLst/>
                          <a:latin typeface="Calibri" panose="020F0502020204030204" pitchFamily="34" charset="0"/>
                        </a:rPr>
                        <a:t>SCED duration</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seconds</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300</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300</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300</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900</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8683">
                <a:tc>
                  <a:txBody>
                    <a:bodyPr/>
                    <a:lstStyle/>
                    <a:p>
                      <a:pPr algn="r" fontAlgn="b"/>
                      <a:r>
                        <a:rPr lang="en-US" sz="1100" b="0" i="0" u="none" strike="noStrike">
                          <a:solidFill>
                            <a:srgbClr val="000000"/>
                          </a:solidFill>
                          <a:effectLst/>
                          <a:latin typeface="Calibri" panose="020F0502020204030204" pitchFamily="34" charset="0"/>
                        </a:rPr>
                        <a:t>award</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MW</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0</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100</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100</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100</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300</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8683">
                <a:tc>
                  <a:txBody>
                    <a:bodyPr/>
                    <a:lstStyle/>
                    <a:p>
                      <a:pPr algn="r" fontAlgn="b"/>
                      <a:r>
                        <a:rPr lang="en-US" sz="1100" b="0" i="0" u="none" strike="noStrike">
                          <a:solidFill>
                            <a:srgbClr val="000000"/>
                          </a:solidFill>
                          <a:effectLst/>
                          <a:latin typeface="Calibri" panose="020F0502020204030204" pitchFamily="34" charset="0"/>
                        </a:rPr>
                        <a:t>price</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$/MW</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80</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140</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80</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80</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300</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1328">
                <a:tc>
                  <a:txBody>
                    <a:bodyPr/>
                    <a:lstStyle/>
                    <a:p>
                      <a:pPr algn="r" fontAlgn="b"/>
                      <a:r>
                        <a:rPr lang="en-US" sz="1100" b="0" i="0" u="none" strike="noStrike">
                          <a:solidFill>
                            <a:srgbClr val="000000"/>
                          </a:solidFill>
                          <a:effectLst/>
                          <a:latin typeface="Calibri" panose="020F0502020204030204" pitchFamily="34" charset="0"/>
                        </a:rPr>
                        <a:t>TWF</a:t>
                      </a:r>
                      <a:r>
                        <a:rPr lang="en-US" sz="1700" b="0" i="0" u="none" strike="noStrike" baseline="-25000">
                          <a:solidFill>
                            <a:srgbClr val="000000"/>
                          </a:solidFill>
                          <a:effectLst/>
                          <a:latin typeface="Arial" panose="020B0604020202020204" pitchFamily="34" charset="0"/>
                        </a:rPr>
                        <a:t>y</a:t>
                      </a:r>
                      <a:endParaRPr lang="en-US" sz="1100" b="0" i="0" u="none" strike="noStrike">
                        <a:solidFill>
                          <a:srgbClr val="000000"/>
                        </a:solidFill>
                        <a:effectLst/>
                        <a:latin typeface="Calibri" panose="020F0502020204030204" pitchFamily="34" charset="0"/>
                      </a:endParaRP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0.33</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0.33</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0.33</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1</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1138">
                <a:tc>
                  <a:txBody>
                    <a:bodyPr/>
                    <a:lstStyle/>
                    <a:p>
                      <a:pPr algn="r" fontAlgn="b"/>
                      <a:r>
                        <a:rPr lang="en-US" sz="1100" b="0" i="0" u="none" strike="noStrike">
                          <a:solidFill>
                            <a:srgbClr val="000000"/>
                          </a:solidFill>
                          <a:effectLst/>
                          <a:latin typeface="Calibri" panose="020F0502020204030204" pitchFamily="34" charset="0"/>
                        </a:rPr>
                        <a:t>RWF</a:t>
                      </a:r>
                      <a:r>
                        <a:rPr lang="en-US" sz="1700" b="0" i="0" u="none" strike="noStrike" baseline="-25000">
                          <a:solidFill>
                            <a:srgbClr val="000000"/>
                          </a:solidFill>
                          <a:effectLst/>
                          <a:latin typeface="Arial" panose="020B0604020202020204" pitchFamily="34" charset="0"/>
                        </a:rPr>
                        <a:t>y</a:t>
                      </a:r>
                      <a:endParaRPr lang="en-US" sz="1100" b="0" i="0" u="none" strike="noStrike">
                        <a:solidFill>
                          <a:srgbClr val="000000"/>
                        </a:solidFill>
                        <a:effectLst/>
                        <a:latin typeface="Calibri" panose="020F0502020204030204" pitchFamily="34" charset="0"/>
                      </a:endParaRP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0.33</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0.33</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dirty="0">
                          <a:solidFill>
                            <a:srgbClr val="000000"/>
                          </a:solidFill>
                          <a:effectLst/>
                          <a:latin typeface="Calibri" panose="020F0502020204030204" pitchFamily="34" charset="0"/>
                        </a:rPr>
                        <a:t>0.33</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1</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8683">
                <a:tc>
                  <a:txBody>
                    <a:bodyPr/>
                    <a:lstStyle/>
                    <a:p>
                      <a:pPr algn="l" fontAlgn="b"/>
                      <a:r>
                        <a:rPr lang="en-US" sz="1100" b="0" i="0" u="none" strike="noStrike" dirty="0">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100</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a:solidFill>
                            <a:srgbClr val="000000"/>
                          </a:solidFill>
                          <a:effectLst/>
                          <a:latin typeface="Calibri" panose="020F0502020204030204" pitchFamily="34" charset="0"/>
                        </a:rPr>
                        <a:t>100.00</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100" b="0" i="0" u="none" strike="noStrike" dirty="0">
                          <a:solidFill>
                            <a:srgbClr val="000000"/>
                          </a:solidFill>
                          <a:effectLst/>
                          <a:latin typeface="Calibri" panose="020F0502020204030204" pitchFamily="34" charset="0"/>
                        </a:rPr>
                        <a:t>100.00</a:t>
                      </a:r>
                    </a:p>
                  </a:txBody>
                  <a:tcPr marL="9114" marR="9114" marT="91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r>
            </a:tbl>
          </a:graphicData>
        </a:graphic>
      </p:graphicFrame>
    </p:spTree>
    <p:extLst>
      <p:ext uri="{BB962C8B-B14F-4D97-AF65-F5344CB8AC3E}">
        <p14:creationId xmlns:p14="http://schemas.microsoft.com/office/powerpoint/2010/main" val="38209483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400" dirty="0" smtClean="0"/>
              <a:t>Workshop Outline</a:t>
            </a:r>
            <a:endParaRPr lang="en-US" sz="2400" b="1" dirty="0">
              <a:solidFill>
                <a:schemeClr val="accent1"/>
              </a:solidFill>
            </a:endParaRPr>
          </a:p>
        </p:txBody>
      </p:sp>
      <p:sp>
        <p:nvSpPr>
          <p:cNvPr id="3" name="Content Placeholder 2"/>
          <p:cNvSpPr>
            <a:spLocks noGrp="1"/>
          </p:cNvSpPr>
          <p:nvPr>
            <p:ph idx="1"/>
          </p:nvPr>
        </p:nvSpPr>
        <p:spPr>
          <a:xfrm>
            <a:off x="381000" y="1066800"/>
            <a:ext cx="8001000" cy="4556918"/>
          </a:xfrm>
        </p:spPr>
        <p:txBody>
          <a:bodyPr/>
          <a:lstStyle/>
          <a:p>
            <a:r>
              <a:rPr lang="en-US" sz="2000" dirty="0" smtClean="0">
                <a:solidFill>
                  <a:schemeClr val="tx2"/>
                </a:solidFill>
              </a:rPr>
              <a:t>Real-Time Co-optimization Education</a:t>
            </a:r>
          </a:p>
          <a:p>
            <a:r>
              <a:rPr lang="en-US" sz="2000" dirty="0" smtClean="0">
                <a:solidFill>
                  <a:schemeClr val="tx2"/>
                </a:solidFill>
              </a:rPr>
              <a:t>Examples with Automated Scenario Spreadsheet</a:t>
            </a:r>
          </a:p>
          <a:p>
            <a:r>
              <a:rPr lang="en-US" sz="2000" dirty="0" smtClean="0">
                <a:solidFill>
                  <a:schemeClr val="tx2"/>
                </a:solidFill>
              </a:rPr>
              <a:t>Additional Discussion and Next Steps</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2</a:t>
            </a:fld>
            <a:endParaRPr lang="en-US"/>
          </a:p>
        </p:txBody>
      </p:sp>
    </p:spTree>
    <p:extLst>
      <p:ext uri="{BB962C8B-B14F-4D97-AF65-F5344CB8AC3E}">
        <p14:creationId xmlns:p14="http://schemas.microsoft.com/office/powerpoint/2010/main" val="42157445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400" dirty="0" smtClean="0"/>
              <a:t>Workshop Outline</a:t>
            </a:r>
            <a:endParaRPr lang="en-US" sz="2400" b="1" dirty="0">
              <a:solidFill>
                <a:schemeClr val="accent1"/>
              </a:solidFill>
            </a:endParaRPr>
          </a:p>
        </p:txBody>
      </p:sp>
      <p:sp>
        <p:nvSpPr>
          <p:cNvPr id="3" name="Content Placeholder 2"/>
          <p:cNvSpPr>
            <a:spLocks noGrp="1"/>
          </p:cNvSpPr>
          <p:nvPr>
            <p:ph idx="1"/>
          </p:nvPr>
        </p:nvSpPr>
        <p:spPr>
          <a:xfrm>
            <a:off x="381000" y="1066800"/>
            <a:ext cx="8001000" cy="4556918"/>
          </a:xfrm>
        </p:spPr>
        <p:txBody>
          <a:bodyPr/>
          <a:lstStyle/>
          <a:p>
            <a:r>
              <a:rPr lang="en-US" sz="2000" dirty="0" smtClean="0">
                <a:solidFill>
                  <a:schemeClr val="tx2"/>
                </a:solidFill>
              </a:rPr>
              <a:t>Real-Time </a:t>
            </a:r>
            <a:r>
              <a:rPr lang="en-US" sz="2000" dirty="0">
                <a:solidFill>
                  <a:schemeClr val="tx2"/>
                </a:solidFill>
              </a:rPr>
              <a:t>Co-optimization Education</a:t>
            </a:r>
          </a:p>
          <a:p>
            <a:r>
              <a:rPr lang="en-US" sz="2000" dirty="0" smtClean="0">
                <a:solidFill>
                  <a:srgbClr val="FF0000"/>
                </a:solidFill>
              </a:rPr>
              <a:t>Examples with Automated Scenario Spreadsheet</a:t>
            </a:r>
          </a:p>
          <a:p>
            <a:r>
              <a:rPr lang="en-US" sz="2000" dirty="0" smtClean="0">
                <a:solidFill>
                  <a:schemeClr val="tx2"/>
                </a:solidFill>
              </a:rPr>
              <a:t>Additional Discussion and Next Steps</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20</a:t>
            </a:fld>
            <a:endParaRPr lang="en-US"/>
          </a:p>
        </p:txBody>
      </p:sp>
    </p:spTree>
    <p:extLst>
      <p:ext uri="{BB962C8B-B14F-4D97-AF65-F5344CB8AC3E}">
        <p14:creationId xmlns:p14="http://schemas.microsoft.com/office/powerpoint/2010/main" val="19705584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171" y="304800"/>
            <a:ext cx="8458200" cy="1143000"/>
          </a:xfrm>
        </p:spPr>
        <p:txBody>
          <a:bodyPr/>
          <a:lstStyle/>
          <a:p>
            <a:r>
              <a:rPr lang="en-US" sz="2400" dirty="0" smtClean="0"/>
              <a:t>Purpose of Tool</a:t>
            </a:r>
            <a:endParaRPr lang="en-US" sz="2400" b="1" dirty="0">
              <a:solidFill>
                <a:schemeClr val="accent1"/>
              </a:solidFill>
            </a:endParaRPr>
          </a:p>
        </p:txBody>
      </p:sp>
      <p:sp>
        <p:nvSpPr>
          <p:cNvPr id="3" name="Content Placeholder 2"/>
          <p:cNvSpPr>
            <a:spLocks noGrp="1"/>
          </p:cNvSpPr>
          <p:nvPr>
            <p:ph idx="1"/>
          </p:nvPr>
        </p:nvSpPr>
        <p:spPr>
          <a:xfrm>
            <a:off x="428171" y="1066800"/>
            <a:ext cx="8153400" cy="3710232"/>
          </a:xfrm>
        </p:spPr>
        <p:txBody>
          <a:bodyPr/>
          <a:lstStyle/>
          <a:p>
            <a:r>
              <a:rPr lang="en-US" sz="2000" dirty="0" smtClean="0">
                <a:solidFill>
                  <a:schemeClr val="tx2"/>
                </a:solidFill>
              </a:rPr>
              <a:t>The tool was developed to illustrate </a:t>
            </a:r>
            <a:r>
              <a:rPr lang="en-US" sz="2000" dirty="0">
                <a:solidFill>
                  <a:schemeClr val="tx2"/>
                </a:solidFill>
              </a:rPr>
              <a:t>the energy and </a:t>
            </a:r>
            <a:r>
              <a:rPr lang="en-US" sz="2000" dirty="0" smtClean="0">
                <a:solidFill>
                  <a:schemeClr val="tx2"/>
                </a:solidFill>
              </a:rPr>
              <a:t>AS </a:t>
            </a:r>
            <a:r>
              <a:rPr lang="en-US" sz="2000" dirty="0">
                <a:solidFill>
                  <a:schemeClr val="tx2"/>
                </a:solidFill>
              </a:rPr>
              <a:t>pricing results with RTC under </a:t>
            </a:r>
            <a:r>
              <a:rPr lang="en-US" sz="2000" dirty="0" smtClean="0">
                <a:solidFill>
                  <a:schemeClr val="tx2"/>
                </a:solidFill>
              </a:rPr>
              <a:t>AS </a:t>
            </a:r>
            <a:r>
              <a:rPr lang="en-US" sz="2000" dirty="0">
                <a:solidFill>
                  <a:schemeClr val="tx2"/>
                </a:solidFill>
              </a:rPr>
              <a:t>surplus and shortage conditions by decomposing the current </a:t>
            </a:r>
            <a:r>
              <a:rPr lang="en-US" sz="2000" dirty="0" smtClean="0">
                <a:solidFill>
                  <a:schemeClr val="tx2"/>
                </a:solidFill>
              </a:rPr>
              <a:t>ORDC into </a:t>
            </a:r>
            <a:r>
              <a:rPr lang="en-US" sz="2000" dirty="0">
                <a:solidFill>
                  <a:schemeClr val="tx2"/>
                </a:solidFill>
              </a:rPr>
              <a:t>a reserve demand curve for each </a:t>
            </a:r>
            <a:r>
              <a:rPr lang="en-US" sz="2000" dirty="0" smtClean="0">
                <a:solidFill>
                  <a:schemeClr val="tx2"/>
                </a:solidFill>
              </a:rPr>
              <a:t>AS.</a:t>
            </a:r>
          </a:p>
          <a:p>
            <a:endParaRPr lang="en-US" sz="2000" dirty="0">
              <a:solidFill>
                <a:schemeClr val="tx2"/>
              </a:solidFill>
            </a:endParaRPr>
          </a:p>
          <a:p>
            <a:r>
              <a:rPr lang="en-US" sz="2000" dirty="0" smtClean="0">
                <a:solidFill>
                  <a:schemeClr val="tx2"/>
                </a:solidFill>
              </a:rPr>
              <a:t>The tool allows the user to alter the inputs and analyze outcomes.</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21</a:t>
            </a:fld>
            <a:endParaRPr lang="en-US"/>
          </a:p>
        </p:txBody>
      </p:sp>
    </p:spTree>
    <p:extLst>
      <p:ext uri="{BB962C8B-B14F-4D97-AF65-F5344CB8AC3E}">
        <p14:creationId xmlns:p14="http://schemas.microsoft.com/office/powerpoint/2010/main" val="2148219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304800"/>
            <a:ext cx="8458200" cy="1143000"/>
          </a:xfrm>
        </p:spPr>
        <p:txBody>
          <a:bodyPr/>
          <a:lstStyle/>
          <a:p>
            <a:r>
              <a:rPr lang="en-US" sz="2400" dirty="0" smtClean="0"/>
              <a:t>Design of Tool – Overview Tab</a:t>
            </a:r>
            <a:endParaRPr lang="en-US" sz="2400" b="1" dirty="0">
              <a:solidFill>
                <a:schemeClr val="accent1"/>
              </a:solidFill>
            </a:endParaRPr>
          </a:p>
        </p:txBody>
      </p:sp>
      <p:sp>
        <p:nvSpPr>
          <p:cNvPr id="3" name="Content Placeholder 2"/>
          <p:cNvSpPr>
            <a:spLocks noGrp="1"/>
          </p:cNvSpPr>
          <p:nvPr>
            <p:ph idx="1"/>
          </p:nvPr>
        </p:nvSpPr>
        <p:spPr>
          <a:xfrm>
            <a:off x="419100" y="1143000"/>
            <a:ext cx="7924800" cy="3999950"/>
          </a:xfrm>
        </p:spPr>
        <p:txBody>
          <a:bodyPr/>
          <a:lstStyle/>
          <a:p>
            <a:pPr>
              <a:spcBef>
                <a:spcPts val="600"/>
              </a:spcBef>
              <a:spcAft>
                <a:spcPts val="600"/>
              </a:spcAft>
            </a:pPr>
            <a:r>
              <a:rPr lang="en-US" sz="2000" dirty="0" smtClean="0">
                <a:solidFill>
                  <a:schemeClr val="tx2"/>
                </a:solidFill>
              </a:rPr>
              <a:t>Assumptions</a:t>
            </a:r>
          </a:p>
          <a:p>
            <a:pPr lvl="1">
              <a:spcBef>
                <a:spcPts val="600"/>
              </a:spcBef>
              <a:spcAft>
                <a:spcPts val="600"/>
              </a:spcAft>
            </a:pPr>
            <a:r>
              <a:rPr lang="en-US" sz="1800" dirty="0">
                <a:solidFill>
                  <a:schemeClr val="tx2"/>
                </a:solidFill>
              </a:rPr>
              <a:t>VOLL = $9,000</a:t>
            </a:r>
          </a:p>
          <a:p>
            <a:pPr lvl="1">
              <a:spcBef>
                <a:spcPts val="600"/>
              </a:spcBef>
              <a:spcAft>
                <a:spcPts val="600"/>
              </a:spcAft>
            </a:pPr>
            <a:r>
              <a:rPr lang="en-US" sz="1800" dirty="0">
                <a:solidFill>
                  <a:schemeClr val="tx2"/>
                </a:solidFill>
              </a:rPr>
              <a:t>Offer Cap = $2,000</a:t>
            </a:r>
          </a:p>
          <a:p>
            <a:pPr lvl="1">
              <a:spcBef>
                <a:spcPts val="600"/>
              </a:spcBef>
              <a:spcAft>
                <a:spcPts val="600"/>
              </a:spcAft>
            </a:pPr>
            <a:r>
              <a:rPr lang="en-US" sz="1800" dirty="0">
                <a:solidFill>
                  <a:schemeClr val="tx2"/>
                </a:solidFill>
              </a:rPr>
              <a:t>Max Reserve Demand Curve Value = $</a:t>
            </a:r>
            <a:r>
              <a:rPr lang="en-US" sz="1800" dirty="0" smtClean="0">
                <a:solidFill>
                  <a:schemeClr val="tx2"/>
                </a:solidFill>
              </a:rPr>
              <a:t>7,000.99</a:t>
            </a:r>
            <a:endParaRPr lang="en-US" sz="1800" dirty="0">
              <a:solidFill>
                <a:schemeClr val="tx2"/>
              </a:solidFill>
            </a:endParaRPr>
          </a:p>
          <a:p>
            <a:pPr lvl="1">
              <a:spcBef>
                <a:spcPts val="600"/>
              </a:spcBef>
              <a:spcAft>
                <a:spcPts val="600"/>
              </a:spcAft>
            </a:pPr>
            <a:r>
              <a:rPr lang="en-US" sz="1800" dirty="0">
                <a:solidFill>
                  <a:schemeClr val="tx2"/>
                </a:solidFill>
              </a:rPr>
              <a:t>No </a:t>
            </a:r>
            <a:r>
              <a:rPr lang="en-US" sz="1800" dirty="0" smtClean="0">
                <a:solidFill>
                  <a:schemeClr val="tx2"/>
                </a:solidFill>
              </a:rPr>
              <a:t>congestion</a:t>
            </a:r>
            <a:endParaRPr lang="en-US" sz="1800" dirty="0">
              <a:solidFill>
                <a:schemeClr val="tx2"/>
              </a:solidFill>
            </a:endParaRPr>
          </a:p>
          <a:p>
            <a:pPr lvl="1">
              <a:spcBef>
                <a:spcPts val="600"/>
              </a:spcBef>
              <a:spcAft>
                <a:spcPts val="600"/>
              </a:spcAft>
            </a:pPr>
            <a:r>
              <a:rPr lang="en-US" sz="1800" dirty="0">
                <a:solidFill>
                  <a:schemeClr val="tx2"/>
                </a:solidFill>
              </a:rPr>
              <a:t>Generators available from 0 to HSL for </a:t>
            </a:r>
            <a:r>
              <a:rPr lang="en-US" sz="1800" dirty="0" smtClean="0">
                <a:solidFill>
                  <a:schemeClr val="tx2"/>
                </a:solidFill>
              </a:rPr>
              <a:t>energy</a:t>
            </a:r>
            <a:r>
              <a:rPr lang="en-US" sz="1800" dirty="0">
                <a:solidFill>
                  <a:schemeClr val="tx2"/>
                </a:solidFill>
              </a:rPr>
              <a:t>, available in quantities offered for each </a:t>
            </a:r>
            <a:r>
              <a:rPr lang="en-US" sz="1800" dirty="0" smtClean="0">
                <a:solidFill>
                  <a:schemeClr val="tx2"/>
                </a:solidFill>
              </a:rPr>
              <a:t>AS</a:t>
            </a:r>
            <a:endParaRPr lang="en-US" sz="1800" dirty="0">
              <a:solidFill>
                <a:schemeClr val="tx2"/>
              </a:solidFill>
            </a:endParaRPr>
          </a:p>
          <a:p>
            <a:pPr lvl="1">
              <a:spcBef>
                <a:spcPts val="600"/>
              </a:spcBef>
              <a:spcAft>
                <a:spcPts val="600"/>
              </a:spcAft>
            </a:pPr>
            <a:r>
              <a:rPr lang="en-US" sz="1800" dirty="0">
                <a:solidFill>
                  <a:schemeClr val="tx2"/>
                </a:solidFill>
              </a:rPr>
              <a:t>All RRS provided from generators for the purpose of this example</a:t>
            </a:r>
          </a:p>
          <a:p>
            <a:pPr marL="457200" lvl="1" indent="0">
              <a:buNone/>
            </a:pPr>
            <a:endParaRPr lang="en-US" dirty="0" smtClean="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22</a:t>
            </a:fld>
            <a:endParaRPr lang="en-US"/>
          </a:p>
        </p:txBody>
      </p:sp>
    </p:spTree>
    <p:extLst>
      <p:ext uri="{BB962C8B-B14F-4D97-AF65-F5344CB8AC3E}">
        <p14:creationId xmlns:p14="http://schemas.microsoft.com/office/powerpoint/2010/main" val="405119241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1843" y="259102"/>
            <a:ext cx="8458200" cy="1143000"/>
          </a:xfrm>
        </p:spPr>
        <p:txBody>
          <a:bodyPr/>
          <a:lstStyle/>
          <a:p>
            <a:r>
              <a:rPr lang="en-US" sz="2400" dirty="0" smtClean="0"/>
              <a:t>Design of Tool – Overview Tab</a:t>
            </a:r>
            <a:endParaRPr lang="en-US" sz="2400" b="1" dirty="0">
              <a:solidFill>
                <a:schemeClr val="accent1"/>
              </a:solidFill>
            </a:endParaRPr>
          </a:p>
        </p:txBody>
      </p:sp>
      <p:sp>
        <p:nvSpPr>
          <p:cNvPr id="3" name="Content Placeholder 2"/>
          <p:cNvSpPr>
            <a:spLocks noGrp="1"/>
          </p:cNvSpPr>
          <p:nvPr>
            <p:ph idx="1"/>
          </p:nvPr>
        </p:nvSpPr>
        <p:spPr>
          <a:xfrm>
            <a:off x="373743" y="990600"/>
            <a:ext cx="8534400" cy="5257800"/>
          </a:xfrm>
        </p:spPr>
        <p:txBody>
          <a:bodyPr/>
          <a:lstStyle/>
          <a:p>
            <a:pPr>
              <a:spcBef>
                <a:spcPts val="400"/>
              </a:spcBef>
              <a:spcAft>
                <a:spcPts val="400"/>
              </a:spcAft>
            </a:pPr>
            <a:r>
              <a:rPr lang="en-US" sz="1800" dirty="0" smtClean="0">
                <a:solidFill>
                  <a:schemeClr val="tx2"/>
                </a:solidFill>
              </a:rPr>
              <a:t>AS demand </a:t>
            </a:r>
            <a:r>
              <a:rPr lang="en-US" sz="1800" dirty="0">
                <a:solidFill>
                  <a:schemeClr val="tx2"/>
                </a:solidFill>
              </a:rPr>
              <a:t>c</a:t>
            </a:r>
            <a:r>
              <a:rPr lang="en-US" sz="1800" dirty="0" smtClean="0">
                <a:solidFill>
                  <a:schemeClr val="tx2"/>
                </a:solidFill>
              </a:rPr>
              <a:t>urves</a:t>
            </a:r>
          </a:p>
          <a:p>
            <a:pPr lvl="1">
              <a:spcBef>
                <a:spcPts val="400"/>
              </a:spcBef>
              <a:spcAft>
                <a:spcPts val="400"/>
              </a:spcAft>
            </a:pPr>
            <a:r>
              <a:rPr lang="en-US" sz="1600" dirty="0" smtClean="0">
                <a:solidFill>
                  <a:schemeClr val="tx2"/>
                </a:solidFill>
              </a:rPr>
              <a:t>Designed to approximate the 2017 summer </a:t>
            </a:r>
            <a:r>
              <a:rPr lang="en-US" sz="1600" dirty="0">
                <a:solidFill>
                  <a:schemeClr val="tx2"/>
                </a:solidFill>
              </a:rPr>
              <a:t>p</a:t>
            </a:r>
            <a:r>
              <a:rPr lang="en-US" sz="1600" dirty="0" smtClean="0">
                <a:solidFill>
                  <a:schemeClr val="tx2"/>
                </a:solidFill>
              </a:rPr>
              <a:t>eak minimum AS requirements prior to blending and shift by .25 standard deviation</a:t>
            </a:r>
          </a:p>
          <a:p>
            <a:pPr lvl="2">
              <a:spcBef>
                <a:spcPts val="400"/>
              </a:spcBef>
              <a:spcAft>
                <a:spcPts val="400"/>
              </a:spcAft>
            </a:pPr>
            <a:r>
              <a:rPr lang="en-US" sz="1400" dirty="0" smtClean="0">
                <a:solidFill>
                  <a:schemeClr val="tx2"/>
                </a:solidFill>
              </a:rPr>
              <a:t>Typical minimum AS requirement: URS </a:t>
            </a:r>
            <a:r>
              <a:rPr lang="en-US" sz="1400" dirty="0">
                <a:solidFill>
                  <a:schemeClr val="tx2"/>
                </a:solidFill>
              </a:rPr>
              <a:t>= 270, RRS = 2,300, NSRS = </a:t>
            </a:r>
            <a:r>
              <a:rPr lang="en-US" sz="1400" dirty="0" smtClean="0">
                <a:solidFill>
                  <a:schemeClr val="tx2"/>
                </a:solidFill>
              </a:rPr>
              <a:t>1,375</a:t>
            </a:r>
            <a:endParaRPr lang="en-US" sz="1400" dirty="0">
              <a:solidFill>
                <a:schemeClr val="tx2"/>
              </a:solidFill>
            </a:endParaRPr>
          </a:p>
          <a:p>
            <a:pPr lvl="1">
              <a:spcBef>
                <a:spcPts val="400"/>
              </a:spcBef>
              <a:spcAft>
                <a:spcPts val="400"/>
              </a:spcAft>
            </a:pPr>
            <a:r>
              <a:rPr lang="en-US" sz="1600" dirty="0" smtClean="0">
                <a:solidFill>
                  <a:schemeClr val="tx2"/>
                </a:solidFill>
              </a:rPr>
              <a:t>NSRS </a:t>
            </a:r>
            <a:r>
              <a:rPr lang="en-US" sz="1600" dirty="0">
                <a:solidFill>
                  <a:schemeClr val="tx2"/>
                </a:solidFill>
              </a:rPr>
              <a:t>represented as </a:t>
            </a:r>
            <a:r>
              <a:rPr lang="en-US" sz="1600" dirty="0" smtClean="0">
                <a:solidFill>
                  <a:schemeClr val="tx2"/>
                </a:solidFill>
              </a:rPr>
              <a:t>Spinning Online Reserves </a:t>
            </a:r>
            <a:r>
              <a:rPr lang="en-US" sz="1600" dirty="0">
                <a:solidFill>
                  <a:schemeClr val="tx2"/>
                </a:solidFill>
              </a:rPr>
              <a:t>(</a:t>
            </a:r>
            <a:r>
              <a:rPr lang="en-US" sz="1600" dirty="0" smtClean="0">
                <a:solidFill>
                  <a:schemeClr val="tx2"/>
                </a:solidFill>
              </a:rPr>
              <a:t>SOR </a:t>
            </a:r>
            <a:r>
              <a:rPr lang="en-US" sz="1600" dirty="0">
                <a:solidFill>
                  <a:schemeClr val="tx2"/>
                </a:solidFill>
              </a:rPr>
              <a:t>from the </a:t>
            </a:r>
            <a:r>
              <a:rPr lang="en-US" sz="1600" dirty="0" smtClean="0">
                <a:solidFill>
                  <a:schemeClr val="tx2"/>
                </a:solidFill>
              </a:rPr>
              <a:t>white paper</a:t>
            </a:r>
            <a:r>
              <a:rPr lang="en-US" sz="1600" dirty="0">
                <a:solidFill>
                  <a:schemeClr val="tx2"/>
                </a:solidFill>
              </a:rPr>
              <a:t>, basically online NSRS)</a:t>
            </a:r>
          </a:p>
          <a:p>
            <a:pPr lvl="1">
              <a:spcBef>
                <a:spcPts val="400"/>
              </a:spcBef>
              <a:spcAft>
                <a:spcPts val="400"/>
              </a:spcAft>
            </a:pPr>
            <a:r>
              <a:rPr lang="en-US" sz="1600" dirty="0">
                <a:solidFill>
                  <a:schemeClr val="tx2"/>
                </a:solidFill>
              </a:rPr>
              <a:t>170 MW of URS and 1,830 MW of RRS are priced at $7,000.99</a:t>
            </a:r>
          </a:p>
          <a:p>
            <a:pPr lvl="1">
              <a:spcBef>
                <a:spcPts val="400"/>
              </a:spcBef>
              <a:spcAft>
                <a:spcPts val="400"/>
              </a:spcAft>
            </a:pPr>
            <a:r>
              <a:rPr lang="en-US" sz="1600" dirty="0" smtClean="0">
                <a:solidFill>
                  <a:schemeClr val="tx2"/>
                </a:solidFill>
              </a:rPr>
              <a:t>~100 </a:t>
            </a:r>
            <a:r>
              <a:rPr lang="en-US" sz="1600" dirty="0">
                <a:solidFill>
                  <a:schemeClr val="tx2"/>
                </a:solidFill>
              </a:rPr>
              <a:t>MW of URS and 100 MW of RRS are priced at values that approximate the steps of the </a:t>
            </a:r>
            <a:r>
              <a:rPr lang="en-US" sz="1600" u="sng" dirty="0" smtClean="0">
                <a:solidFill>
                  <a:schemeClr val="tx2"/>
                </a:solidFill>
              </a:rPr>
              <a:t>current PBPC</a:t>
            </a:r>
            <a:endParaRPr lang="en-US" sz="1600" u="sng" dirty="0">
              <a:solidFill>
                <a:schemeClr val="tx2"/>
              </a:solidFill>
            </a:endParaRPr>
          </a:p>
          <a:p>
            <a:pPr lvl="1">
              <a:spcBef>
                <a:spcPts val="400"/>
              </a:spcBef>
              <a:spcAft>
                <a:spcPts val="400"/>
              </a:spcAft>
            </a:pPr>
            <a:r>
              <a:rPr lang="en-US" sz="1600" dirty="0">
                <a:solidFill>
                  <a:schemeClr val="tx2"/>
                </a:solidFill>
              </a:rPr>
              <a:t>The remaining RRS is priced at values that approximate the existing ORDC from 1,930 to 2,300 MW</a:t>
            </a:r>
          </a:p>
          <a:p>
            <a:pPr lvl="1">
              <a:spcBef>
                <a:spcPts val="400"/>
              </a:spcBef>
              <a:spcAft>
                <a:spcPts val="400"/>
              </a:spcAft>
            </a:pPr>
            <a:r>
              <a:rPr lang="en-US" sz="1600" dirty="0">
                <a:solidFill>
                  <a:schemeClr val="tx2"/>
                </a:solidFill>
              </a:rPr>
              <a:t>The maximum value on the SOR demand curve is $1,425 and extends for 3,000 MW (beyond the 1,375 MW requirement)</a:t>
            </a:r>
          </a:p>
          <a:p>
            <a:pPr lvl="1">
              <a:spcBef>
                <a:spcPts val="400"/>
              </a:spcBef>
              <a:spcAft>
                <a:spcPts val="400"/>
              </a:spcAft>
            </a:pPr>
            <a:r>
              <a:rPr lang="en-US" sz="1600" dirty="0">
                <a:solidFill>
                  <a:schemeClr val="tx2"/>
                </a:solidFill>
              </a:rPr>
              <a:t>Tab </a:t>
            </a:r>
            <a:r>
              <a:rPr lang="en-US" sz="1600" dirty="0" smtClean="0">
                <a:solidFill>
                  <a:schemeClr val="tx2"/>
                </a:solidFill>
              </a:rPr>
              <a:t>“Reserve </a:t>
            </a:r>
            <a:r>
              <a:rPr lang="en-US" sz="1600" dirty="0">
                <a:solidFill>
                  <a:schemeClr val="tx2"/>
                </a:solidFill>
              </a:rPr>
              <a:t>Demand Curves </a:t>
            </a:r>
            <a:r>
              <a:rPr lang="en-US" sz="1600" dirty="0" smtClean="0">
                <a:solidFill>
                  <a:schemeClr val="tx2"/>
                </a:solidFill>
              </a:rPr>
              <a:t>Example” </a:t>
            </a:r>
            <a:r>
              <a:rPr lang="en-US" sz="1600" dirty="0">
                <a:solidFill>
                  <a:schemeClr val="tx2"/>
                </a:solidFill>
              </a:rPr>
              <a:t>shows charts with the resulting individual and aggregate </a:t>
            </a:r>
            <a:r>
              <a:rPr lang="en-US" sz="1600" dirty="0" smtClean="0">
                <a:solidFill>
                  <a:schemeClr val="tx2"/>
                </a:solidFill>
              </a:rPr>
              <a:t>AS </a:t>
            </a:r>
            <a:r>
              <a:rPr lang="en-US" sz="1600" dirty="0">
                <a:solidFill>
                  <a:schemeClr val="tx2"/>
                </a:solidFill>
              </a:rPr>
              <a:t>demand </a:t>
            </a:r>
            <a:r>
              <a:rPr lang="en-US" sz="1600" dirty="0" smtClean="0">
                <a:solidFill>
                  <a:schemeClr val="tx2"/>
                </a:solidFill>
              </a:rPr>
              <a:t>curves</a:t>
            </a:r>
          </a:p>
          <a:p>
            <a:pPr lvl="1">
              <a:spcBef>
                <a:spcPts val="400"/>
              </a:spcBef>
              <a:spcAft>
                <a:spcPts val="400"/>
              </a:spcAft>
            </a:pPr>
            <a:r>
              <a:rPr lang="en-US" sz="1600" dirty="0" smtClean="0">
                <a:solidFill>
                  <a:schemeClr val="tx2"/>
                </a:solidFill>
              </a:rPr>
              <a:t>Changing the demand curves is not automated at this time</a:t>
            </a:r>
            <a:endParaRPr lang="en-US" sz="1600" dirty="0">
              <a:solidFill>
                <a:schemeClr val="tx2"/>
              </a:solidFill>
            </a:endParaRPr>
          </a:p>
          <a:p>
            <a:pPr marL="457200" lvl="1" indent="0">
              <a:buNone/>
            </a:pPr>
            <a:endParaRPr lang="en-US" sz="1800" dirty="0" smtClean="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23</a:t>
            </a:fld>
            <a:endParaRPr lang="en-US"/>
          </a:p>
        </p:txBody>
      </p:sp>
    </p:spTree>
    <p:extLst>
      <p:ext uri="{BB962C8B-B14F-4D97-AF65-F5344CB8AC3E}">
        <p14:creationId xmlns:p14="http://schemas.microsoft.com/office/powerpoint/2010/main" val="296108686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400" dirty="0" smtClean="0"/>
              <a:t>Design of Tool – Overview Tab</a:t>
            </a:r>
            <a:endParaRPr lang="en-US" sz="2400" b="1" dirty="0">
              <a:solidFill>
                <a:schemeClr val="accent1"/>
              </a:solidFill>
            </a:endParaRPr>
          </a:p>
        </p:txBody>
      </p:sp>
      <p:sp>
        <p:nvSpPr>
          <p:cNvPr id="3" name="Content Placeholder 2"/>
          <p:cNvSpPr>
            <a:spLocks noGrp="1"/>
          </p:cNvSpPr>
          <p:nvPr>
            <p:ph idx="1"/>
          </p:nvPr>
        </p:nvSpPr>
        <p:spPr>
          <a:xfrm>
            <a:off x="457200" y="1143000"/>
            <a:ext cx="7848600" cy="4319832"/>
          </a:xfrm>
        </p:spPr>
        <p:txBody>
          <a:bodyPr/>
          <a:lstStyle/>
          <a:p>
            <a:pPr>
              <a:spcBef>
                <a:spcPts val="400"/>
              </a:spcBef>
              <a:spcAft>
                <a:spcPts val="400"/>
              </a:spcAft>
            </a:pPr>
            <a:r>
              <a:rPr lang="en-US" sz="2000" dirty="0" smtClean="0">
                <a:solidFill>
                  <a:schemeClr val="tx2"/>
                </a:solidFill>
              </a:rPr>
              <a:t>System set up</a:t>
            </a:r>
          </a:p>
          <a:p>
            <a:pPr lvl="1">
              <a:spcBef>
                <a:spcPts val="600"/>
              </a:spcBef>
              <a:spcAft>
                <a:spcPts val="600"/>
              </a:spcAft>
            </a:pPr>
            <a:r>
              <a:rPr lang="en-US" sz="1800" dirty="0">
                <a:solidFill>
                  <a:schemeClr val="tx2"/>
                </a:solidFill>
              </a:rPr>
              <a:t>G1 represents the sum of 50,000 MW of infra-marginal generation</a:t>
            </a:r>
          </a:p>
          <a:p>
            <a:pPr lvl="1">
              <a:spcBef>
                <a:spcPts val="600"/>
              </a:spcBef>
              <a:spcAft>
                <a:spcPts val="600"/>
              </a:spcAft>
            </a:pPr>
            <a:r>
              <a:rPr lang="en-US" sz="1800" dirty="0">
                <a:solidFill>
                  <a:schemeClr val="tx2"/>
                </a:solidFill>
              </a:rPr>
              <a:t>G2-G8 represent online generation with increasing energy offers and identical </a:t>
            </a:r>
            <a:r>
              <a:rPr lang="en-US" sz="1800" dirty="0" smtClean="0">
                <a:solidFill>
                  <a:schemeClr val="tx2"/>
                </a:solidFill>
              </a:rPr>
              <a:t>AS </a:t>
            </a:r>
            <a:r>
              <a:rPr lang="en-US" sz="1800" dirty="0">
                <a:solidFill>
                  <a:schemeClr val="tx2"/>
                </a:solidFill>
              </a:rPr>
              <a:t>offer quantities</a:t>
            </a:r>
          </a:p>
          <a:p>
            <a:pPr lvl="1">
              <a:spcBef>
                <a:spcPts val="600"/>
              </a:spcBef>
              <a:spcAft>
                <a:spcPts val="600"/>
              </a:spcAft>
            </a:pPr>
            <a:r>
              <a:rPr lang="en-US" sz="1800" dirty="0">
                <a:solidFill>
                  <a:schemeClr val="tx2"/>
                </a:solidFill>
              </a:rPr>
              <a:t>G9 represents a quick-start unit that can only provide energy or SOR</a:t>
            </a:r>
          </a:p>
          <a:p>
            <a:pPr lvl="1">
              <a:spcBef>
                <a:spcPts val="600"/>
              </a:spcBef>
              <a:spcAft>
                <a:spcPts val="600"/>
              </a:spcAft>
            </a:pPr>
            <a:r>
              <a:rPr lang="en-US" sz="1800" dirty="0">
                <a:solidFill>
                  <a:schemeClr val="tx2"/>
                </a:solidFill>
              </a:rPr>
              <a:t>There is a field for a Capacity Offer Price for each reserve that is set to $0 in these examples</a:t>
            </a:r>
          </a:p>
          <a:p>
            <a:pPr lvl="1">
              <a:spcBef>
                <a:spcPts val="600"/>
              </a:spcBef>
              <a:spcAft>
                <a:spcPts val="600"/>
              </a:spcAft>
            </a:pPr>
            <a:r>
              <a:rPr lang="en-US" sz="1800" dirty="0">
                <a:solidFill>
                  <a:schemeClr val="tx2"/>
                </a:solidFill>
              </a:rPr>
              <a:t>In the optimization, </a:t>
            </a:r>
            <a:r>
              <a:rPr lang="en-US" sz="1800" dirty="0" smtClean="0">
                <a:solidFill>
                  <a:schemeClr val="tx2"/>
                </a:solidFill>
              </a:rPr>
              <a:t>AS </a:t>
            </a:r>
            <a:r>
              <a:rPr lang="en-US" sz="1800" dirty="0">
                <a:solidFill>
                  <a:schemeClr val="tx2"/>
                </a:solidFill>
              </a:rPr>
              <a:t>shortages are represented as a cost</a:t>
            </a:r>
          </a:p>
          <a:p>
            <a:pPr lvl="1">
              <a:spcBef>
                <a:spcPts val="600"/>
              </a:spcBef>
              <a:spcAft>
                <a:spcPts val="600"/>
              </a:spcAft>
            </a:pPr>
            <a:r>
              <a:rPr lang="en-US" sz="1800" dirty="0">
                <a:solidFill>
                  <a:schemeClr val="tx2"/>
                </a:solidFill>
              </a:rPr>
              <a:t>The original excel sheet has been modified to only have 1 case that </a:t>
            </a:r>
            <a:r>
              <a:rPr lang="en-US" sz="1800" dirty="0" smtClean="0">
                <a:solidFill>
                  <a:schemeClr val="tx2"/>
                </a:solidFill>
              </a:rPr>
              <a:t>can be modified by the user</a:t>
            </a:r>
          </a:p>
          <a:p>
            <a:pPr lvl="1">
              <a:spcBef>
                <a:spcPts val="600"/>
              </a:spcBef>
              <a:spcAft>
                <a:spcPts val="600"/>
              </a:spcAft>
            </a:pPr>
            <a:r>
              <a:rPr lang="en-US" sz="1800" dirty="0" smtClean="0">
                <a:solidFill>
                  <a:schemeClr val="tx2"/>
                </a:solidFill>
              </a:rPr>
              <a:t>“Optimization Engine” tab allows the user to change the case to simulate different conditions</a:t>
            </a:r>
            <a:endParaRPr lang="en-US" sz="1800" dirty="0">
              <a:solidFill>
                <a:schemeClr val="tx2"/>
              </a:solidFill>
            </a:endParaRP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24</a:t>
            </a:fld>
            <a:endParaRPr lang="en-US"/>
          </a:p>
        </p:txBody>
      </p:sp>
    </p:spTree>
    <p:extLst>
      <p:ext uri="{BB962C8B-B14F-4D97-AF65-F5344CB8AC3E}">
        <p14:creationId xmlns:p14="http://schemas.microsoft.com/office/powerpoint/2010/main" val="18240554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458200" cy="1143000"/>
          </a:xfrm>
        </p:spPr>
        <p:txBody>
          <a:bodyPr/>
          <a:lstStyle/>
          <a:p>
            <a:r>
              <a:rPr lang="en-US" sz="2400" dirty="0" smtClean="0"/>
              <a:t>Design of Tool – Running a Case</a:t>
            </a:r>
            <a:endParaRPr lang="en-US" sz="2400" b="1" dirty="0">
              <a:solidFill>
                <a:schemeClr val="accent1"/>
              </a:solidFill>
            </a:endParaRPr>
          </a:p>
        </p:txBody>
      </p:sp>
      <p:sp>
        <p:nvSpPr>
          <p:cNvPr id="3" name="Content Placeholder 2"/>
          <p:cNvSpPr>
            <a:spLocks noGrp="1"/>
          </p:cNvSpPr>
          <p:nvPr>
            <p:ph idx="1"/>
          </p:nvPr>
        </p:nvSpPr>
        <p:spPr>
          <a:xfrm>
            <a:off x="381000" y="1066800"/>
            <a:ext cx="7772400" cy="4319832"/>
          </a:xfrm>
        </p:spPr>
        <p:txBody>
          <a:bodyPr/>
          <a:lstStyle/>
          <a:p>
            <a:pPr>
              <a:spcBef>
                <a:spcPts val="600"/>
              </a:spcBef>
              <a:spcAft>
                <a:spcPts val="600"/>
              </a:spcAft>
            </a:pPr>
            <a:r>
              <a:rPr lang="en-US" sz="2000" dirty="0" smtClean="0">
                <a:solidFill>
                  <a:schemeClr val="tx2"/>
                </a:solidFill>
              </a:rPr>
              <a:t>The user can modify the blue shaded cells</a:t>
            </a:r>
          </a:p>
          <a:p>
            <a:pPr lvl="1">
              <a:spcBef>
                <a:spcPts val="600"/>
              </a:spcBef>
              <a:spcAft>
                <a:spcPts val="600"/>
              </a:spcAft>
            </a:pPr>
            <a:r>
              <a:rPr lang="en-US" sz="1800" dirty="0">
                <a:solidFill>
                  <a:schemeClr val="tx2"/>
                </a:solidFill>
              </a:rPr>
              <a:t>C</a:t>
            </a:r>
            <a:r>
              <a:rPr lang="en-US" sz="1800" dirty="0" smtClean="0">
                <a:solidFill>
                  <a:schemeClr val="tx2"/>
                </a:solidFill>
              </a:rPr>
              <a:t>hange the offer </a:t>
            </a:r>
            <a:r>
              <a:rPr lang="en-US" sz="1800" dirty="0">
                <a:solidFill>
                  <a:schemeClr val="tx2"/>
                </a:solidFill>
              </a:rPr>
              <a:t>q</a:t>
            </a:r>
            <a:r>
              <a:rPr lang="en-US" sz="1800" dirty="0" smtClean="0">
                <a:solidFill>
                  <a:schemeClr val="tx2"/>
                </a:solidFill>
              </a:rPr>
              <a:t>uantity and price for each generator for energy and each AS product</a:t>
            </a:r>
          </a:p>
          <a:p>
            <a:pPr lvl="1">
              <a:spcBef>
                <a:spcPts val="600"/>
              </a:spcBef>
              <a:spcAft>
                <a:spcPts val="600"/>
              </a:spcAft>
            </a:pPr>
            <a:r>
              <a:rPr lang="en-US" sz="1800" dirty="0" smtClean="0">
                <a:solidFill>
                  <a:schemeClr val="tx2"/>
                </a:solidFill>
              </a:rPr>
              <a:t>Change the quantity </a:t>
            </a:r>
            <a:r>
              <a:rPr lang="en-US" sz="1800" dirty="0">
                <a:solidFill>
                  <a:schemeClr val="tx2"/>
                </a:solidFill>
              </a:rPr>
              <a:t>and price </a:t>
            </a:r>
            <a:r>
              <a:rPr lang="en-US" sz="1800" dirty="0" smtClean="0">
                <a:solidFill>
                  <a:schemeClr val="tx2"/>
                </a:solidFill>
              </a:rPr>
              <a:t>for each AS product’s demand curve</a:t>
            </a:r>
          </a:p>
          <a:p>
            <a:pPr lvl="1">
              <a:spcBef>
                <a:spcPts val="600"/>
              </a:spcBef>
              <a:spcAft>
                <a:spcPts val="600"/>
              </a:spcAft>
            </a:pPr>
            <a:r>
              <a:rPr lang="en-US" sz="1800" dirty="0" smtClean="0">
                <a:solidFill>
                  <a:schemeClr val="tx2"/>
                </a:solidFill>
              </a:rPr>
              <a:t>Change the total system demand </a:t>
            </a:r>
          </a:p>
          <a:p>
            <a:pPr lvl="1">
              <a:spcBef>
                <a:spcPts val="600"/>
              </a:spcBef>
              <a:spcAft>
                <a:spcPts val="600"/>
              </a:spcAft>
            </a:pPr>
            <a:r>
              <a:rPr lang="en-US" sz="1800" dirty="0" smtClean="0">
                <a:solidFill>
                  <a:schemeClr val="tx2"/>
                </a:solidFill>
              </a:rPr>
              <a:t>Change the reserve requirements for each AS product</a:t>
            </a:r>
            <a:endParaRPr lang="en-US" sz="1800" dirty="0">
              <a:solidFill>
                <a:schemeClr val="tx2"/>
              </a:solidFill>
            </a:endParaRPr>
          </a:p>
          <a:p>
            <a:endParaRPr lang="en-US" sz="2000" dirty="0" smtClean="0">
              <a:solidFill>
                <a:schemeClr val="tx2"/>
              </a:solidFill>
            </a:endParaRPr>
          </a:p>
          <a:p>
            <a:r>
              <a:rPr lang="en-US" sz="2000" dirty="0" smtClean="0">
                <a:solidFill>
                  <a:schemeClr val="tx2"/>
                </a:solidFill>
              </a:rPr>
              <a:t>Once the inputs are set up, the user clicks the ‘Solve’ button to run the optimization engine</a:t>
            </a:r>
            <a:endParaRPr lang="en-US" sz="2000" dirty="0">
              <a:solidFill>
                <a:schemeClr val="tx2"/>
              </a:solidFill>
            </a:endParaRP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25</a:t>
            </a:fld>
            <a:endParaRPr lang="en-US"/>
          </a:p>
        </p:txBody>
      </p:sp>
    </p:spTree>
    <p:extLst>
      <p:ext uri="{BB962C8B-B14F-4D97-AF65-F5344CB8AC3E}">
        <p14:creationId xmlns:p14="http://schemas.microsoft.com/office/powerpoint/2010/main" val="133910685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400" dirty="0" smtClean="0"/>
              <a:t>Design of Tool – Optimization Results</a:t>
            </a:r>
            <a:endParaRPr lang="en-US" sz="2400" b="1" dirty="0">
              <a:solidFill>
                <a:schemeClr val="accent1"/>
              </a:solidFill>
            </a:endParaRPr>
          </a:p>
        </p:txBody>
      </p:sp>
      <p:sp>
        <p:nvSpPr>
          <p:cNvPr id="3" name="Content Placeholder 2"/>
          <p:cNvSpPr>
            <a:spLocks noGrp="1"/>
          </p:cNvSpPr>
          <p:nvPr>
            <p:ph idx="1"/>
          </p:nvPr>
        </p:nvSpPr>
        <p:spPr>
          <a:xfrm>
            <a:off x="373743" y="1066800"/>
            <a:ext cx="8162925" cy="4319832"/>
          </a:xfrm>
        </p:spPr>
        <p:txBody>
          <a:bodyPr/>
          <a:lstStyle/>
          <a:p>
            <a:r>
              <a:rPr lang="en-US" sz="2000" dirty="0" smtClean="0">
                <a:solidFill>
                  <a:schemeClr val="tx2"/>
                </a:solidFill>
              </a:rPr>
              <a:t>After Solver runs, the white cells will be populated with the results, including cost and awarded quantities for each generator, AS product cost and prices, total system awarded capacity and AS product shortages.</a:t>
            </a:r>
          </a:p>
          <a:p>
            <a:endParaRPr lang="en-US" sz="2000" dirty="0" smtClean="0">
              <a:solidFill>
                <a:schemeClr val="tx2"/>
              </a:solidFill>
            </a:endParaRPr>
          </a:p>
          <a:p>
            <a:r>
              <a:rPr lang="en-US" sz="2000" dirty="0">
                <a:solidFill>
                  <a:schemeClr val="tx2"/>
                </a:solidFill>
              </a:rPr>
              <a:t>The </a:t>
            </a:r>
            <a:r>
              <a:rPr lang="en-US" sz="2000" dirty="0" smtClean="0">
                <a:solidFill>
                  <a:schemeClr val="tx2"/>
                </a:solidFill>
              </a:rPr>
              <a:t>“Results Summary” </a:t>
            </a:r>
            <a:r>
              <a:rPr lang="en-US" sz="2000" dirty="0">
                <a:solidFill>
                  <a:schemeClr val="tx2"/>
                </a:solidFill>
              </a:rPr>
              <a:t>tab contains a </a:t>
            </a:r>
            <a:r>
              <a:rPr lang="en-US" sz="2000" dirty="0" smtClean="0">
                <a:solidFill>
                  <a:schemeClr val="tx2"/>
                </a:solidFill>
              </a:rPr>
              <a:t>system-wide </a:t>
            </a:r>
            <a:r>
              <a:rPr lang="en-US" sz="2000" dirty="0">
                <a:solidFill>
                  <a:schemeClr val="tx2"/>
                </a:solidFill>
              </a:rPr>
              <a:t>summary and graphical representations of awards, </a:t>
            </a:r>
            <a:r>
              <a:rPr lang="en-US" sz="2000" dirty="0" smtClean="0">
                <a:solidFill>
                  <a:schemeClr val="tx2"/>
                </a:solidFill>
              </a:rPr>
              <a:t>requirements </a:t>
            </a:r>
            <a:r>
              <a:rPr lang="en-US" sz="2000" dirty="0">
                <a:solidFill>
                  <a:schemeClr val="tx2"/>
                </a:solidFill>
              </a:rPr>
              <a:t>and clearing prices</a:t>
            </a:r>
            <a:r>
              <a:rPr lang="en-US" sz="2000" dirty="0" smtClean="0">
                <a:solidFill>
                  <a:schemeClr val="tx2"/>
                </a:solidFill>
              </a:rPr>
              <a:t>.</a:t>
            </a:r>
          </a:p>
          <a:p>
            <a:endParaRPr lang="en-US" sz="2000" dirty="0">
              <a:solidFill>
                <a:schemeClr val="tx2"/>
              </a:solidFill>
            </a:endParaRPr>
          </a:p>
          <a:p>
            <a:r>
              <a:rPr lang="en-US" sz="2000" dirty="0" smtClean="0">
                <a:solidFill>
                  <a:schemeClr val="tx2"/>
                </a:solidFill>
              </a:rPr>
              <a:t>The </a:t>
            </a:r>
            <a:r>
              <a:rPr lang="en-US" sz="2000" dirty="0">
                <a:solidFill>
                  <a:schemeClr val="tx2"/>
                </a:solidFill>
              </a:rPr>
              <a:t>S</a:t>
            </a:r>
            <a:r>
              <a:rPr lang="en-US" sz="2000" dirty="0" smtClean="0">
                <a:solidFill>
                  <a:schemeClr val="tx2"/>
                </a:solidFill>
              </a:rPr>
              <a:t>olver </a:t>
            </a:r>
            <a:r>
              <a:rPr lang="en-US" sz="2000" dirty="0">
                <a:solidFill>
                  <a:schemeClr val="tx2"/>
                </a:solidFill>
              </a:rPr>
              <a:t>outputs two tabs, </a:t>
            </a:r>
            <a:r>
              <a:rPr lang="en-US" sz="2000" dirty="0" smtClean="0">
                <a:solidFill>
                  <a:schemeClr val="tx2"/>
                </a:solidFill>
              </a:rPr>
              <a:t>“Answer Report” </a:t>
            </a:r>
            <a:r>
              <a:rPr lang="en-US" sz="2000" dirty="0">
                <a:solidFill>
                  <a:schemeClr val="tx2"/>
                </a:solidFill>
              </a:rPr>
              <a:t>and </a:t>
            </a:r>
            <a:r>
              <a:rPr lang="en-US" sz="2000" dirty="0" smtClean="0">
                <a:solidFill>
                  <a:schemeClr val="tx2"/>
                </a:solidFill>
              </a:rPr>
              <a:t>“Sensitivity </a:t>
            </a:r>
            <a:r>
              <a:rPr lang="en-US" sz="2000" dirty="0">
                <a:solidFill>
                  <a:schemeClr val="tx2"/>
                </a:solidFill>
              </a:rPr>
              <a:t>Report</a:t>
            </a:r>
            <a:r>
              <a:rPr lang="en-US" sz="2000" dirty="0" smtClean="0">
                <a:solidFill>
                  <a:schemeClr val="tx2"/>
                </a:solidFill>
              </a:rPr>
              <a:t>,” </a:t>
            </a:r>
            <a:r>
              <a:rPr lang="en-US" sz="2000" dirty="0">
                <a:solidFill>
                  <a:schemeClr val="tx2"/>
                </a:solidFill>
              </a:rPr>
              <a:t>for a deeper dive into the constraints, objective function </a:t>
            </a:r>
            <a:r>
              <a:rPr lang="en-US" sz="2000" dirty="0" smtClean="0">
                <a:solidFill>
                  <a:schemeClr val="tx2"/>
                </a:solidFill>
              </a:rPr>
              <a:t>totals </a:t>
            </a:r>
            <a:r>
              <a:rPr lang="en-US" sz="2000" dirty="0">
                <a:solidFill>
                  <a:schemeClr val="tx2"/>
                </a:solidFill>
              </a:rPr>
              <a:t>and optimization details.</a:t>
            </a:r>
          </a:p>
          <a:p>
            <a:endParaRPr lang="en-US" sz="28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26</a:t>
            </a:fld>
            <a:endParaRPr lang="en-US"/>
          </a:p>
        </p:txBody>
      </p:sp>
    </p:spTree>
    <p:extLst>
      <p:ext uri="{BB962C8B-B14F-4D97-AF65-F5344CB8AC3E}">
        <p14:creationId xmlns:p14="http://schemas.microsoft.com/office/powerpoint/2010/main" val="425964548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400" dirty="0" smtClean="0"/>
              <a:t>Case A – Example of System Surplus</a:t>
            </a:r>
            <a:endParaRPr lang="en-US" sz="2400" b="1" dirty="0">
              <a:solidFill>
                <a:schemeClr val="accent1"/>
              </a:solidFill>
            </a:endParaRPr>
          </a:p>
        </p:txBody>
      </p:sp>
      <p:sp>
        <p:nvSpPr>
          <p:cNvPr id="3" name="Content Placeholder 2"/>
          <p:cNvSpPr>
            <a:spLocks noGrp="1"/>
          </p:cNvSpPr>
          <p:nvPr>
            <p:ph idx="1"/>
          </p:nvPr>
        </p:nvSpPr>
        <p:spPr>
          <a:xfrm>
            <a:off x="395514" y="914400"/>
            <a:ext cx="7681686" cy="1524000"/>
          </a:xfrm>
        </p:spPr>
        <p:txBody>
          <a:bodyPr/>
          <a:lstStyle/>
          <a:p>
            <a:pPr>
              <a:spcBef>
                <a:spcPts val="400"/>
              </a:spcBef>
              <a:spcAft>
                <a:spcPts val="400"/>
              </a:spcAft>
            </a:pPr>
            <a:r>
              <a:rPr lang="en-US" sz="1600" dirty="0" smtClean="0">
                <a:solidFill>
                  <a:schemeClr val="tx2"/>
                </a:solidFill>
              </a:rPr>
              <a:t>In the Optimization Engine, do not change the </a:t>
            </a:r>
            <a:r>
              <a:rPr lang="en-US" sz="1600" dirty="0" err="1" smtClean="0">
                <a:solidFill>
                  <a:schemeClr val="tx2"/>
                </a:solidFill>
              </a:rPr>
              <a:t>Qty</a:t>
            </a:r>
            <a:r>
              <a:rPr lang="en-US" sz="1600" dirty="0" smtClean="0">
                <a:solidFill>
                  <a:schemeClr val="tx2"/>
                </a:solidFill>
              </a:rPr>
              <a:t> and Offer $ for generators. </a:t>
            </a:r>
          </a:p>
          <a:p>
            <a:pPr>
              <a:spcBef>
                <a:spcPts val="400"/>
              </a:spcBef>
              <a:spcAft>
                <a:spcPts val="400"/>
              </a:spcAft>
            </a:pPr>
            <a:r>
              <a:rPr lang="en-US" sz="1600" dirty="0" smtClean="0">
                <a:solidFill>
                  <a:schemeClr val="tx2"/>
                </a:solidFill>
              </a:rPr>
              <a:t>System has </a:t>
            </a:r>
            <a:r>
              <a:rPr lang="en-US" sz="1600" dirty="0">
                <a:solidFill>
                  <a:schemeClr val="tx2"/>
                </a:solidFill>
              </a:rPr>
              <a:t>5</a:t>
            </a:r>
            <a:r>
              <a:rPr lang="en-US" sz="1600" dirty="0" smtClean="0">
                <a:solidFill>
                  <a:schemeClr val="tx2"/>
                </a:solidFill>
              </a:rPr>
              <a:t>8,000 </a:t>
            </a:r>
            <a:r>
              <a:rPr lang="en-US" sz="1600" dirty="0">
                <a:solidFill>
                  <a:schemeClr val="tx2"/>
                </a:solidFill>
              </a:rPr>
              <a:t>MW in generation capacity.</a:t>
            </a:r>
          </a:p>
          <a:p>
            <a:pPr>
              <a:spcBef>
                <a:spcPts val="400"/>
              </a:spcBef>
              <a:spcAft>
                <a:spcPts val="400"/>
              </a:spcAft>
            </a:pPr>
            <a:r>
              <a:rPr lang="en-US" sz="1600" dirty="0" smtClean="0">
                <a:solidFill>
                  <a:schemeClr val="tx2"/>
                </a:solidFill>
              </a:rPr>
              <a:t>The energy demand is set at 54,000 MW.</a:t>
            </a:r>
          </a:p>
          <a:p>
            <a:pPr>
              <a:spcBef>
                <a:spcPts val="400"/>
              </a:spcBef>
              <a:spcAft>
                <a:spcPts val="400"/>
              </a:spcAft>
            </a:pPr>
            <a:r>
              <a:rPr lang="en-US" sz="1600" dirty="0" smtClean="0">
                <a:solidFill>
                  <a:schemeClr val="tx2"/>
                </a:solidFill>
              </a:rPr>
              <a:t>All of the requirements are met.</a:t>
            </a:r>
          </a:p>
          <a:p>
            <a:pPr>
              <a:spcBef>
                <a:spcPts val="400"/>
              </a:spcBef>
              <a:spcAft>
                <a:spcPts val="400"/>
              </a:spcAft>
            </a:pPr>
            <a:r>
              <a:rPr lang="en-US" sz="1600" dirty="0" smtClean="0">
                <a:solidFill>
                  <a:schemeClr val="tx2"/>
                </a:solidFill>
              </a:rPr>
              <a:t>Prices reflect opportunity costs of energy and AS.</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27</a:t>
            </a:fld>
            <a:endParaRPr lang="en-US"/>
          </a:p>
        </p:txBody>
      </p:sp>
      <p:graphicFrame>
        <p:nvGraphicFramePr>
          <p:cNvPr id="7" name="Chart 6"/>
          <p:cNvGraphicFramePr>
            <a:graphicFrameLocks/>
          </p:cNvGraphicFramePr>
          <p:nvPr>
            <p:extLst/>
          </p:nvPr>
        </p:nvGraphicFramePr>
        <p:xfrm>
          <a:off x="2514600" y="2878025"/>
          <a:ext cx="5275218" cy="352502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9019394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400" dirty="0"/>
              <a:t>Case A – Example </a:t>
            </a:r>
            <a:r>
              <a:rPr lang="en-US" sz="2400" dirty="0" smtClean="0"/>
              <a:t>of System Surplus</a:t>
            </a:r>
            <a:endParaRPr lang="en-US" sz="2400" b="1" dirty="0">
              <a:solidFill>
                <a:schemeClr val="accent1"/>
              </a:solidFill>
            </a:endParaRPr>
          </a:p>
        </p:txBody>
      </p:sp>
      <p:sp>
        <p:nvSpPr>
          <p:cNvPr id="3" name="Content Placeholder 2"/>
          <p:cNvSpPr>
            <a:spLocks noGrp="1"/>
          </p:cNvSpPr>
          <p:nvPr>
            <p:ph idx="1"/>
          </p:nvPr>
        </p:nvSpPr>
        <p:spPr>
          <a:xfrm>
            <a:off x="399143" y="1060834"/>
            <a:ext cx="8534400" cy="1524000"/>
          </a:xfrm>
        </p:spPr>
        <p:txBody>
          <a:bodyPr/>
          <a:lstStyle/>
          <a:p>
            <a:pPr>
              <a:spcBef>
                <a:spcPts val="600"/>
              </a:spcBef>
              <a:spcAft>
                <a:spcPts val="600"/>
              </a:spcAft>
            </a:pPr>
            <a:r>
              <a:rPr lang="en-US" sz="1800" dirty="0" smtClean="0">
                <a:solidFill>
                  <a:schemeClr val="tx2"/>
                </a:solidFill>
              </a:rPr>
              <a:t>In the Optimization Engine, do not change the </a:t>
            </a:r>
            <a:r>
              <a:rPr lang="en-US" sz="1800" dirty="0" err="1" smtClean="0">
                <a:solidFill>
                  <a:schemeClr val="tx2"/>
                </a:solidFill>
              </a:rPr>
              <a:t>Qty</a:t>
            </a:r>
            <a:r>
              <a:rPr lang="en-US" sz="1800" dirty="0" smtClean="0">
                <a:solidFill>
                  <a:schemeClr val="tx2"/>
                </a:solidFill>
              </a:rPr>
              <a:t> and Offer $ for generators. </a:t>
            </a:r>
          </a:p>
          <a:p>
            <a:pPr>
              <a:spcBef>
                <a:spcPts val="600"/>
              </a:spcBef>
              <a:spcAft>
                <a:spcPts val="600"/>
              </a:spcAft>
            </a:pPr>
            <a:r>
              <a:rPr lang="en-US" sz="1800" dirty="0" smtClean="0">
                <a:solidFill>
                  <a:schemeClr val="tx2"/>
                </a:solidFill>
              </a:rPr>
              <a:t>System has 58,000 MW in generation capacity.</a:t>
            </a:r>
          </a:p>
          <a:p>
            <a:pPr>
              <a:spcBef>
                <a:spcPts val="600"/>
              </a:spcBef>
              <a:spcAft>
                <a:spcPts val="600"/>
              </a:spcAft>
            </a:pPr>
            <a:r>
              <a:rPr lang="en-US" sz="1800" dirty="0" smtClean="0">
                <a:solidFill>
                  <a:schemeClr val="tx2"/>
                </a:solidFill>
              </a:rPr>
              <a:t>The energy demand is set at 54,000 MW.</a:t>
            </a:r>
          </a:p>
          <a:p>
            <a:pPr>
              <a:spcBef>
                <a:spcPts val="600"/>
              </a:spcBef>
              <a:spcAft>
                <a:spcPts val="600"/>
              </a:spcAft>
            </a:pPr>
            <a:r>
              <a:rPr lang="en-US" sz="1800" dirty="0" smtClean="0">
                <a:solidFill>
                  <a:schemeClr val="tx2"/>
                </a:solidFill>
              </a:rPr>
              <a:t>All of the requirements are met.</a:t>
            </a:r>
          </a:p>
          <a:p>
            <a:pPr>
              <a:spcBef>
                <a:spcPts val="600"/>
              </a:spcBef>
              <a:spcAft>
                <a:spcPts val="600"/>
              </a:spcAft>
            </a:pPr>
            <a:r>
              <a:rPr lang="en-US" sz="1800" dirty="0" smtClean="0">
                <a:solidFill>
                  <a:schemeClr val="tx2"/>
                </a:solidFill>
              </a:rPr>
              <a:t>Prices reflect opportunity costs of energy and AS.</a:t>
            </a:r>
          </a:p>
          <a:p>
            <a:pPr lvl="1"/>
            <a:endParaRPr lang="en-US" sz="1200" dirty="0" smtClean="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28</a:t>
            </a:fld>
            <a:endParaRPr lang="en-US"/>
          </a:p>
        </p:txBody>
      </p:sp>
      <p:graphicFrame>
        <p:nvGraphicFramePr>
          <p:cNvPr id="10" name="Chart 9"/>
          <p:cNvGraphicFramePr>
            <a:graphicFrameLocks/>
          </p:cNvGraphicFramePr>
          <p:nvPr>
            <p:extLst/>
          </p:nvPr>
        </p:nvGraphicFramePr>
        <p:xfrm>
          <a:off x="197719" y="3689197"/>
          <a:ext cx="4312519" cy="199963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p:cNvGraphicFramePr>
            <a:graphicFrameLocks/>
          </p:cNvGraphicFramePr>
          <p:nvPr>
            <p:extLst/>
          </p:nvPr>
        </p:nvGraphicFramePr>
        <p:xfrm>
          <a:off x="4477581" y="3689197"/>
          <a:ext cx="4481362" cy="199963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31673538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400" dirty="0"/>
              <a:t>Case </a:t>
            </a:r>
            <a:r>
              <a:rPr lang="en-US" sz="2400" dirty="0" smtClean="0"/>
              <a:t>B </a:t>
            </a:r>
            <a:r>
              <a:rPr lang="en-US" sz="2400" dirty="0"/>
              <a:t>– Example </a:t>
            </a:r>
            <a:r>
              <a:rPr lang="en-US" sz="2400" dirty="0" smtClean="0"/>
              <a:t>of System Scarcity</a:t>
            </a:r>
            <a:endParaRPr lang="en-US" sz="2400" b="1" dirty="0">
              <a:solidFill>
                <a:schemeClr val="accent1"/>
              </a:solidFill>
            </a:endParaRPr>
          </a:p>
        </p:txBody>
      </p:sp>
      <p:sp>
        <p:nvSpPr>
          <p:cNvPr id="3" name="Content Placeholder 2"/>
          <p:cNvSpPr>
            <a:spLocks noGrp="1"/>
          </p:cNvSpPr>
          <p:nvPr>
            <p:ph idx="1"/>
          </p:nvPr>
        </p:nvSpPr>
        <p:spPr>
          <a:xfrm>
            <a:off x="442686" y="990600"/>
            <a:ext cx="8534400" cy="1524000"/>
          </a:xfrm>
        </p:spPr>
        <p:txBody>
          <a:bodyPr/>
          <a:lstStyle/>
          <a:p>
            <a:pPr>
              <a:spcBef>
                <a:spcPts val="400"/>
              </a:spcBef>
              <a:spcAft>
                <a:spcPts val="400"/>
              </a:spcAft>
            </a:pPr>
            <a:r>
              <a:rPr lang="en-US" sz="1600" dirty="0" smtClean="0">
                <a:solidFill>
                  <a:schemeClr val="tx2"/>
                </a:solidFill>
              </a:rPr>
              <a:t>In the Optimization Engine, do not change the </a:t>
            </a:r>
            <a:r>
              <a:rPr lang="en-US" sz="1600" dirty="0" err="1" smtClean="0">
                <a:solidFill>
                  <a:schemeClr val="tx2"/>
                </a:solidFill>
              </a:rPr>
              <a:t>Qty</a:t>
            </a:r>
            <a:r>
              <a:rPr lang="en-US" sz="1600" dirty="0" smtClean="0">
                <a:solidFill>
                  <a:schemeClr val="tx2"/>
                </a:solidFill>
              </a:rPr>
              <a:t> and Offer $ for generators. </a:t>
            </a:r>
          </a:p>
          <a:p>
            <a:pPr>
              <a:spcBef>
                <a:spcPts val="400"/>
              </a:spcBef>
              <a:spcAft>
                <a:spcPts val="400"/>
              </a:spcAft>
            </a:pPr>
            <a:r>
              <a:rPr lang="en-US" sz="1600" dirty="0" smtClean="0">
                <a:solidFill>
                  <a:schemeClr val="tx2"/>
                </a:solidFill>
              </a:rPr>
              <a:t>System has 58,000 MW in energy offers.</a:t>
            </a:r>
          </a:p>
          <a:p>
            <a:pPr>
              <a:spcBef>
                <a:spcPts val="400"/>
              </a:spcBef>
              <a:spcAft>
                <a:spcPts val="400"/>
              </a:spcAft>
            </a:pPr>
            <a:r>
              <a:rPr lang="en-US" sz="1600" dirty="0" smtClean="0">
                <a:solidFill>
                  <a:schemeClr val="tx2"/>
                </a:solidFill>
              </a:rPr>
              <a:t>The energy </a:t>
            </a:r>
            <a:r>
              <a:rPr lang="en-US" sz="1600" u="sng" dirty="0" smtClean="0">
                <a:solidFill>
                  <a:schemeClr val="tx2"/>
                </a:solidFill>
              </a:rPr>
              <a:t>demand</a:t>
            </a:r>
            <a:r>
              <a:rPr lang="en-US" sz="1600" dirty="0" smtClean="0">
                <a:solidFill>
                  <a:schemeClr val="tx2"/>
                </a:solidFill>
              </a:rPr>
              <a:t> is set at </a:t>
            </a:r>
            <a:r>
              <a:rPr lang="en-US" sz="1600" u="sng" dirty="0" smtClean="0">
                <a:solidFill>
                  <a:schemeClr val="tx2"/>
                </a:solidFill>
              </a:rPr>
              <a:t>56,010 MW.</a:t>
            </a:r>
          </a:p>
          <a:p>
            <a:pPr>
              <a:spcBef>
                <a:spcPts val="400"/>
              </a:spcBef>
              <a:spcAft>
                <a:spcPts val="400"/>
              </a:spcAft>
            </a:pPr>
            <a:r>
              <a:rPr lang="en-US" sz="1600" dirty="0" smtClean="0">
                <a:solidFill>
                  <a:schemeClr val="tx2"/>
                </a:solidFill>
              </a:rPr>
              <a:t>All of the AS requirements are shorted.</a:t>
            </a:r>
          </a:p>
          <a:p>
            <a:pPr>
              <a:spcBef>
                <a:spcPts val="400"/>
              </a:spcBef>
              <a:spcAft>
                <a:spcPts val="400"/>
              </a:spcAft>
            </a:pPr>
            <a:r>
              <a:rPr lang="en-US" sz="1600" dirty="0" smtClean="0">
                <a:solidFill>
                  <a:schemeClr val="tx2"/>
                </a:solidFill>
              </a:rPr>
              <a:t>Prices reflect opportunity costs of energy and AS.</a:t>
            </a:r>
          </a:p>
          <a:p>
            <a:pPr marL="0" indent="0">
              <a:buNone/>
            </a:pPr>
            <a:endParaRPr lang="en-US" sz="1600" dirty="0" smtClean="0"/>
          </a:p>
        </p:txBody>
      </p:sp>
      <p:sp>
        <p:nvSpPr>
          <p:cNvPr id="6" name="Slide Number Placeholder 5"/>
          <p:cNvSpPr>
            <a:spLocks noGrp="1"/>
          </p:cNvSpPr>
          <p:nvPr>
            <p:ph type="sldNum" sz="quarter" idx="4"/>
          </p:nvPr>
        </p:nvSpPr>
        <p:spPr>
          <a:xfrm>
            <a:off x="8534400" y="6553200"/>
            <a:ext cx="457200" cy="220663"/>
          </a:xfrm>
        </p:spPr>
        <p:txBody>
          <a:bodyPr/>
          <a:lstStyle/>
          <a:p>
            <a:fld id="{1D93BD3E-1E9A-4970-A6F7-E7AC52762E0C}" type="slidenum">
              <a:rPr lang="en-US" smtClean="0"/>
              <a:t>29</a:t>
            </a:fld>
            <a:endParaRPr lang="en-US" dirty="0"/>
          </a:p>
        </p:txBody>
      </p:sp>
      <p:graphicFrame>
        <p:nvGraphicFramePr>
          <p:cNvPr id="9" name="Chart 8"/>
          <p:cNvGraphicFramePr>
            <a:graphicFrameLocks/>
          </p:cNvGraphicFramePr>
          <p:nvPr>
            <p:extLst/>
          </p:nvPr>
        </p:nvGraphicFramePr>
        <p:xfrm>
          <a:off x="2438400" y="2719022"/>
          <a:ext cx="5495517" cy="3581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430388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Antitrust Admonition</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
        <p:nvSpPr>
          <p:cNvPr id="6" name="Rectangle 5"/>
          <p:cNvSpPr/>
          <p:nvPr/>
        </p:nvSpPr>
        <p:spPr>
          <a:xfrm>
            <a:off x="609600" y="990600"/>
            <a:ext cx="7162800" cy="4431983"/>
          </a:xfrm>
          <a:prstGeom prst="rect">
            <a:avLst/>
          </a:prstGeom>
        </p:spPr>
        <p:txBody>
          <a:bodyPr wrap="square">
            <a:spAutoFit/>
          </a:bodyPr>
          <a:lstStyle/>
          <a:p>
            <a:endParaRPr lang="en-US" dirty="0">
              <a:solidFill>
                <a:srgbClr val="000000"/>
              </a:solidFill>
              <a:latin typeface="Times New Roman" panose="02020603050405020304" pitchFamily="18" charset="0"/>
            </a:endParaRPr>
          </a:p>
          <a:p>
            <a:r>
              <a:rPr lang="en-US" dirty="0">
                <a:solidFill>
                  <a:srgbClr val="000000"/>
                </a:solidFill>
                <a:latin typeface="Times New Roman" panose="02020603050405020304" pitchFamily="18" charset="0"/>
              </a:rPr>
              <a:t> </a:t>
            </a:r>
            <a:r>
              <a:rPr lang="en-US" dirty="0" smtClean="0">
                <a:solidFill>
                  <a:srgbClr val="000000"/>
                </a:solidFill>
                <a:latin typeface="Times New Roman" panose="02020603050405020304" pitchFamily="18" charset="0"/>
              </a:rPr>
              <a:t>			</a:t>
            </a:r>
            <a:r>
              <a:rPr lang="en-US" sz="1600" dirty="0" smtClean="0">
                <a:solidFill>
                  <a:srgbClr val="000000"/>
                </a:solidFill>
                <a:latin typeface="Times New Roman" panose="02020603050405020304" pitchFamily="18" charset="0"/>
              </a:rPr>
              <a:t>Antitrust </a:t>
            </a:r>
            <a:r>
              <a:rPr lang="en-US" sz="1600" dirty="0">
                <a:solidFill>
                  <a:srgbClr val="000000"/>
                </a:solidFill>
                <a:latin typeface="Times New Roman" panose="02020603050405020304" pitchFamily="18" charset="0"/>
              </a:rPr>
              <a:t>Admonition </a:t>
            </a:r>
          </a:p>
          <a:p>
            <a:r>
              <a:rPr lang="en-US" sz="1600" dirty="0">
                <a:solidFill>
                  <a:srgbClr val="000000"/>
                </a:solidFill>
                <a:latin typeface="Times New Roman" panose="02020603050405020304" pitchFamily="18" charset="0"/>
              </a:rPr>
              <a:t>To avoid raising concerns about antitrust liability, participants in ERCOT activities should refrain from proposing any action or measure that would exceed ERCOT’s authority under federal or state law. For additional information, stakeholders should consult the </a:t>
            </a:r>
            <a:r>
              <a:rPr lang="en-US" sz="1600" i="1" dirty="0">
                <a:solidFill>
                  <a:srgbClr val="000000"/>
                </a:solidFill>
                <a:latin typeface="Times New Roman" panose="02020603050405020304" pitchFamily="18" charset="0"/>
              </a:rPr>
              <a:t>Statement of Position on Antitrust Issues for Members of ERCOT Committees, Subcommittees, and Working Groups</a:t>
            </a:r>
            <a:r>
              <a:rPr lang="en-US" sz="1600" dirty="0">
                <a:solidFill>
                  <a:srgbClr val="000000"/>
                </a:solidFill>
                <a:latin typeface="Times New Roman" panose="02020603050405020304" pitchFamily="18" charset="0"/>
              </a:rPr>
              <a:t>, which is posted on the ERCOT website.</a:t>
            </a:r>
            <a:r>
              <a:rPr lang="en-US" sz="1000" dirty="0">
                <a:solidFill>
                  <a:srgbClr val="000000"/>
                </a:solidFill>
                <a:latin typeface="Times New Roman" panose="02020603050405020304" pitchFamily="18" charset="0"/>
              </a:rPr>
              <a:t>1 </a:t>
            </a:r>
            <a:endParaRPr lang="en-US" sz="1000" dirty="0" smtClean="0">
              <a:solidFill>
                <a:srgbClr val="000000"/>
              </a:solidFill>
              <a:latin typeface="Times New Roman" panose="02020603050405020304" pitchFamily="18" charset="0"/>
            </a:endParaRPr>
          </a:p>
          <a:p>
            <a:endParaRPr lang="en-US" sz="1000" dirty="0">
              <a:solidFill>
                <a:srgbClr val="000000"/>
              </a:solidFill>
              <a:latin typeface="Times New Roman" panose="02020603050405020304" pitchFamily="18" charset="0"/>
            </a:endParaRPr>
          </a:p>
          <a:p>
            <a:r>
              <a:rPr lang="en-US" sz="1600" dirty="0" smtClean="0">
                <a:solidFill>
                  <a:srgbClr val="000000"/>
                </a:solidFill>
                <a:latin typeface="Times New Roman" panose="02020603050405020304" pitchFamily="18" charset="0"/>
              </a:rPr>
              <a:t>			   Disclaimer </a:t>
            </a:r>
            <a:endParaRPr lang="en-US" sz="1600" dirty="0">
              <a:solidFill>
                <a:srgbClr val="000000"/>
              </a:solidFill>
              <a:latin typeface="Times New Roman" panose="02020603050405020304" pitchFamily="18" charset="0"/>
            </a:endParaRPr>
          </a:p>
          <a:p>
            <a:r>
              <a:rPr lang="en-US" sz="1600" dirty="0">
                <a:solidFill>
                  <a:srgbClr val="000000"/>
                </a:solidFill>
                <a:latin typeface="Times New Roman" panose="02020603050405020304" pitchFamily="18" charset="0"/>
              </a:rPr>
              <a:t>All presentations and materials submitted by Market Participants or any other Entity to ERCOT staff for this meeting are received and posted with the acknowledgement that the information will be considered public in accordance with the ERCOT Websites Content Management Operating Procedure. </a:t>
            </a:r>
            <a:endParaRPr lang="en-US" sz="1600" dirty="0" smtClean="0">
              <a:solidFill>
                <a:srgbClr val="000000"/>
              </a:solidFill>
              <a:latin typeface="Times New Roman" panose="02020603050405020304" pitchFamily="18" charset="0"/>
            </a:endParaRPr>
          </a:p>
          <a:p>
            <a:endParaRPr lang="en-US" sz="1600" dirty="0">
              <a:solidFill>
                <a:srgbClr val="000000"/>
              </a:solidFill>
              <a:latin typeface="Times New Roman" panose="02020603050405020304" pitchFamily="18" charset="0"/>
            </a:endParaRPr>
          </a:p>
          <a:p>
            <a:endParaRPr lang="en-US" sz="2400" dirty="0"/>
          </a:p>
          <a:p>
            <a:r>
              <a:rPr lang="en-US" sz="1200" dirty="0">
                <a:solidFill>
                  <a:srgbClr val="000000"/>
                </a:solidFill>
                <a:latin typeface="Times New Roman" panose="02020603050405020304" pitchFamily="18" charset="0"/>
              </a:rPr>
              <a:t> 1 </a:t>
            </a:r>
            <a:r>
              <a:rPr lang="en-US" sz="1400" dirty="0">
                <a:solidFill>
                  <a:srgbClr val="000000"/>
                </a:solidFill>
                <a:latin typeface="Times New Roman" panose="02020603050405020304" pitchFamily="18" charset="0"/>
              </a:rPr>
              <a:t>The document is available at </a:t>
            </a:r>
            <a:r>
              <a:rPr lang="en-US" sz="1400" dirty="0">
                <a:solidFill>
                  <a:srgbClr val="000000"/>
                </a:solidFill>
                <a:latin typeface="Times New Roman" panose="02020603050405020304" pitchFamily="18" charset="0"/>
                <a:hlinkClick r:id="rId2"/>
              </a:rPr>
              <a:t>http://</a:t>
            </a:r>
            <a:r>
              <a:rPr lang="en-US" sz="1400" dirty="0" smtClean="0">
                <a:solidFill>
                  <a:srgbClr val="000000"/>
                </a:solidFill>
                <a:latin typeface="Times New Roman" panose="02020603050405020304" pitchFamily="18" charset="0"/>
                <a:hlinkClick r:id="rId2"/>
              </a:rPr>
              <a:t>www.ercot.com/about/governance/index.html</a:t>
            </a:r>
            <a:r>
              <a:rPr lang="en-US" sz="1400" dirty="0" smtClean="0">
                <a:solidFill>
                  <a:srgbClr val="000000"/>
                </a:solidFill>
                <a:latin typeface="Times New Roman" panose="02020603050405020304" pitchFamily="18" charset="0"/>
              </a:rPr>
              <a:t> . </a:t>
            </a:r>
            <a:endParaRPr lang="en-US" sz="14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4809947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400" dirty="0"/>
              <a:t>Case B – Example </a:t>
            </a:r>
            <a:r>
              <a:rPr lang="en-US" sz="2400" dirty="0" smtClean="0"/>
              <a:t>of System Scarcity</a:t>
            </a:r>
            <a:endParaRPr lang="en-US" sz="2400" b="1" dirty="0">
              <a:solidFill>
                <a:schemeClr val="accent1"/>
              </a:solidFill>
            </a:endParaRPr>
          </a:p>
        </p:txBody>
      </p:sp>
      <p:sp>
        <p:nvSpPr>
          <p:cNvPr id="3" name="Content Placeholder 2"/>
          <p:cNvSpPr>
            <a:spLocks noGrp="1"/>
          </p:cNvSpPr>
          <p:nvPr>
            <p:ph idx="1"/>
          </p:nvPr>
        </p:nvSpPr>
        <p:spPr>
          <a:xfrm>
            <a:off x="349069" y="1100026"/>
            <a:ext cx="8534400" cy="1524000"/>
          </a:xfrm>
        </p:spPr>
        <p:txBody>
          <a:bodyPr/>
          <a:lstStyle/>
          <a:p>
            <a:pPr>
              <a:spcBef>
                <a:spcPts val="600"/>
              </a:spcBef>
              <a:spcAft>
                <a:spcPts val="600"/>
              </a:spcAft>
            </a:pPr>
            <a:r>
              <a:rPr lang="en-US" sz="1800" dirty="0" smtClean="0">
                <a:solidFill>
                  <a:schemeClr val="tx2"/>
                </a:solidFill>
              </a:rPr>
              <a:t>In the Optimization Engine, do not change the </a:t>
            </a:r>
            <a:r>
              <a:rPr lang="en-US" sz="1800" dirty="0" err="1" smtClean="0">
                <a:solidFill>
                  <a:schemeClr val="tx2"/>
                </a:solidFill>
              </a:rPr>
              <a:t>Qty</a:t>
            </a:r>
            <a:r>
              <a:rPr lang="en-US" sz="1800" dirty="0" smtClean="0">
                <a:solidFill>
                  <a:schemeClr val="tx2"/>
                </a:solidFill>
              </a:rPr>
              <a:t> and Offer $ for generators. </a:t>
            </a:r>
          </a:p>
          <a:p>
            <a:pPr>
              <a:spcBef>
                <a:spcPts val="600"/>
              </a:spcBef>
              <a:spcAft>
                <a:spcPts val="600"/>
              </a:spcAft>
            </a:pPr>
            <a:r>
              <a:rPr lang="en-US" sz="1800" dirty="0" smtClean="0">
                <a:solidFill>
                  <a:schemeClr val="tx2"/>
                </a:solidFill>
              </a:rPr>
              <a:t>System has 58,000 MW in energy offers.</a:t>
            </a:r>
          </a:p>
          <a:p>
            <a:pPr>
              <a:spcBef>
                <a:spcPts val="600"/>
              </a:spcBef>
              <a:spcAft>
                <a:spcPts val="600"/>
              </a:spcAft>
            </a:pPr>
            <a:r>
              <a:rPr lang="en-US" sz="1800" dirty="0" smtClean="0">
                <a:solidFill>
                  <a:schemeClr val="tx2"/>
                </a:solidFill>
              </a:rPr>
              <a:t>The energy </a:t>
            </a:r>
            <a:r>
              <a:rPr lang="en-US" sz="1800" u="sng" dirty="0" smtClean="0">
                <a:solidFill>
                  <a:schemeClr val="tx2"/>
                </a:solidFill>
              </a:rPr>
              <a:t>demand</a:t>
            </a:r>
            <a:r>
              <a:rPr lang="en-US" sz="1800" dirty="0" smtClean="0">
                <a:solidFill>
                  <a:schemeClr val="tx2"/>
                </a:solidFill>
              </a:rPr>
              <a:t> </a:t>
            </a:r>
            <a:r>
              <a:rPr lang="en-US" sz="1800" dirty="0">
                <a:solidFill>
                  <a:schemeClr val="tx2"/>
                </a:solidFill>
              </a:rPr>
              <a:t>is set at </a:t>
            </a:r>
            <a:r>
              <a:rPr lang="en-US" sz="1800" u="sng" dirty="0">
                <a:solidFill>
                  <a:schemeClr val="tx2"/>
                </a:solidFill>
              </a:rPr>
              <a:t>56,010 </a:t>
            </a:r>
            <a:r>
              <a:rPr lang="en-US" sz="1800" u="sng" dirty="0" smtClean="0">
                <a:solidFill>
                  <a:schemeClr val="tx2"/>
                </a:solidFill>
              </a:rPr>
              <a:t>MW.</a:t>
            </a:r>
            <a:endParaRPr lang="en-US" sz="1800" u="sng" dirty="0">
              <a:solidFill>
                <a:schemeClr val="tx2"/>
              </a:solidFill>
            </a:endParaRPr>
          </a:p>
          <a:p>
            <a:pPr>
              <a:spcBef>
                <a:spcPts val="600"/>
              </a:spcBef>
              <a:spcAft>
                <a:spcPts val="600"/>
              </a:spcAft>
            </a:pPr>
            <a:r>
              <a:rPr lang="en-US" sz="1800" dirty="0">
                <a:solidFill>
                  <a:schemeClr val="tx2"/>
                </a:solidFill>
              </a:rPr>
              <a:t>All of the AS requirements are </a:t>
            </a:r>
            <a:r>
              <a:rPr lang="en-US" sz="1800" dirty="0" smtClean="0">
                <a:solidFill>
                  <a:schemeClr val="tx2"/>
                </a:solidFill>
              </a:rPr>
              <a:t>shorted.</a:t>
            </a:r>
            <a:endParaRPr lang="en-US" sz="1800" dirty="0">
              <a:solidFill>
                <a:schemeClr val="tx2"/>
              </a:solidFill>
            </a:endParaRPr>
          </a:p>
          <a:p>
            <a:pPr>
              <a:spcBef>
                <a:spcPts val="600"/>
              </a:spcBef>
              <a:spcAft>
                <a:spcPts val="600"/>
              </a:spcAft>
            </a:pPr>
            <a:r>
              <a:rPr lang="en-US" sz="1800" dirty="0">
                <a:solidFill>
                  <a:schemeClr val="tx2"/>
                </a:solidFill>
              </a:rPr>
              <a:t>Prices reflect opportunity costs of energy and </a:t>
            </a:r>
            <a:r>
              <a:rPr lang="en-US" sz="1800" dirty="0" smtClean="0">
                <a:solidFill>
                  <a:schemeClr val="tx2"/>
                </a:solidFill>
              </a:rPr>
              <a:t>AS.</a:t>
            </a:r>
            <a:endParaRPr lang="en-US" sz="1800" dirty="0">
              <a:solidFill>
                <a:schemeClr val="tx2"/>
              </a:solidFill>
            </a:endParaRPr>
          </a:p>
        </p:txBody>
      </p:sp>
      <p:sp>
        <p:nvSpPr>
          <p:cNvPr id="6" name="Slide Number Placeholder 5"/>
          <p:cNvSpPr>
            <a:spLocks noGrp="1"/>
          </p:cNvSpPr>
          <p:nvPr>
            <p:ph type="sldNum" sz="quarter" idx="4"/>
          </p:nvPr>
        </p:nvSpPr>
        <p:spPr>
          <a:xfrm>
            <a:off x="8610600" y="6553200"/>
            <a:ext cx="381000" cy="220663"/>
          </a:xfrm>
        </p:spPr>
        <p:txBody>
          <a:bodyPr/>
          <a:lstStyle/>
          <a:p>
            <a:fld id="{1D93BD3E-1E9A-4970-A6F7-E7AC52762E0C}" type="slidenum">
              <a:rPr lang="en-US" smtClean="0"/>
              <a:t>30</a:t>
            </a:fld>
            <a:endParaRPr lang="en-US" dirty="0"/>
          </a:p>
        </p:txBody>
      </p:sp>
      <p:graphicFrame>
        <p:nvGraphicFramePr>
          <p:cNvPr id="14" name="Chart 13"/>
          <p:cNvGraphicFramePr>
            <a:graphicFrameLocks/>
          </p:cNvGraphicFramePr>
          <p:nvPr>
            <p:extLst/>
          </p:nvPr>
        </p:nvGraphicFramePr>
        <p:xfrm>
          <a:off x="4572000" y="3733800"/>
          <a:ext cx="4293326" cy="199861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p:cNvGraphicFramePr>
            <a:graphicFrameLocks/>
          </p:cNvGraphicFramePr>
          <p:nvPr>
            <p:extLst/>
          </p:nvPr>
        </p:nvGraphicFramePr>
        <p:xfrm>
          <a:off x="304800" y="3733800"/>
          <a:ext cx="4267200" cy="199861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22337929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400" dirty="0" smtClean="0"/>
              <a:t>Case C - Example of Reserve </a:t>
            </a:r>
            <a:r>
              <a:rPr lang="en-US" sz="2400" dirty="0"/>
              <a:t>D</a:t>
            </a:r>
            <a:r>
              <a:rPr lang="en-US" sz="2400" dirty="0" smtClean="0"/>
              <a:t>epletion</a:t>
            </a:r>
            <a:endParaRPr lang="en-US" sz="2400" b="1" dirty="0">
              <a:solidFill>
                <a:schemeClr val="accent1"/>
              </a:solidFill>
            </a:endParaRPr>
          </a:p>
        </p:txBody>
      </p:sp>
      <p:sp>
        <p:nvSpPr>
          <p:cNvPr id="3" name="Content Placeholder 2"/>
          <p:cNvSpPr>
            <a:spLocks noGrp="1"/>
          </p:cNvSpPr>
          <p:nvPr>
            <p:ph idx="1"/>
          </p:nvPr>
        </p:nvSpPr>
        <p:spPr>
          <a:xfrm>
            <a:off x="381000" y="990600"/>
            <a:ext cx="8534400" cy="1524000"/>
          </a:xfrm>
        </p:spPr>
        <p:txBody>
          <a:bodyPr/>
          <a:lstStyle/>
          <a:p>
            <a:pPr>
              <a:spcBef>
                <a:spcPts val="600"/>
              </a:spcBef>
              <a:spcAft>
                <a:spcPts val="600"/>
              </a:spcAft>
            </a:pPr>
            <a:r>
              <a:rPr lang="en-US" sz="1600" dirty="0">
                <a:solidFill>
                  <a:schemeClr val="tx2"/>
                </a:solidFill>
              </a:rPr>
              <a:t>In the Optimization </a:t>
            </a:r>
            <a:r>
              <a:rPr lang="en-US" sz="1600" dirty="0" smtClean="0">
                <a:solidFill>
                  <a:schemeClr val="tx2"/>
                </a:solidFill>
              </a:rPr>
              <a:t>Engine, </a:t>
            </a:r>
            <a:r>
              <a:rPr lang="en-US" sz="1600" dirty="0">
                <a:solidFill>
                  <a:schemeClr val="tx2"/>
                </a:solidFill>
              </a:rPr>
              <a:t>do not change the </a:t>
            </a:r>
            <a:r>
              <a:rPr lang="en-US" sz="1600" dirty="0" err="1">
                <a:solidFill>
                  <a:schemeClr val="tx2"/>
                </a:solidFill>
              </a:rPr>
              <a:t>Qty</a:t>
            </a:r>
            <a:r>
              <a:rPr lang="en-US" sz="1600" dirty="0">
                <a:solidFill>
                  <a:schemeClr val="tx2"/>
                </a:solidFill>
              </a:rPr>
              <a:t> and Offer $ for </a:t>
            </a:r>
            <a:r>
              <a:rPr lang="en-US" sz="1600" dirty="0" smtClean="0">
                <a:solidFill>
                  <a:schemeClr val="tx2"/>
                </a:solidFill>
              </a:rPr>
              <a:t>generators. </a:t>
            </a:r>
          </a:p>
          <a:p>
            <a:pPr>
              <a:spcBef>
                <a:spcPts val="600"/>
              </a:spcBef>
              <a:spcAft>
                <a:spcPts val="600"/>
              </a:spcAft>
            </a:pPr>
            <a:r>
              <a:rPr lang="en-US" sz="1600" dirty="0" smtClean="0">
                <a:solidFill>
                  <a:schemeClr val="tx2"/>
                </a:solidFill>
              </a:rPr>
              <a:t>System has 58,000 MW in energy offers.</a:t>
            </a:r>
          </a:p>
          <a:p>
            <a:pPr>
              <a:spcBef>
                <a:spcPts val="600"/>
              </a:spcBef>
              <a:spcAft>
                <a:spcPts val="600"/>
              </a:spcAft>
            </a:pPr>
            <a:r>
              <a:rPr lang="en-US" sz="1600" dirty="0" smtClean="0">
                <a:solidFill>
                  <a:schemeClr val="tx2"/>
                </a:solidFill>
              </a:rPr>
              <a:t>The energy </a:t>
            </a:r>
            <a:r>
              <a:rPr lang="en-US" sz="1600" u="sng" dirty="0" smtClean="0">
                <a:solidFill>
                  <a:schemeClr val="tx2"/>
                </a:solidFill>
              </a:rPr>
              <a:t>demand</a:t>
            </a:r>
            <a:r>
              <a:rPr lang="en-US" sz="1600" dirty="0" smtClean="0">
                <a:solidFill>
                  <a:schemeClr val="tx2"/>
                </a:solidFill>
              </a:rPr>
              <a:t> is set at </a:t>
            </a:r>
            <a:r>
              <a:rPr lang="en-US" sz="1600" u="sng" dirty="0" smtClean="0">
                <a:solidFill>
                  <a:schemeClr val="tx2"/>
                </a:solidFill>
              </a:rPr>
              <a:t>57,000 MW.</a:t>
            </a:r>
          </a:p>
          <a:p>
            <a:pPr>
              <a:spcBef>
                <a:spcPts val="600"/>
              </a:spcBef>
              <a:spcAft>
                <a:spcPts val="600"/>
              </a:spcAft>
            </a:pPr>
            <a:r>
              <a:rPr lang="en-US" sz="1600" dirty="0" smtClean="0">
                <a:solidFill>
                  <a:schemeClr val="tx2"/>
                </a:solidFill>
              </a:rPr>
              <a:t>All of the demand is met but AS requirements are not met.</a:t>
            </a:r>
          </a:p>
          <a:p>
            <a:pPr>
              <a:spcBef>
                <a:spcPts val="600"/>
              </a:spcBef>
              <a:spcAft>
                <a:spcPts val="600"/>
              </a:spcAft>
            </a:pPr>
            <a:r>
              <a:rPr lang="en-US" sz="1600" dirty="0">
                <a:solidFill>
                  <a:schemeClr val="tx2"/>
                </a:solidFill>
              </a:rPr>
              <a:t>Prices reflect opportunity costs of energy and </a:t>
            </a:r>
            <a:r>
              <a:rPr lang="en-US" sz="1600" dirty="0" smtClean="0">
                <a:solidFill>
                  <a:schemeClr val="tx2"/>
                </a:solidFill>
              </a:rPr>
              <a:t>AS. </a:t>
            </a:r>
          </a:p>
        </p:txBody>
      </p:sp>
      <p:sp>
        <p:nvSpPr>
          <p:cNvPr id="6" name="Slide Number Placeholder 5"/>
          <p:cNvSpPr>
            <a:spLocks noGrp="1"/>
          </p:cNvSpPr>
          <p:nvPr>
            <p:ph type="sldNum" sz="quarter" idx="4"/>
          </p:nvPr>
        </p:nvSpPr>
        <p:spPr>
          <a:xfrm>
            <a:off x="8534400" y="6561138"/>
            <a:ext cx="457200" cy="220662"/>
          </a:xfrm>
        </p:spPr>
        <p:txBody>
          <a:bodyPr/>
          <a:lstStyle/>
          <a:p>
            <a:fld id="{1D93BD3E-1E9A-4970-A6F7-E7AC52762E0C}" type="slidenum">
              <a:rPr lang="en-US" smtClean="0"/>
              <a:t>31</a:t>
            </a:fld>
            <a:endParaRPr lang="en-US" dirty="0"/>
          </a:p>
        </p:txBody>
      </p:sp>
      <p:graphicFrame>
        <p:nvGraphicFramePr>
          <p:cNvPr id="8" name="Chart 7"/>
          <p:cNvGraphicFramePr>
            <a:graphicFrameLocks/>
          </p:cNvGraphicFramePr>
          <p:nvPr>
            <p:extLst/>
          </p:nvPr>
        </p:nvGraphicFramePr>
        <p:xfrm>
          <a:off x="2057400" y="3048692"/>
          <a:ext cx="5518785" cy="328200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9189767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12687"/>
            <a:ext cx="8458200" cy="1143000"/>
          </a:xfrm>
        </p:spPr>
        <p:txBody>
          <a:bodyPr/>
          <a:lstStyle/>
          <a:p>
            <a:r>
              <a:rPr lang="en-US" sz="2400" dirty="0"/>
              <a:t>Case C - Example </a:t>
            </a:r>
            <a:r>
              <a:rPr lang="en-US" sz="2400" dirty="0" smtClean="0"/>
              <a:t>of Reserve Depletion</a:t>
            </a:r>
            <a:endParaRPr lang="en-US" sz="2400" b="1" dirty="0">
              <a:solidFill>
                <a:schemeClr val="accent1"/>
              </a:solidFill>
            </a:endParaRPr>
          </a:p>
        </p:txBody>
      </p:sp>
      <p:sp>
        <p:nvSpPr>
          <p:cNvPr id="3" name="Content Placeholder 2"/>
          <p:cNvSpPr>
            <a:spLocks noGrp="1"/>
          </p:cNvSpPr>
          <p:nvPr>
            <p:ph idx="1"/>
          </p:nvPr>
        </p:nvSpPr>
        <p:spPr>
          <a:xfrm>
            <a:off x="377371" y="884187"/>
            <a:ext cx="8461829" cy="1524000"/>
          </a:xfrm>
        </p:spPr>
        <p:txBody>
          <a:bodyPr/>
          <a:lstStyle/>
          <a:p>
            <a:pPr>
              <a:spcBef>
                <a:spcPts val="600"/>
              </a:spcBef>
              <a:spcAft>
                <a:spcPts val="600"/>
              </a:spcAft>
            </a:pPr>
            <a:r>
              <a:rPr lang="en-US" sz="1800" dirty="0">
                <a:solidFill>
                  <a:schemeClr val="tx2"/>
                </a:solidFill>
              </a:rPr>
              <a:t>In the Optimization </a:t>
            </a:r>
            <a:r>
              <a:rPr lang="en-US" sz="1800" dirty="0" smtClean="0">
                <a:solidFill>
                  <a:schemeClr val="tx2"/>
                </a:solidFill>
              </a:rPr>
              <a:t>Engine, </a:t>
            </a:r>
            <a:r>
              <a:rPr lang="en-US" sz="1800" dirty="0">
                <a:solidFill>
                  <a:schemeClr val="tx2"/>
                </a:solidFill>
              </a:rPr>
              <a:t>do not change the </a:t>
            </a:r>
            <a:r>
              <a:rPr lang="en-US" sz="1800" dirty="0" err="1">
                <a:solidFill>
                  <a:schemeClr val="tx2"/>
                </a:solidFill>
              </a:rPr>
              <a:t>Qty</a:t>
            </a:r>
            <a:r>
              <a:rPr lang="en-US" sz="1800" dirty="0">
                <a:solidFill>
                  <a:schemeClr val="tx2"/>
                </a:solidFill>
              </a:rPr>
              <a:t> and Offer $ for </a:t>
            </a:r>
            <a:r>
              <a:rPr lang="en-US" sz="1800" dirty="0" smtClean="0">
                <a:solidFill>
                  <a:schemeClr val="tx2"/>
                </a:solidFill>
              </a:rPr>
              <a:t>generators.</a:t>
            </a:r>
          </a:p>
          <a:p>
            <a:pPr>
              <a:spcBef>
                <a:spcPts val="600"/>
              </a:spcBef>
              <a:spcAft>
                <a:spcPts val="600"/>
              </a:spcAft>
            </a:pPr>
            <a:r>
              <a:rPr lang="en-US" sz="1800" dirty="0">
                <a:solidFill>
                  <a:schemeClr val="tx2"/>
                </a:solidFill>
              </a:rPr>
              <a:t>System has 58,000 MW in energy </a:t>
            </a:r>
            <a:r>
              <a:rPr lang="en-US" sz="1800" dirty="0" smtClean="0">
                <a:solidFill>
                  <a:schemeClr val="tx2"/>
                </a:solidFill>
              </a:rPr>
              <a:t>offers.</a:t>
            </a:r>
            <a:endParaRPr lang="en-US" sz="1800" dirty="0">
              <a:solidFill>
                <a:schemeClr val="tx2"/>
              </a:solidFill>
            </a:endParaRPr>
          </a:p>
          <a:p>
            <a:pPr>
              <a:spcBef>
                <a:spcPts val="600"/>
              </a:spcBef>
              <a:spcAft>
                <a:spcPts val="600"/>
              </a:spcAft>
            </a:pPr>
            <a:r>
              <a:rPr lang="en-US" sz="1800" dirty="0" smtClean="0">
                <a:solidFill>
                  <a:schemeClr val="tx2"/>
                </a:solidFill>
              </a:rPr>
              <a:t>The energy </a:t>
            </a:r>
            <a:r>
              <a:rPr lang="en-US" sz="1800" u="sng" dirty="0" smtClean="0">
                <a:solidFill>
                  <a:schemeClr val="tx2"/>
                </a:solidFill>
              </a:rPr>
              <a:t>demand</a:t>
            </a:r>
            <a:r>
              <a:rPr lang="en-US" sz="1800" dirty="0" smtClean="0">
                <a:solidFill>
                  <a:schemeClr val="tx2"/>
                </a:solidFill>
              </a:rPr>
              <a:t> </a:t>
            </a:r>
            <a:r>
              <a:rPr lang="en-US" sz="1800" dirty="0">
                <a:solidFill>
                  <a:schemeClr val="tx2"/>
                </a:solidFill>
              </a:rPr>
              <a:t>is set at </a:t>
            </a:r>
            <a:r>
              <a:rPr lang="en-US" sz="1800" u="sng" dirty="0" smtClean="0">
                <a:solidFill>
                  <a:schemeClr val="tx2"/>
                </a:solidFill>
              </a:rPr>
              <a:t>57,000 MW.</a:t>
            </a:r>
            <a:endParaRPr lang="en-US" sz="1800" u="sng" dirty="0">
              <a:solidFill>
                <a:schemeClr val="tx2"/>
              </a:solidFill>
            </a:endParaRPr>
          </a:p>
          <a:p>
            <a:pPr>
              <a:spcBef>
                <a:spcPts val="600"/>
              </a:spcBef>
              <a:spcAft>
                <a:spcPts val="600"/>
              </a:spcAft>
            </a:pPr>
            <a:r>
              <a:rPr lang="en-US" sz="1800" dirty="0">
                <a:solidFill>
                  <a:schemeClr val="tx2"/>
                </a:solidFill>
              </a:rPr>
              <a:t>All of the demand is met but AS requirements are not </a:t>
            </a:r>
            <a:r>
              <a:rPr lang="en-US" sz="1800" dirty="0" smtClean="0">
                <a:solidFill>
                  <a:schemeClr val="tx2"/>
                </a:solidFill>
              </a:rPr>
              <a:t>met.</a:t>
            </a:r>
            <a:endParaRPr lang="en-US" sz="1800" dirty="0">
              <a:solidFill>
                <a:schemeClr val="tx2"/>
              </a:solidFill>
            </a:endParaRPr>
          </a:p>
          <a:p>
            <a:pPr>
              <a:spcBef>
                <a:spcPts val="600"/>
              </a:spcBef>
              <a:spcAft>
                <a:spcPts val="600"/>
              </a:spcAft>
            </a:pPr>
            <a:r>
              <a:rPr lang="en-US" sz="1800" dirty="0">
                <a:solidFill>
                  <a:schemeClr val="tx2"/>
                </a:solidFill>
              </a:rPr>
              <a:t>Prices reflect opportunity costs of energy and AS. </a:t>
            </a:r>
          </a:p>
          <a:p>
            <a:pPr>
              <a:spcBef>
                <a:spcPts val="600"/>
              </a:spcBef>
              <a:spcAft>
                <a:spcPts val="600"/>
              </a:spcAft>
            </a:pPr>
            <a:r>
              <a:rPr lang="en-US" sz="1800" dirty="0">
                <a:solidFill>
                  <a:schemeClr val="tx2"/>
                </a:solidFill>
              </a:rPr>
              <a:t>Even though we have only 1,000 MW of reserves, the energy price is less than </a:t>
            </a:r>
            <a:r>
              <a:rPr lang="en-US" sz="1800" dirty="0" smtClean="0">
                <a:solidFill>
                  <a:schemeClr val="tx2"/>
                </a:solidFill>
              </a:rPr>
              <a:t>VOLL.</a:t>
            </a:r>
            <a:endParaRPr lang="en-US" sz="1800" dirty="0">
              <a:solidFill>
                <a:schemeClr val="tx2"/>
              </a:solidFill>
            </a:endParaRPr>
          </a:p>
          <a:p>
            <a:pPr marL="0" indent="0">
              <a:buNone/>
            </a:pPr>
            <a:endParaRPr lang="en-US" sz="1800" dirty="0"/>
          </a:p>
        </p:txBody>
      </p:sp>
      <p:sp>
        <p:nvSpPr>
          <p:cNvPr id="6" name="Slide Number Placeholder 5"/>
          <p:cNvSpPr>
            <a:spLocks noGrp="1"/>
          </p:cNvSpPr>
          <p:nvPr>
            <p:ph type="sldNum" sz="quarter" idx="4"/>
          </p:nvPr>
        </p:nvSpPr>
        <p:spPr>
          <a:xfrm>
            <a:off x="8534400" y="6561139"/>
            <a:ext cx="457200" cy="144462"/>
          </a:xfrm>
        </p:spPr>
        <p:txBody>
          <a:bodyPr/>
          <a:lstStyle/>
          <a:p>
            <a:fld id="{1D93BD3E-1E9A-4970-A6F7-E7AC52762E0C}" type="slidenum">
              <a:rPr lang="en-US" smtClean="0"/>
              <a:t>32</a:t>
            </a:fld>
            <a:endParaRPr lang="en-US" dirty="0"/>
          </a:p>
        </p:txBody>
      </p:sp>
      <p:graphicFrame>
        <p:nvGraphicFramePr>
          <p:cNvPr id="9" name="Chart 8"/>
          <p:cNvGraphicFramePr>
            <a:graphicFrameLocks/>
          </p:cNvGraphicFramePr>
          <p:nvPr>
            <p:extLst/>
          </p:nvPr>
        </p:nvGraphicFramePr>
        <p:xfrm>
          <a:off x="205740" y="3886200"/>
          <a:ext cx="4235116" cy="191422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p:cNvGraphicFramePr>
            <a:graphicFrameLocks/>
          </p:cNvGraphicFramePr>
          <p:nvPr>
            <p:extLst/>
          </p:nvPr>
        </p:nvGraphicFramePr>
        <p:xfrm>
          <a:off x="4457700" y="3887804"/>
          <a:ext cx="4381500" cy="191262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39206557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400" dirty="0" smtClean="0"/>
              <a:t>Case D – Example of Hitting SWOC</a:t>
            </a:r>
            <a:endParaRPr lang="en-US" sz="2400" b="1" dirty="0">
              <a:solidFill>
                <a:schemeClr val="accent1"/>
              </a:solidFill>
            </a:endParaRPr>
          </a:p>
        </p:txBody>
      </p:sp>
      <p:sp>
        <p:nvSpPr>
          <p:cNvPr id="3" name="Content Placeholder 2"/>
          <p:cNvSpPr>
            <a:spLocks noGrp="1"/>
          </p:cNvSpPr>
          <p:nvPr>
            <p:ph idx="1"/>
          </p:nvPr>
        </p:nvSpPr>
        <p:spPr>
          <a:xfrm>
            <a:off x="457200" y="847839"/>
            <a:ext cx="8534400" cy="1524000"/>
          </a:xfrm>
        </p:spPr>
        <p:txBody>
          <a:bodyPr/>
          <a:lstStyle/>
          <a:p>
            <a:pPr>
              <a:spcBef>
                <a:spcPts val="600"/>
              </a:spcBef>
              <a:spcAft>
                <a:spcPts val="600"/>
              </a:spcAft>
            </a:pPr>
            <a:r>
              <a:rPr lang="en-US" sz="1800" b="1" dirty="0">
                <a:solidFill>
                  <a:srgbClr val="FF0000"/>
                </a:solidFill>
              </a:rPr>
              <a:t>In the Optimization </a:t>
            </a:r>
            <a:r>
              <a:rPr lang="en-US" sz="1800" b="1" dirty="0" smtClean="0">
                <a:solidFill>
                  <a:srgbClr val="FF0000"/>
                </a:solidFill>
              </a:rPr>
              <a:t>Engine, change the offers for G7 and G8 to </a:t>
            </a:r>
            <a:r>
              <a:rPr lang="en-US" sz="1800" b="1" dirty="0">
                <a:solidFill>
                  <a:srgbClr val="FF0000"/>
                </a:solidFill>
              </a:rPr>
              <a:t>$</a:t>
            </a:r>
            <a:r>
              <a:rPr lang="en-US" sz="1800" b="1" dirty="0" smtClean="0">
                <a:solidFill>
                  <a:srgbClr val="FF0000"/>
                </a:solidFill>
              </a:rPr>
              <a:t>2,000.</a:t>
            </a:r>
            <a:endParaRPr lang="en-US" sz="1800" b="1" dirty="0">
              <a:solidFill>
                <a:srgbClr val="FF0000"/>
              </a:solidFill>
            </a:endParaRPr>
          </a:p>
          <a:p>
            <a:pPr>
              <a:spcBef>
                <a:spcPts val="600"/>
              </a:spcBef>
              <a:spcAft>
                <a:spcPts val="600"/>
              </a:spcAft>
            </a:pPr>
            <a:r>
              <a:rPr lang="en-US" sz="1800" dirty="0" smtClean="0">
                <a:solidFill>
                  <a:schemeClr val="tx2"/>
                </a:solidFill>
              </a:rPr>
              <a:t>System has 58,000 MW in energy offers.</a:t>
            </a:r>
          </a:p>
          <a:p>
            <a:pPr>
              <a:spcBef>
                <a:spcPts val="600"/>
              </a:spcBef>
              <a:spcAft>
                <a:spcPts val="600"/>
              </a:spcAft>
            </a:pPr>
            <a:r>
              <a:rPr lang="en-US" sz="1800" dirty="0" smtClean="0">
                <a:solidFill>
                  <a:schemeClr val="tx2"/>
                </a:solidFill>
              </a:rPr>
              <a:t>The energy </a:t>
            </a:r>
            <a:r>
              <a:rPr lang="en-US" sz="1800" u="sng" dirty="0" smtClean="0">
                <a:solidFill>
                  <a:schemeClr val="tx2"/>
                </a:solidFill>
              </a:rPr>
              <a:t>demand</a:t>
            </a:r>
            <a:r>
              <a:rPr lang="en-US" sz="1800" dirty="0" smtClean="0">
                <a:solidFill>
                  <a:schemeClr val="tx2"/>
                </a:solidFill>
              </a:rPr>
              <a:t> remains at </a:t>
            </a:r>
            <a:r>
              <a:rPr lang="en-US" sz="1800" u="sng" dirty="0" smtClean="0">
                <a:solidFill>
                  <a:schemeClr val="tx2"/>
                </a:solidFill>
              </a:rPr>
              <a:t>57,000 MW.</a:t>
            </a:r>
          </a:p>
          <a:p>
            <a:pPr>
              <a:spcBef>
                <a:spcPts val="600"/>
              </a:spcBef>
              <a:spcAft>
                <a:spcPts val="600"/>
              </a:spcAft>
            </a:pPr>
            <a:r>
              <a:rPr lang="en-US" sz="1800" dirty="0" smtClean="0">
                <a:solidFill>
                  <a:schemeClr val="tx2"/>
                </a:solidFill>
              </a:rPr>
              <a:t>All of the demand is met but AS requirements are not met.</a:t>
            </a:r>
          </a:p>
          <a:p>
            <a:pPr>
              <a:spcBef>
                <a:spcPts val="600"/>
              </a:spcBef>
              <a:spcAft>
                <a:spcPts val="600"/>
              </a:spcAft>
            </a:pPr>
            <a:r>
              <a:rPr lang="en-US" sz="1800" dirty="0">
                <a:solidFill>
                  <a:schemeClr val="tx2"/>
                </a:solidFill>
              </a:rPr>
              <a:t>Prices reflect opportunity costs of energy and </a:t>
            </a:r>
            <a:r>
              <a:rPr lang="en-US" sz="1800" dirty="0" smtClean="0">
                <a:solidFill>
                  <a:schemeClr val="tx2"/>
                </a:solidFill>
              </a:rPr>
              <a:t>AS. </a:t>
            </a:r>
          </a:p>
        </p:txBody>
      </p:sp>
      <p:sp>
        <p:nvSpPr>
          <p:cNvPr id="6" name="Slide Number Placeholder 5"/>
          <p:cNvSpPr>
            <a:spLocks noGrp="1"/>
          </p:cNvSpPr>
          <p:nvPr>
            <p:ph type="sldNum" sz="quarter" idx="4"/>
          </p:nvPr>
        </p:nvSpPr>
        <p:spPr>
          <a:xfrm>
            <a:off x="8610600" y="6561138"/>
            <a:ext cx="381000" cy="220662"/>
          </a:xfrm>
        </p:spPr>
        <p:txBody>
          <a:bodyPr/>
          <a:lstStyle/>
          <a:p>
            <a:fld id="{1D93BD3E-1E9A-4970-A6F7-E7AC52762E0C}" type="slidenum">
              <a:rPr lang="en-US" smtClean="0"/>
              <a:t>33</a:t>
            </a:fld>
            <a:endParaRPr lang="en-US" dirty="0"/>
          </a:p>
        </p:txBody>
      </p:sp>
      <p:graphicFrame>
        <p:nvGraphicFramePr>
          <p:cNvPr id="7" name="Chart 6"/>
          <p:cNvGraphicFramePr>
            <a:graphicFrameLocks/>
          </p:cNvGraphicFramePr>
          <p:nvPr>
            <p:extLst/>
          </p:nvPr>
        </p:nvGraphicFramePr>
        <p:xfrm>
          <a:off x="2209800" y="3048692"/>
          <a:ext cx="5334000" cy="319970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40156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290744"/>
            <a:ext cx="8458200" cy="1143000"/>
          </a:xfrm>
        </p:spPr>
        <p:txBody>
          <a:bodyPr/>
          <a:lstStyle/>
          <a:p>
            <a:r>
              <a:rPr lang="en-US" sz="2400" dirty="0"/>
              <a:t>Case D – Example </a:t>
            </a:r>
            <a:r>
              <a:rPr lang="en-US" sz="2400" dirty="0" smtClean="0"/>
              <a:t>of Hitting SWOC</a:t>
            </a:r>
            <a:endParaRPr lang="en-US" sz="2400" b="1" dirty="0">
              <a:solidFill>
                <a:schemeClr val="accent1"/>
              </a:solidFill>
            </a:endParaRPr>
          </a:p>
        </p:txBody>
      </p:sp>
      <p:sp>
        <p:nvSpPr>
          <p:cNvPr id="3" name="Content Placeholder 2"/>
          <p:cNvSpPr>
            <a:spLocks noGrp="1"/>
          </p:cNvSpPr>
          <p:nvPr>
            <p:ph idx="1"/>
          </p:nvPr>
        </p:nvSpPr>
        <p:spPr>
          <a:xfrm>
            <a:off x="342900" y="865873"/>
            <a:ext cx="8534400" cy="1524000"/>
          </a:xfrm>
        </p:spPr>
        <p:txBody>
          <a:bodyPr/>
          <a:lstStyle/>
          <a:p>
            <a:pPr>
              <a:spcBef>
                <a:spcPts val="600"/>
              </a:spcBef>
              <a:spcAft>
                <a:spcPts val="600"/>
              </a:spcAft>
            </a:pPr>
            <a:r>
              <a:rPr lang="en-US" sz="1800" b="1" dirty="0">
                <a:solidFill>
                  <a:srgbClr val="FF0000"/>
                </a:solidFill>
              </a:rPr>
              <a:t>In the Optimization </a:t>
            </a:r>
            <a:r>
              <a:rPr lang="en-US" sz="1800" b="1" dirty="0" smtClean="0">
                <a:solidFill>
                  <a:srgbClr val="FF0000"/>
                </a:solidFill>
              </a:rPr>
              <a:t>Engine, </a:t>
            </a:r>
            <a:r>
              <a:rPr lang="en-US" sz="1800" b="1" dirty="0">
                <a:solidFill>
                  <a:srgbClr val="FF0000"/>
                </a:solidFill>
              </a:rPr>
              <a:t>change the offers for G7 and G8 to </a:t>
            </a:r>
            <a:r>
              <a:rPr lang="en-US" sz="1800" b="1" dirty="0" smtClean="0">
                <a:solidFill>
                  <a:srgbClr val="FF0000"/>
                </a:solidFill>
              </a:rPr>
              <a:t>$2,000.</a:t>
            </a:r>
            <a:endParaRPr lang="en-US" sz="1800" b="1" dirty="0">
              <a:solidFill>
                <a:srgbClr val="FF0000"/>
              </a:solidFill>
            </a:endParaRPr>
          </a:p>
          <a:p>
            <a:pPr>
              <a:spcBef>
                <a:spcPts val="600"/>
              </a:spcBef>
              <a:spcAft>
                <a:spcPts val="600"/>
              </a:spcAft>
            </a:pPr>
            <a:r>
              <a:rPr lang="en-US" sz="1800" dirty="0" smtClean="0">
                <a:solidFill>
                  <a:schemeClr val="tx2"/>
                </a:solidFill>
              </a:rPr>
              <a:t>System </a:t>
            </a:r>
            <a:r>
              <a:rPr lang="en-US" sz="1800" dirty="0">
                <a:solidFill>
                  <a:schemeClr val="tx2"/>
                </a:solidFill>
              </a:rPr>
              <a:t>has 58,000 MW in energy </a:t>
            </a:r>
            <a:r>
              <a:rPr lang="en-US" sz="1800" dirty="0" smtClean="0">
                <a:solidFill>
                  <a:schemeClr val="tx2"/>
                </a:solidFill>
              </a:rPr>
              <a:t>offers.</a:t>
            </a:r>
            <a:endParaRPr lang="en-US" sz="1800" dirty="0">
              <a:solidFill>
                <a:schemeClr val="tx2"/>
              </a:solidFill>
            </a:endParaRPr>
          </a:p>
          <a:p>
            <a:pPr>
              <a:spcBef>
                <a:spcPts val="600"/>
              </a:spcBef>
              <a:spcAft>
                <a:spcPts val="600"/>
              </a:spcAft>
            </a:pPr>
            <a:r>
              <a:rPr lang="en-US" sz="1800" dirty="0" smtClean="0">
                <a:solidFill>
                  <a:schemeClr val="tx2"/>
                </a:solidFill>
              </a:rPr>
              <a:t>The energy </a:t>
            </a:r>
            <a:r>
              <a:rPr lang="en-US" sz="1800" u="sng" dirty="0" smtClean="0">
                <a:solidFill>
                  <a:schemeClr val="tx2"/>
                </a:solidFill>
              </a:rPr>
              <a:t>demand</a:t>
            </a:r>
            <a:r>
              <a:rPr lang="en-US" sz="1800" dirty="0" smtClean="0">
                <a:solidFill>
                  <a:schemeClr val="tx2"/>
                </a:solidFill>
              </a:rPr>
              <a:t> remains </a:t>
            </a:r>
            <a:r>
              <a:rPr lang="en-US" sz="1800" dirty="0">
                <a:solidFill>
                  <a:schemeClr val="tx2"/>
                </a:solidFill>
              </a:rPr>
              <a:t>at </a:t>
            </a:r>
            <a:r>
              <a:rPr lang="en-US" sz="1800" u="sng" dirty="0" smtClean="0">
                <a:solidFill>
                  <a:schemeClr val="tx2"/>
                </a:solidFill>
              </a:rPr>
              <a:t>57,000 MW.</a:t>
            </a:r>
            <a:endParaRPr lang="en-US" sz="1800" u="sng" dirty="0">
              <a:solidFill>
                <a:schemeClr val="tx2"/>
              </a:solidFill>
            </a:endParaRPr>
          </a:p>
          <a:p>
            <a:pPr>
              <a:spcBef>
                <a:spcPts val="600"/>
              </a:spcBef>
              <a:spcAft>
                <a:spcPts val="600"/>
              </a:spcAft>
            </a:pPr>
            <a:r>
              <a:rPr lang="en-US" sz="1800" dirty="0">
                <a:solidFill>
                  <a:schemeClr val="tx2"/>
                </a:solidFill>
              </a:rPr>
              <a:t>All of the demand is met but AS requirements are not </a:t>
            </a:r>
            <a:r>
              <a:rPr lang="en-US" sz="1800" dirty="0" smtClean="0">
                <a:solidFill>
                  <a:schemeClr val="tx2"/>
                </a:solidFill>
              </a:rPr>
              <a:t>met.</a:t>
            </a:r>
            <a:endParaRPr lang="en-US" sz="1800" dirty="0">
              <a:solidFill>
                <a:schemeClr val="tx2"/>
              </a:solidFill>
            </a:endParaRPr>
          </a:p>
          <a:p>
            <a:pPr>
              <a:spcBef>
                <a:spcPts val="600"/>
              </a:spcBef>
              <a:spcAft>
                <a:spcPts val="600"/>
              </a:spcAft>
            </a:pPr>
            <a:r>
              <a:rPr lang="en-US" sz="1800" dirty="0">
                <a:solidFill>
                  <a:schemeClr val="tx2"/>
                </a:solidFill>
              </a:rPr>
              <a:t>Prices reflect opportunity costs of energy and AS. </a:t>
            </a:r>
          </a:p>
          <a:p>
            <a:pPr>
              <a:spcBef>
                <a:spcPts val="600"/>
              </a:spcBef>
              <a:spcAft>
                <a:spcPts val="600"/>
              </a:spcAft>
            </a:pPr>
            <a:r>
              <a:rPr lang="en-US" sz="1800" smtClean="0">
                <a:solidFill>
                  <a:schemeClr val="tx2"/>
                </a:solidFill>
              </a:rPr>
              <a:t>In this case, </a:t>
            </a:r>
            <a:r>
              <a:rPr lang="en-US" sz="1800" dirty="0" smtClean="0">
                <a:solidFill>
                  <a:schemeClr val="tx2"/>
                </a:solidFill>
              </a:rPr>
              <a:t>we </a:t>
            </a:r>
            <a:r>
              <a:rPr lang="en-US" sz="1800" smtClean="0">
                <a:solidFill>
                  <a:schemeClr val="tx2"/>
                </a:solidFill>
              </a:rPr>
              <a:t>hit VOLL, </a:t>
            </a:r>
            <a:r>
              <a:rPr lang="en-US" sz="1800" dirty="0" smtClean="0">
                <a:solidFill>
                  <a:schemeClr val="tx2"/>
                </a:solidFill>
              </a:rPr>
              <a:t>but </a:t>
            </a:r>
            <a:r>
              <a:rPr lang="en-US" sz="1800" u="sng" dirty="0" smtClean="0">
                <a:solidFill>
                  <a:schemeClr val="tx2"/>
                </a:solidFill>
              </a:rPr>
              <a:t>2 generators had to offer 2,000 MW at SWOC.</a:t>
            </a:r>
            <a:endParaRPr lang="en-US" sz="1800" u="sng" dirty="0">
              <a:solidFill>
                <a:schemeClr val="tx2"/>
              </a:solidFill>
            </a:endParaRPr>
          </a:p>
        </p:txBody>
      </p:sp>
      <p:sp>
        <p:nvSpPr>
          <p:cNvPr id="6" name="Slide Number Placeholder 5"/>
          <p:cNvSpPr>
            <a:spLocks noGrp="1"/>
          </p:cNvSpPr>
          <p:nvPr>
            <p:ph type="sldNum" sz="quarter" idx="4"/>
          </p:nvPr>
        </p:nvSpPr>
        <p:spPr>
          <a:xfrm>
            <a:off x="8610600" y="6561138"/>
            <a:ext cx="381000" cy="220662"/>
          </a:xfrm>
        </p:spPr>
        <p:txBody>
          <a:bodyPr/>
          <a:lstStyle/>
          <a:p>
            <a:fld id="{1D93BD3E-1E9A-4970-A6F7-E7AC52762E0C}" type="slidenum">
              <a:rPr lang="en-US" smtClean="0"/>
              <a:t>34</a:t>
            </a:fld>
            <a:endParaRPr lang="en-US"/>
          </a:p>
        </p:txBody>
      </p:sp>
      <p:graphicFrame>
        <p:nvGraphicFramePr>
          <p:cNvPr id="7" name="Chart 6"/>
          <p:cNvGraphicFramePr>
            <a:graphicFrameLocks/>
          </p:cNvGraphicFramePr>
          <p:nvPr>
            <p:extLst/>
          </p:nvPr>
        </p:nvGraphicFramePr>
        <p:xfrm>
          <a:off x="240937" y="3846285"/>
          <a:ext cx="4191000" cy="187331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p:cNvGraphicFramePr>
            <a:graphicFrameLocks/>
          </p:cNvGraphicFramePr>
          <p:nvPr>
            <p:extLst/>
          </p:nvPr>
        </p:nvGraphicFramePr>
        <p:xfrm>
          <a:off x="4431937" y="3846284"/>
          <a:ext cx="4419600" cy="187331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51035546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400" dirty="0" smtClean="0"/>
              <a:t>Workshop Outline</a:t>
            </a:r>
            <a:endParaRPr lang="en-US" sz="2400" b="1" dirty="0">
              <a:solidFill>
                <a:schemeClr val="accent1"/>
              </a:solidFill>
            </a:endParaRPr>
          </a:p>
        </p:txBody>
      </p:sp>
      <p:sp>
        <p:nvSpPr>
          <p:cNvPr id="3" name="Content Placeholder 2"/>
          <p:cNvSpPr>
            <a:spLocks noGrp="1"/>
          </p:cNvSpPr>
          <p:nvPr>
            <p:ph idx="1"/>
          </p:nvPr>
        </p:nvSpPr>
        <p:spPr>
          <a:xfrm>
            <a:off x="381000" y="1066800"/>
            <a:ext cx="8001000" cy="4556918"/>
          </a:xfrm>
        </p:spPr>
        <p:txBody>
          <a:bodyPr/>
          <a:lstStyle/>
          <a:p>
            <a:r>
              <a:rPr lang="en-US" sz="2000" dirty="0" smtClean="0">
                <a:solidFill>
                  <a:schemeClr val="tx2"/>
                </a:solidFill>
              </a:rPr>
              <a:t>Real-Time </a:t>
            </a:r>
            <a:r>
              <a:rPr lang="en-US" sz="2000" dirty="0">
                <a:solidFill>
                  <a:schemeClr val="tx2"/>
                </a:solidFill>
              </a:rPr>
              <a:t>Co-optimization Education</a:t>
            </a:r>
          </a:p>
          <a:p>
            <a:r>
              <a:rPr lang="en-US" sz="2000" dirty="0">
                <a:solidFill>
                  <a:schemeClr val="tx2"/>
                </a:solidFill>
              </a:rPr>
              <a:t>Examples with Automated Scenario Spreadsheet</a:t>
            </a:r>
          </a:p>
          <a:p>
            <a:r>
              <a:rPr lang="en-US" sz="2000" dirty="0" smtClean="0">
                <a:solidFill>
                  <a:srgbClr val="FF0000"/>
                </a:solidFill>
              </a:rPr>
              <a:t>Additional Discussion and Next Steps</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35</a:t>
            </a:fld>
            <a:endParaRPr lang="en-US"/>
          </a:p>
        </p:txBody>
      </p:sp>
    </p:spTree>
    <p:extLst>
      <p:ext uri="{BB962C8B-B14F-4D97-AF65-F5344CB8AC3E}">
        <p14:creationId xmlns:p14="http://schemas.microsoft.com/office/powerpoint/2010/main" val="315970687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Items raised in the PUCT 2/21/2019 request for comments*</a:t>
            </a:r>
            <a:endParaRPr lang="en-US" sz="2400" dirty="0"/>
          </a:p>
        </p:txBody>
      </p:sp>
      <p:sp>
        <p:nvSpPr>
          <p:cNvPr id="3" name="Content Placeholder 2"/>
          <p:cNvSpPr>
            <a:spLocks noGrp="1"/>
          </p:cNvSpPr>
          <p:nvPr>
            <p:ph idx="1"/>
          </p:nvPr>
        </p:nvSpPr>
        <p:spPr>
          <a:xfrm>
            <a:off x="381000" y="1066800"/>
            <a:ext cx="8153400" cy="4319832"/>
          </a:xfrm>
        </p:spPr>
        <p:txBody>
          <a:bodyPr/>
          <a:lstStyle/>
          <a:p>
            <a:pPr lvl="0"/>
            <a:r>
              <a:rPr lang="en-US" sz="1800" dirty="0">
                <a:solidFill>
                  <a:schemeClr val="tx2"/>
                </a:solidFill>
              </a:rPr>
              <a:t>Values of and processes for the System-Wide Offer Cap (SWOC) and the Value of Lost Load (VOLL)</a:t>
            </a:r>
          </a:p>
          <a:p>
            <a:pPr lvl="1"/>
            <a:r>
              <a:rPr lang="en-US" sz="1600" dirty="0">
                <a:solidFill>
                  <a:schemeClr val="tx2"/>
                </a:solidFill>
              </a:rPr>
              <a:t>Expected to include how the values are coordinated with one another and with the Ancillary Service (AS) demand curves, Power Balance Penalty Curve, and the Low System-Wide Offer Cap (LCAP)</a:t>
            </a:r>
          </a:p>
          <a:p>
            <a:pPr lvl="0"/>
            <a:r>
              <a:rPr lang="en-US" sz="1800" dirty="0">
                <a:solidFill>
                  <a:schemeClr val="tx2"/>
                </a:solidFill>
              </a:rPr>
              <a:t>Set of AS products under Real-Time Co-optimization (RTC) (e.g., those approved under NPRR863)</a:t>
            </a:r>
          </a:p>
          <a:p>
            <a:pPr lvl="0"/>
            <a:r>
              <a:rPr lang="en-US" sz="1800" dirty="0">
                <a:solidFill>
                  <a:schemeClr val="tx2"/>
                </a:solidFill>
              </a:rPr>
              <a:t>Basis for the development of the AS demand curve (e.g., using the current approved ORDC methodology in the creation of the AS demand curves that will </a:t>
            </a:r>
            <a:r>
              <a:rPr lang="en-US" sz="1800" dirty="0" smtClean="0">
                <a:solidFill>
                  <a:schemeClr val="tx2"/>
                </a:solidFill>
              </a:rPr>
              <a:t>be incorporated </a:t>
            </a:r>
            <a:r>
              <a:rPr lang="en-US" sz="1800" dirty="0">
                <a:solidFill>
                  <a:schemeClr val="tx2"/>
                </a:solidFill>
              </a:rPr>
              <a:t>in the RTC)</a:t>
            </a:r>
          </a:p>
          <a:p>
            <a:pPr lvl="0"/>
            <a:r>
              <a:rPr lang="en-US" sz="1800" dirty="0">
                <a:solidFill>
                  <a:schemeClr val="tx2"/>
                </a:solidFill>
              </a:rPr>
              <a:t>Rules for AS participation, including:</a:t>
            </a:r>
          </a:p>
          <a:p>
            <a:pPr lvl="1"/>
            <a:r>
              <a:rPr lang="en-US" sz="1600" dirty="0">
                <a:solidFill>
                  <a:schemeClr val="tx2"/>
                </a:solidFill>
              </a:rPr>
              <a:t>The current physical binding nature of Day-Ahead Market (DAM) AS awards</a:t>
            </a:r>
          </a:p>
          <a:p>
            <a:pPr lvl="1"/>
            <a:r>
              <a:rPr lang="en-US" sz="1600" dirty="0">
                <a:solidFill>
                  <a:schemeClr val="tx2"/>
                </a:solidFill>
              </a:rPr>
              <a:t>Existing or new market rules that should apply to the offering of AS in real-time</a:t>
            </a:r>
          </a:p>
          <a:p>
            <a:pPr lvl="1"/>
            <a:r>
              <a:rPr lang="en-US" sz="1600" dirty="0">
                <a:solidFill>
                  <a:schemeClr val="tx2"/>
                </a:solidFill>
              </a:rPr>
              <a:t>Requirement of </a:t>
            </a:r>
            <a:r>
              <a:rPr lang="en-US" sz="1600" dirty="0" smtClean="0">
                <a:solidFill>
                  <a:schemeClr val="tx2"/>
                </a:solidFill>
              </a:rPr>
              <a:t>qualified capacity </a:t>
            </a:r>
            <a:r>
              <a:rPr lang="en-US" sz="1600" dirty="0">
                <a:solidFill>
                  <a:schemeClr val="tx2"/>
                </a:solidFill>
              </a:rPr>
              <a:t>to offer AS</a:t>
            </a:r>
          </a:p>
          <a:p>
            <a:pPr lvl="0"/>
            <a:r>
              <a:rPr lang="en-US" sz="1800" dirty="0">
                <a:solidFill>
                  <a:schemeClr val="tx2"/>
                </a:solidFill>
              </a:rPr>
              <a:t>Monitoring of AS performance</a:t>
            </a:r>
          </a:p>
          <a:p>
            <a:pPr lvl="0"/>
            <a:r>
              <a:rPr lang="en-US" sz="1800" dirty="0">
                <a:solidFill>
                  <a:schemeClr val="tx2"/>
                </a:solidFill>
              </a:rPr>
              <a:t>Other policy </a:t>
            </a:r>
            <a:r>
              <a:rPr lang="en-US" sz="1800" dirty="0" smtClean="0">
                <a:solidFill>
                  <a:schemeClr val="tx2"/>
                </a:solidFill>
              </a:rPr>
              <a:t>issues</a:t>
            </a:r>
          </a:p>
          <a:p>
            <a:pPr marL="0" lvl="0" indent="0">
              <a:buNone/>
            </a:pPr>
            <a:endParaRPr lang="en-US" sz="500" i="1" dirty="0" smtClean="0">
              <a:solidFill>
                <a:schemeClr val="tx2"/>
              </a:solidFill>
            </a:endParaRPr>
          </a:p>
          <a:p>
            <a:pPr marL="0" lvl="0" indent="0">
              <a:buNone/>
            </a:pPr>
            <a:r>
              <a:rPr lang="en-US" sz="1400" b="1" i="1" dirty="0">
                <a:solidFill>
                  <a:schemeClr val="accent1"/>
                </a:solidFill>
                <a:latin typeface="+mj-lt"/>
                <a:ea typeface="+mj-ea"/>
                <a:cs typeface="+mj-cs"/>
              </a:rPr>
              <a:t>*  These issues are part of </a:t>
            </a:r>
            <a:r>
              <a:rPr lang="en-US" sz="1400" b="1" i="1" dirty="0" smtClean="0">
                <a:solidFill>
                  <a:schemeClr val="accent1"/>
                </a:solidFill>
                <a:latin typeface="+mj-lt"/>
                <a:ea typeface="+mj-ea"/>
                <a:cs typeface="+mj-cs"/>
              </a:rPr>
              <a:t>PUCT </a:t>
            </a:r>
            <a:r>
              <a:rPr lang="en-US" sz="1400" b="1" i="1" dirty="0">
                <a:solidFill>
                  <a:schemeClr val="accent1"/>
                </a:solidFill>
                <a:latin typeface="+mj-lt"/>
                <a:ea typeface="+mj-ea"/>
                <a:cs typeface="+mj-cs"/>
              </a:rPr>
              <a:t>Project Number 48540</a:t>
            </a:r>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36</a:t>
            </a:fld>
            <a:endParaRPr lang="en-US"/>
          </a:p>
        </p:txBody>
      </p:sp>
    </p:spTree>
    <p:extLst>
      <p:ext uri="{BB962C8B-B14F-4D97-AF65-F5344CB8AC3E}">
        <p14:creationId xmlns:p14="http://schemas.microsoft.com/office/powerpoint/2010/main" val="258378193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Discussion </a:t>
            </a:r>
            <a:r>
              <a:rPr lang="en-US" sz="2400" dirty="0"/>
              <a:t>O</a:t>
            </a:r>
            <a:r>
              <a:rPr lang="en-US" sz="2400" dirty="0" smtClean="0"/>
              <a:t>n Scope</a:t>
            </a:r>
            <a:endParaRPr lang="en-US" sz="2400" dirty="0"/>
          </a:p>
        </p:txBody>
      </p:sp>
      <p:sp>
        <p:nvSpPr>
          <p:cNvPr id="3" name="Content Placeholder 2"/>
          <p:cNvSpPr>
            <a:spLocks noGrp="1"/>
          </p:cNvSpPr>
          <p:nvPr>
            <p:ph idx="1"/>
          </p:nvPr>
        </p:nvSpPr>
        <p:spPr>
          <a:xfrm>
            <a:off x="381000" y="1143000"/>
            <a:ext cx="8153400" cy="4167432"/>
          </a:xfrm>
        </p:spPr>
        <p:txBody>
          <a:bodyPr/>
          <a:lstStyle/>
          <a:p>
            <a:pPr lvl="0"/>
            <a:r>
              <a:rPr lang="en-US" sz="2000" dirty="0" smtClean="0">
                <a:solidFill>
                  <a:schemeClr val="tx2"/>
                </a:solidFill>
              </a:rPr>
              <a:t>Financial- only AS offers in DAM </a:t>
            </a:r>
          </a:p>
          <a:p>
            <a:pPr lvl="1"/>
            <a:r>
              <a:rPr lang="en-US" sz="1600" dirty="0">
                <a:solidFill>
                  <a:schemeClr val="tx2"/>
                </a:solidFill>
              </a:rPr>
              <a:t>Being discussed at the PUCT</a:t>
            </a:r>
          </a:p>
          <a:p>
            <a:pPr lvl="0"/>
            <a:r>
              <a:rPr lang="en-US" sz="2000" dirty="0" smtClean="0">
                <a:solidFill>
                  <a:schemeClr val="tx2"/>
                </a:solidFill>
              </a:rPr>
              <a:t>5 minute settlement</a:t>
            </a:r>
          </a:p>
          <a:p>
            <a:pPr lvl="1"/>
            <a:r>
              <a:rPr lang="en-US" sz="1600" dirty="0" smtClean="0">
                <a:solidFill>
                  <a:schemeClr val="tx2"/>
                </a:solidFill>
              </a:rPr>
              <a:t>ERCOT does not view this as part of RTC</a:t>
            </a:r>
            <a:endParaRPr lang="en-US" sz="1600" dirty="0">
              <a:solidFill>
                <a:schemeClr val="tx2"/>
              </a:solidFill>
            </a:endParaRPr>
          </a:p>
          <a:p>
            <a:pPr lvl="0"/>
            <a:r>
              <a:rPr lang="en-US" sz="2000" dirty="0" smtClean="0">
                <a:solidFill>
                  <a:schemeClr val="tx2"/>
                </a:solidFill>
              </a:rPr>
              <a:t>Local reserves</a:t>
            </a:r>
          </a:p>
          <a:p>
            <a:pPr lvl="1"/>
            <a:r>
              <a:rPr lang="en-US" sz="1600" dirty="0" smtClean="0">
                <a:solidFill>
                  <a:schemeClr val="tx2"/>
                </a:solidFill>
              </a:rPr>
              <a:t>ERCOT Grid Operations has not identified a reliability need to define a local reserve product, however the RTC design will co-optimize the reserves that the system operator requires. </a:t>
            </a:r>
          </a:p>
        </p:txBody>
      </p:sp>
      <p:sp>
        <p:nvSpPr>
          <p:cNvPr id="4" name="Slide Number Placeholder 3"/>
          <p:cNvSpPr>
            <a:spLocks noGrp="1"/>
          </p:cNvSpPr>
          <p:nvPr>
            <p:ph type="sldNum" sz="quarter" idx="4"/>
          </p:nvPr>
        </p:nvSpPr>
        <p:spPr/>
        <p:txBody>
          <a:bodyPr/>
          <a:lstStyle/>
          <a:p>
            <a:fld id="{1D93BD3E-1E9A-4970-A6F7-E7AC52762E0C}" type="slidenum">
              <a:rPr lang="en-US" smtClean="0"/>
              <a:pPr/>
              <a:t>37</a:t>
            </a:fld>
            <a:endParaRPr lang="en-US"/>
          </a:p>
        </p:txBody>
      </p:sp>
    </p:spTree>
    <p:extLst>
      <p:ext uri="{BB962C8B-B14F-4D97-AF65-F5344CB8AC3E}">
        <p14:creationId xmlns:p14="http://schemas.microsoft.com/office/powerpoint/2010/main" val="25454423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Next Steps</a:t>
            </a:r>
            <a:endParaRPr lang="en-US" sz="2400" dirty="0"/>
          </a:p>
        </p:txBody>
      </p:sp>
      <p:sp>
        <p:nvSpPr>
          <p:cNvPr id="3" name="Content Placeholder 2"/>
          <p:cNvSpPr>
            <a:spLocks noGrp="1"/>
          </p:cNvSpPr>
          <p:nvPr>
            <p:ph idx="1"/>
          </p:nvPr>
        </p:nvSpPr>
        <p:spPr>
          <a:xfrm>
            <a:off x="381000" y="1143000"/>
            <a:ext cx="8153400" cy="4167432"/>
          </a:xfrm>
        </p:spPr>
        <p:txBody>
          <a:bodyPr/>
          <a:lstStyle/>
          <a:p>
            <a:pPr lvl="0"/>
            <a:r>
              <a:rPr lang="en-US" sz="2000" dirty="0" smtClean="0">
                <a:solidFill>
                  <a:schemeClr val="tx2"/>
                </a:solidFill>
              </a:rPr>
              <a:t>Within the Market Stakeholder process, ERCOT is engaging TAC leadership to initiate and support a task force for further development of RTC principles and scope.</a:t>
            </a:r>
          </a:p>
          <a:p>
            <a:pPr lvl="0"/>
            <a:endParaRPr lang="en-US" sz="2000" dirty="0" smtClean="0">
              <a:solidFill>
                <a:schemeClr val="tx2"/>
              </a:solidFill>
            </a:endParaRPr>
          </a:p>
          <a:p>
            <a:pPr lvl="0"/>
            <a:r>
              <a:rPr lang="en-US" sz="2000" dirty="0" smtClean="0">
                <a:solidFill>
                  <a:schemeClr val="tx2"/>
                </a:solidFill>
              </a:rPr>
              <a:t>Interested parties are also encouraged to monitor PUCT Project 48540 regarding RTC.</a:t>
            </a:r>
          </a:p>
          <a:p>
            <a:pPr lvl="0"/>
            <a:endParaRPr lang="en-US" sz="2000" dirty="0">
              <a:solidFill>
                <a:schemeClr val="tx2"/>
              </a:solidFill>
            </a:endParaRPr>
          </a:p>
          <a:p>
            <a:pPr lvl="0"/>
            <a:r>
              <a:rPr lang="en-US" sz="2000" dirty="0" smtClean="0">
                <a:solidFill>
                  <a:schemeClr val="tx2"/>
                </a:solidFill>
              </a:rPr>
              <a:t>Any final questions?</a:t>
            </a:r>
          </a:p>
          <a:p>
            <a:pPr lvl="0"/>
            <a:endParaRPr lang="en-US" sz="2000" dirty="0" smtClean="0">
              <a:solidFill>
                <a:schemeClr val="tx2"/>
              </a:solidFill>
            </a:endParaRPr>
          </a:p>
          <a:p>
            <a:pPr lvl="0"/>
            <a:endParaRPr lang="en-US" sz="2000" dirty="0">
              <a:solidFill>
                <a:schemeClr val="tx2"/>
              </a:solidFill>
            </a:endParaRPr>
          </a:p>
          <a:p>
            <a:pPr lvl="0"/>
            <a:endParaRPr lang="en-US" sz="2000" dirty="0" smtClean="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38</a:t>
            </a:fld>
            <a:endParaRPr lang="en-US"/>
          </a:p>
        </p:txBody>
      </p:sp>
    </p:spTree>
    <p:extLst>
      <p:ext uri="{BB962C8B-B14F-4D97-AF65-F5344CB8AC3E}">
        <p14:creationId xmlns:p14="http://schemas.microsoft.com/office/powerpoint/2010/main" val="400474328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Appendix- Links to Relevant Documents</a:t>
            </a:r>
            <a:endParaRPr lang="en-US" sz="2400" dirty="0"/>
          </a:p>
        </p:txBody>
      </p:sp>
      <p:sp>
        <p:nvSpPr>
          <p:cNvPr id="3" name="Content Placeholder 2"/>
          <p:cNvSpPr>
            <a:spLocks noGrp="1"/>
          </p:cNvSpPr>
          <p:nvPr>
            <p:ph idx="1"/>
          </p:nvPr>
        </p:nvSpPr>
        <p:spPr>
          <a:xfrm>
            <a:off x="381000" y="762000"/>
            <a:ext cx="8238309" cy="5181600"/>
          </a:xfrm>
        </p:spPr>
        <p:txBody>
          <a:bodyPr/>
          <a:lstStyle/>
          <a:p>
            <a:r>
              <a:rPr lang="en-US" sz="1600" dirty="0" smtClean="0">
                <a:solidFill>
                  <a:schemeClr val="tx2"/>
                </a:solidFill>
              </a:rPr>
              <a:t>5/8/2017 SAWG – Need to coordinate values on VOLL SWOC PBPC training:</a:t>
            </a:r>
          </a:p>
          <a:p>
            <a:pPr marL="457200" lvl="1" indent="0">
              <a:buNone/>
            </a:pPr>
            <a:r>
              <a:rPr lang="en-US" sz="1600" dirty="0" smtClean="0">
                <a:solidFill>
                  <a:schemeClr val="tx2"/>
                </a:solidFill>
                <a:hlinkClick r:id="rId2"/>
              </a:rPr>
              <a:t>http://www.ercot.com/content/wcm/key_documents_lists/118092/RT_Co-Opt_Coordination_of_VOLL_SWOC_PBPC.pptx</a:t>
            </a:r>
            <a:endParaRPr lang="en-US" sz="1600" dirty="0" smtClean="0">
              <a:solidFill>
                <a:schemeClr val="tx2"/>
              </a:solidFill>
            </a:endParaRPr>
          </a:p>
          <a:p>
            <a:pPr marL="457200" lvl="1" indent="0">
              <a:buNone/>
            </a:pPr>
            <a:endParaRPr lang="en-US" sz="1600" dirty="0" smtClean="0">
              <a:solidFill>
                <a:schemeClr val="tx2"/>
              </a:solidFill>
            </a:endParaRPr>
          </a:p>
          <a:p>
            <a:r>
              <a:rPr lang="en-US" sz="1600" dirty="0" smtClean="0">
                <a:solidFill>
                  <a:schemeClr val="tx2"/>
                </a:solidFill>
              </a:rPr>
              <a:t>7/14/2017 SAWG – Scarcity pricing examples under RTC - spreadsheet</a:t>
            </a:r>
          </a:p>
          <a:p>
            <a:pPr marL="457200" lvl="1" indent="0">
              <a:buNone/>
            </a:pPr>
            <a:r>
              <a:rPr lang="en-US" sz="1600" dirty="0" smtClean="0">
                <a:solidFill>
                  <a:schemeClr val="tx2"/>
                </a:solidFill>
                <a:hlinkClick r:id="rId3"/>
              </a:rPr>
              <a:t>http://www.ercot.com/content/wcm/key_documents_lists/138525/13.__RT_Co-Optimization_Scenario_Automated_July_2017_SAWG.xlsm</a:t>
            </a:r>
            <a:endParaRPr lang="en-US" sz="1600" dirty="0" smtClean="0">
              <a:solidFill>
                <a:schemeClr val="tx2"/>
              </a:solidFill>
            </a:endParaRPr>
          </a:p>
          <a:p>
            <a:pPr marL="457200" lvl="1" indent="0">
              <a:buNone/>
            </a:pPr>
            <a:endParaRPr lang="en-US" sz="1600" dirty="0" smtClean="0">
              <a:solidFill>
                <a:schemeClr val="tx2"/>
              </a:solidFill>
            </a:endParaRPr>
          </a:p>
          <a:p>
            <a:r>
              <a:rPr lang="en-US" sz="1600" dirty="0" smtClean="0">
                <a:solidFill>
                  <a:schemeClr val="tx2"/>
                </a:solidFill>
              </a:rPr>
              <a:t>9/18/2017 SAWG – RTC white paper (updated)</a:t>
            </a:r>
          </a:p>
          <a:p>
            <a:pPr marL="457200" lvl="1" indent="0">
              <a:buNone/>
            </a:pPr>
            <a:r>
              <a:rPr lang="en-US" sz="1600" u="sng" dirty="0" smtClean="0">
                <a:solidFill>
                  <a:schemeClr val="tx2"/>
                </a:solidFill>
                <a:hlinkClick r:id="rId4"/>
              </a:rPr>
              <a:t>http://www.ercot.com/content/wcm/key_documents_lists/131797/RT_Co-optimization_Scope_UPDATED_09292017.docx</a:t>
            </a:r>
            <a:endParaRPr lang="en-US" sz="1600" u="sng" dirty="0" smtClean="0">
              <a:solidFill>
                <a:schemeClr val="tx2"/>
              </a:solidFill>
            </a:endParaRPr>
          </a:p>
          <a:p>
            <a:pPr marL="457200" lvl="1" indent="0">
              <a:buNone/>
            </a:pPr>
            <a:endParaRPr lang="en-US" sz="1600" u="sng" dirty="0" smtClean="0">
              <a:solidFill>
                <a:schemeClr val="tx2"/>
              </a:solidFill>
            </a:endParaRPr>
          </a:p>
          <a:p>
            <a:r>
              <a:rPr lang="en-US" sz="1600" u="sng" dirty="0" smtClean="0">
                <a:solidFill>
                  <a:schemeClr val="tx2"/>
                </a:solidFill>
              </a:rPr>
              <a:t>2/1/2019 PUCT staff recommendation and next steps</a:t>
            </a:r>
          </a:p>
          <a:p>
            <a:pPr marL="457200" lvl="1" indent="0">
              <a:buNone/>
            </a:pPr>
            <a:r>
              <a:rPr lang="en-US" sz="1600" dirty="0" smtClean="0">
                <a:solidFill>
                  <a:schemeClr val="tx2"/>
                </a:solidFill>
                <a:hlinkClick r:id="rId5"/>
              </a:rPr>
              <a:t>https://interchange.puc.texas.gov/Documents/48540_29_1006504.PDF</a:t>
            </a:r>
            <a:endParaRPr lang="en-US" sz="1600" dirty="0" smtClean="0">
              <a:solidFill>
                <a:schemeClr val="tx2"/>
              </a:solidFill>
            </a:endParaRPr>
          </a:p>
          <a:p>
            <a:endParaRPr lang="en-US" sz="1600" u="sng" dirty="0" smtClean="0">
              <a:solidFill>
                <a:schemeClr val="tx2"/>
              </a:solidFill>
            </a:endParaRPr>
          </a:p>
          <a:p>
            <a:r>
              <a:rPr lang="en-US" sz="1600" u="sng" dirty="0" smtClean="0">
                <a:solidFill>
                  <a:schemeClr val="tx2"/>
                </a:solidFill>
              </a:rPr>
              <a:t>2/21/2019 PUCT staff : Review of RTC</a:t>
            </a:r>
          </a:p>
          <a:p>
            <a:pPr marL="457200" lvl="1" indent="0">
              <a:buNone/>
            </a:pPr>
            <a:r>
              <a:rPr lang="en-US" sz="1600" dirty="0">
                <a:solidFill>
                  <a:schemeClr val="tx2"/>
                </a:solidFill>
                <a:hlinkClick r:id="rId6"/>
              </a:rPr>
              <a:t>https://interchange.puc.texas.gov/Search/Documents?controlNumber=48540&amp;itemNumber=32</a:t>
            </a:r>
            <a:endParaRPr lang="en-US" sz="1600" dirty="0">
              <a:solidFill>
                <a:schemeClr val="tx2"/>
              </a:solidFill>
            </a:endParaRPr>
          </a:p>
          <a:p>
            <a:pPr marL="457200" lvl="1" indent="0">
              <a:buNone/>
            </a:pPr>
            <a:endParaRPr lang="en-US" sz="18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39</a:t>
            </a:fld>
            <a:endParaRPr lang="en-US"/>
          </a:p>
        </p:txBody>
      </p:sp>
    </p:spTree>
    <p:extLst>
      <p:ext uri="{BB962C8B-B14F-4D97-AF65-F5344CB8AC3E}">
        <p14:creationId xmlns:p14="http://schemas.microsoft.com/office/powerpoint/2010/main" val="26473535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400" dirty="0" smtClean="0"/>
              <a:t>Workshop Outline</a:t>
            </a:r>
            <a:endParaRPr lang="en-US" sz="2400" b="1" dirty="0">
              <a:solidFill>
                <a:schemeClr val="accent1"/>
              </a:solidFill>
            </a:endParaRPr>
          </a:p>
        </p:txBody>
      </p:sp>
      <p:sp>
        <p:nvSpPr>
          <p:cNvPr id="3" name="Content Placeholder 2"/>
          <p:cNvSpPr>
            <a:spLocks noGrp="1"/>
          </p:cNvSpPr>
          <p:nvPr>
            <p:ph idx="1"/>
          </p:nvPr>
        </p:nvSpPr>
        <p:spPr>
          <a:xfrm>
            <a:off x="381000" y="1066800"/>
            <a:ext cx="8001000" cy="4556918"/>
          </a:xfrm>
        </p:spPr>
        <p:txBody>
          <a:bodyPr/>
          <a:lstStyle/>
          <a:p>
            <a:r>
              <a:rPr lang="en-US" sz="2000" dirty="0" smtClean="0">
                <a:solidFill>
                  <a:srgbClr val="FF0000"/>
                </a:solidFill>
              </a:rPr>
              <a:t>Real-Time Co-optimization Education</a:t>
            </a:r>
          </a:p>
          <a:p>
            <a:r>
              <a:rPr lang="en-US" sz="2000" dirty="0" smtClean="0">
                <a:solidFill>
                  <a:schemeClr val="tx2"/>
                </a:solidFill>
              </a:rPr>
              <a:t>Examples with Automated Scenario Spreadsheet</a:t>
            </a:r>
          </a:p>
          <a:p>
            <a:r>
              <a:rPr lang="en-US" sz="2000" dirty="0" smtClean="0">
                <a:solidFill>
                  <a:schemeClr val="tx2"/>
                </a:solidFill>
              </a:rPr>
              <a:t>Additional Discussion and Next Steps</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4</a:t>
            </a:fld>
            <a:endParaRPr lang="en-US"/>
          </a:p>
        </p:txBody>
      </p:sp>
    </p:spTree>
    <p:extLst>
      <p:ext uri="{BB962C8B-B14F-4D97-AF65-F5344CB8AC3E}">
        <p14:creationId xmlns:p14="http://schemas.microsoft.com/office/powerpoint/2010/main" val="14743289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400" dirty="0" smtClean="0"/>
              <a:t>RTC Procedural History*</a:t>
            </a:r>
            <a:endParaRPr lang="en-US" sz="2400" b="1" dirty="0">
              <a:solidFill>
                <a:schemeClr val="accent1"/>
              </a:solidFill>
            </a:endParaRPr>
          </a:p>
        </p:txBody>
      </p:sp>
      <p:sp>
        <p:nvSpPr>
          <p:cNvPr id="3" name="Content Placeholder 2"/>
          <p:cNvSpPr>
            <a:spLocks noGrp="1"/>
          </p:cNvSpPr>
          <p:nvPr>
            <p:ph idx="1"/>
          </p:nvPr>
        </p:nvSpPr>
        <p:spPr>
          <a:xfrm>
            <a:off x="381000" y="1066800"/>
            <a:ext cx="8001000" cy="4556918"/>
          </a:xfrm>
        </p:spPr>
        <p:txBody>
          <a:bodyPr/>
          <a:lstStyle/>
          <a:p>
            <a:r>
              <a:rPr lang="en-US" sz="2000" dirty="0" smtClean="0">
                <a:solidFill>
                  <a:schemeClr val="tx2"/>
                </a:solidFill>
              </a:rPr>
              <a:t>Initial white paper in late 2014, discussions at SAWG in 2015</a:t>
            </a:r>
          </a:p>
          <a:p>
            <a:r>
              <a:rPr lang="en-US" sz="2000" dirty="0" smtClean="0">
                <a:solidFill>
                  <a:schemeClr val="tx2"/>
                </a:solidFill>
              </a:rPr>
              <a:t>White paper last updated in September 2017</a:t>
            </a:r>
          </a:p>
          <a:p>
            <a:r>
              <a:rPr lang="en-US" sz="2000" dirty="0" smtClean="0">
                <a:solidFill>
                  <a:schemeClr val="tx2"/>
                </a:solidFill>
              </a:rPr>
              <a:t>PUCT Considered the issue in several proceedings:</a:t>
            </a:r>
          </a:p>
          <a:p>
            <a:pPr lvl="1"/>
            <a:r>
              <a:rPr lang="en-US" sz="1600" dirty="0">
                <a:solidFill>
                  <a:schemeClr val="tx2"/>
                </a:solidFill>
              </a:rPr>
              <a:t>Project No. 47199 – Project To Assess Price-Formation Rules In ERCOT'S Energy-Only </a:t>
            </a:r>
            <a:r>
              <a:rPr lang="en-US" sz="1600" dirty="0" smtClean="0">
                <a:solidFill>
                  <a:schemeClr val="tx2"/>
                </a:solidFill>
              </a:rPr>
              <a:t>Market</a:t>
            </a:r>
          </a:p>
          <a:p>
            <a:pPr lvl="2">
              <a:spcBef>
                <a:spcPts val="400"/>
              </a:spcBef>
              <a:spcAft>
                <a:spcPts val="400"/>
              </a:spcAft>
            </a:pPr>
            <a:r>
              <a:rPr lang="en-US" sz="1200" dirty="0">
                <a:solidFill>
                  <a:schemeClr val="tx2"/>
                </a:solidFill>
              </a:rPr>
              <a:t>The IMM and ERCOT worked together to simulate the introduction of RTC in historical Security-Constrained Economic Dispatch (SCED) cases. Study of 2017 activity was completed and filed 6/29/2018 (Project No. 47199)</a:t>
            </a:r>
          </a:p>
          <a:p>
            <a:pPr lvl="2">
              <a:spcBef>
                <a:spcPts val="400"/>
              </a:spcBef>
              <a:spcAft>
                <a:spcPts val="400"/>
              </a:spcAft>
            </a:pPr>
            <a:r>
              <a:rPr lang="en-US" sz="1200" dirty="0">
                <a:solidFill>
                  <a:schemeClr val="tx2"/>
                </a:solidFill>
              </a:rPr>
              <a:t>ERCOT analyzed improvements that RTC could have on RTM operations and RUC optimization and provided comments filed “ERCOT RTC Benefits Study“ on 6/29/2018 (Project No. 47199</a:t>
            </a:r>
            <a:r>
              <a:rPr lang="en-US" sz="1200" dirty="0" smtClean="0">
                <a:solidFill>
                  <a:schemeClr val="tx2"/>
                </a:solidFill>
              </a:rPr>
              <a:t>)</a:t>
            </a:r>
            <a:endParaRPr lang="en-US" sz="1200" dirty="0">
              <a:solidFill>
                <a:schemeClr val="tx2"/>
              </a:solidFill>
            </a:endParaRPr>
          </a:p>
          <a:p>
            <a:pPr lvl="1"/>
            <a:r>
              <a:rPr lang="en-US" sz="1600" dirty="0">
                <a:solidFill>
                  <a:schemeClr val="tx2"/>
                </a:solidFill>
              </a:rPr>
              <a:t>Project No. 41837 - PUCT Review of RTC in the ERCOT Region</a:t>
            </a:r>
          </a:p>
          <a:p>
            <a:pPr lvl="1"/>
            <a:r>
              <a:rPr lang="en-US" sz="1600" dirty="0">
                <a:solidFill>
                  <a:schemeClr val="tx2"/>
                </a:solidFill>
              </a:rPr>
              <a:t>Project No. </a:t>
            </a:r>
            <a:r>
              <a:rPr lang="en-US" sz="1600" dirty="0" smtClean="0">
                <a:solidFill>
                  <a:schemeClr val="tx2"/>
                </a:solidFill>
              </a:rPr>
              <a:t>48540 - </a:t>
            </a:r>
            <a:r>
              <a:rPr lang="en-US" sz="1600" dirty="0">
                <a:solidFill>
                  <a:schemeClr val="tx2"/>
                </a:solidFill>
              </a:rPr>
              <a:t>Review of Real-Time Co-Optimization in the ERCOT </a:t>
            </a:r>
            <a:r>
              <a:rPr lang="en-US" sz="1600" dirty="0" smtClean="0">
                <a:solidFill>
                  <a:schemeClr val="tx2"/>
                </a:solidFill>
              </a:rPr>
              <a:t>Market</a:t>
            </a:r>
            <a:endParaRPr lang="en-US" sz="1600" dirty="0">
              <a:solidFill>
                <a:schemeClr val="tx2"/>
              </a:solidFill>
            </a:endParaRPr>
          </a:p>
          <a:p>
            <a:pPr lvl="2"/>
            <a:r>
              <a:rPr lang="en-US" sz="1200" dirty="0">
                <a:solidFill>
                  <a:schemeClr val="tx2"/>
                </a:solidFill>
              </a:rPr>
              <a:t>The Commission decided ERCOT should move forward with the RTC project on </a:t>
            </a:r>
            <a:r>
              <a:rPr lang="en-US" sz="1200" dirty="0" smtClean="0">
                <a:solidFill>
                  <a:schemeClr val="tx2"/>
                </a:solidFill>
              </a:rPr>
              <a:t>1/17/2019</a:t>
            </a:r>
            <a:endParaRPr lang="en-US" sz="1600" dirty="0" smtClean="0">
              <a:solidFill>
                <a:schemeClr val="tx2"/>
              </a:solidFill>
            </a:endParaRPr>
          </a:p>
          <a:p>
            <a:r>
              <a:rPr lang="en-US" sz="2000" dirty="0" smtClean="0">
                <a:solidFill>
                  <a:schemeClr val="tx2"/>
                </a:solidFill>
              </a:rPr>
              <a:t>PUCT requested that ERCOT host another workshop on RTC to reinitiate discussions</a:t>
            </a:r>
          </a:p>
          <a:p>
            <a:endParaRPr lang="en-US" sz="2000" dirty="0">
              <a:solidFill>
                <a:schemeClr val="tx2"/>
              </a:solidFill>
            </a:endParaRPr>
          </a:p>
          <a:p>
            <a:pPr marL="0" indent="0">
              <a:buNone/>
            </a:pPr>
            <a:r>
              <a:rPr lang="en-US" sz="1200" dirty="0" smtClean="0">
                <a:solidFill>
                  <a:schemeClr val="tx2"/>
                </a:solidFill>
              </a:rPr>
              <a:t>* See appendix for links to workshops and whitepapers</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5</a:t>
            </a:fld>
            <a:endParaRPr lang="en-US"/>
          </a:p>
        </p:txBody>
      </p:sp>
    </p:spTree>
    <p:extLst>
      <p:ext uri="{BB962C8B-B14F-4D97-AF65-F5344CB8AC3E}">
        <p14:creationId xmlns:p14="http://schemas.microsoft.com/office/powerpoint/2010/main" val="34197729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400" dirty="0" smtClean="0"/>
              <a:t>Impacts of Ancillary Service Capacity (Reserves) on LMP</a:t>
            </a:r>
            <a:endParaRPr lang="en-US" sz="2400" b="1" dirty="0">
              <a:solidFill>
                <a:schemeClr val="accent1"/>
              </a:solidFill>
            </a:endParaRPr>
          </a:p>
        </p:txBody>
      </p:sp>
      <p:sp>
        <p:nvSpPr>
          <p:cNvPr id="3" name="Content Placeholder 2"/>
          <p:cNvSpPr>
            <a:spLocks noGrp="1"/>
          </p:cNvSpPr>
          <p:nvPr>
            <p:ph idx="1"/>
          </p:nvPr>
        </p:nvSpPr>
        <p:spPr>
          <a:xfrm>
            <a:off x="457200" y="990600"/>
            <a:ext cx="8534400" cy="4953000"/>
          </a:xfrm>
        </p:spPr>
        <p:txBody>
          <a:bodyPr/>
          <a:lstStyle/>
          <a:p>
            <a:pPr lvl="0"/>
            <a:r>
              <a:rPr lang="en-US" sz="2000" dirty="0">
                <a:solidFill>
                  <a:schemeClr val="tx2"/>
                </a:solidFill>
              </a:rPr>
              <a:t>Regardless of methodology, reserves and energy come from the same supply pool. </a:t>
            </a:r>
            <a:endParaRPr lang="en-US" sz="2000" dirty="0" smtClean="0">
              <a:solidFill>
                <a:schemeClr val="tx2"/>
              </a:solidFill>
            </a:endParaRPr>
          </a:p>
          <a:p>
            <a:pPr marL="0" lvl="0" indent="0">
              <a:buNone/>
            </a:pPr>
            <a:endParaRPr lang="en-US" sz="2000" dirty="0">
              <a:solidFill>
                <a:schemeClr val="tx2"/>
              </a:solidFill>
            </a:endParaRPr>
          </a:p>
          <a:p>
            <a:pPr lvl="0"/>
            <a:r>
              <a:rPr lang="en-US" sz="2000" dirty="0">
                <a:solidFill>
                  <a:schemeClr val="tx2"/>
                </a:solidFill>
              </a:rPr>
              <a:t>Allocating portions of the supply pool to each requirement will, at times, impact the marginal clearing price of both</a:t>
            </a:r>
            <a:r>
              <a:rPr lang="en-US" sz="2000" dirty="0" smtClean="0">
                <a:solidFill>
                  <a:schemeClr val="tx2"/>
                </a:solidFill>
              </a:rPr>
              <a:t>.</a:t>
            </a:r>
          </a:p>
          <a:p>
            <a:pPr lvl="0"/>
            <a:endParaRPr lang="en-US" sz="2000" dirty="0">
              <a:solidFill>
                <a:schemeClr val="tx2"/>
              </a:solidFill>
            </a:endParaRPr>
          </a:p>
          <a:p>
            <a:pPr lvl="0"/>
            <a:r>
              <a:rPr lang="en-US" sz="2000" dirty="0">
                <a:solidFill>
                  <a:schemeClr val="tx2"/>
                </a:solidFill>
              </a:rPr>
              <a:t>In general, allocating resources to energy and reserves must be done </a:t>
            </a:r>
            <a:r>
              <a:rPr lang="en-US" sz="2000" u="sng" dirty="0" smtClean="0">
                <a:solidFill>
                  <a:schemeClr val="tx2"/>
                </a:solidFill>
              </a:rPr>
              <a:t>simultaneously</a:t>
            </a:r>
            <a:r>
              <a:rPr lang="en-US" sz="2000" dirty="0" smtClean="0">
                <a:solidFill>
                  <a:schemeClr val="tx2"/>
                </a:solidFill>
              </a:rPr>
              <a:t> to </a:t>
            </a:r>
            <a:r>
              <a:rPr lang="en-US" sz="2000" dirty="0">
                <a:solidFill>
                  <a:schemeClr val="tx2"/>
                </a:solidFill>
              </a:rPr>
              <a:t>minimize the impacts of one product on the </a:t>
            </a:r>
            <a:r>
              <a:rPr lang="en-US" sz="2000" dirty="0" smtClean="0">
                <a:solidFill>
                  <a:schemeClr val="tx2"/>
                </a:solidFill>
              </a:rPr>
              <a:t>other, </a:t>
            </a:r>
            <a:r>
              <a:rPr lang="en-US" sz="2000" dirty="0">
                <a:solidFill>
                  <a:schemeClr val="tx2"/>
                </a:solidFill>
              </a:rPr>
              <a:t>in order to globally minimize the cost of both</a:t>
            </a:r>
            <a:r>
              <a:rPr lang="en-US" sz="2000" dirty="0" smtClean="0">
                <a:solidFill>
                  <a:schemeClr val="tx2"/>
                </a:solidFill>
              </a:rPr>
              <a:t>.</a:t>
            </a:r>
          </a:p>
          <a:p>
            <a:pPr marL="0" lvl="0" indent="0">
              <a:buNone/>
            </a:pPr>
            <a:endParaRPr lang="en-US" sz="2000" dirty="0">
              <a:solidFill>
                <a:schemeClr val="tx2"/>
              </a:solidFill>
            </a:endParaRPr>
          </a:p>
          <a:p>
            <a:pPr lvl="0"/>
            <a:r>
              <a:rPr lang="en-US" sz="2000" dirty="0">
                <a:solidFill>
                  <a:schemeClr val="tx2"/>
                </a:solidFill>
              </a:rPr>
              <a:t>If allocating resources to energy and reserves is done sub-optimally, the impacts of one product on another will be </a:t>
            </a:r>
            <a:r>
              <a:rPr lang="en-US" sz="2000" dirty="0" smtClean="0">
                <a:solidFill>
                  <a:schemeClr val="tx2"/>
                </a:solidFill>
              </a:rPr>
              <a:t>overstated (i.e. when required Ancillary Services and energy are not procured simultaneously).</a:t>
            </a:r>
            <a:endParaRPr lang="en-US" sz="2000" dirty="0">
              <a:solidFill>
                <a:schemeClr val="tx2"/>
              </a:solidFill>
            </a:endParaRP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6</a:t>
            </a:fld>
            <a:endParaRPr lang="en-US"/>
          </a:p>
        </p:txBody>
      </p:sp>
    </p:spTree>
    <p:extLst>
      <p:ext uri="{BB962C8B-B14F-4D97-AF65-F5344CB8AC3E}">
        <p14:creationId xmlns:p14="http://schemas.microsoft.com/office/powerpoint/2010/main" val="3971890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200" b="1" dirty="0" smtClean="0">
                <a:solidFill>
                  <a:schemeClr val="accent1"/>
                </a:solidFill>
              </a:rPr>
              <a:t>What is RTC and How does it Differ from the Current ORDC?</a:t>
            </a:r>
            <a:endParaRPr lang="en-US" sz="2200" b="1" dirty="0">
              <a:solidFill>
                <a:schemeClr val="accent1"/>
              </a:solidFill>
            </a:endParaRPr>
          </a:p>
        </p:txBody>
      </p:sp>
      <p:sp>
        <p:nvSpPr>
          <p:cNvPr id="3" name="Content Placeholder 2"/>
          <p:cNvSpPr>
            <a:spLocks noGrp="1"/>
          </p:cNvSpPr>
          <p:nvPr>
            <p:ph idx="1"/>
          </p:nvPr>
        </p:nvSpPr>
        <p:spPr>
          <a:xfrm>
            <a:off x="381000" y="1066800"/>
            <a:ext cx="8458200" cy="4953000"/>
          </a:xfrm>
        </p:spPr>
        <p:txBody>
          <a:bodyPr/>
          <a:lstStyle/>
          <a:p>
            <a:pPr lvl="0"/>
            <a:r>
              <a:rPr lang="en-US" sz="2000" dirty="0" smtClean="0">
                <a:solidFill>
                  <a:schemeClr val="tx2"/>
                </a:solidFill>
              </a:rPr>
              <a:t>RTC allows for the optimal coordination of the provision of energy and AS among all resources in the Real-Time </a:t>
            </a:r>
            <a:r>
              <a:rPr lang="en-US" sz="2000" dirty="0">
                <a:solidFill>
                  <a:schemeClr val="tx2"/>
                </a:solidFill>
              </a:rPr>
              <a:t>M</a:t>
            </a:r>
            <a:r>
              <a:rPr lang="en-US" sz="2000" dirty="0" smtClean="0">
                <a:solidFill>
                  <a:schemeClr val="tx2"/>
                </a:solidFill>
              </a:rPr>
              <a:t>arket and, similar to the current ORDC, the pricing of AS shortages in accordance with defined AS demand curves.</a:t>
            </a:r>
          </a:p>
          <a:p>
            <a:pPr lvl="0"/>
            <a:endParaRPr lang="en-US" sz="1000" dirty="0" smtClean="0">
              <a:solidFill>
                <a:schemeClr val="tx2"/>
              </a:solidFill>
            </a:endParaRPr>
          </a:p>
          <a:p>
            <a:r>
              <a:rPr lang="en-US" sz="2000" dirty="0" smtClean="0">
                <a:solidFill>
                  <a:schemeClr val="tx2"/>
                </a:solidFill>
              </a:rPr>
              <a:t>Unlike the current ORDC, </a:t>
            </a:r>
            <a:r>
              <a:rPr lang="en-US" sz="2000" u="sng" dirty="0" smtClean="0">
                <a:solidFill>
                  <a:schemeClr val="tx2"/>
                </a:solidFill>
              </a:rPr>
              <a:t>a demand curve for each AS product </a:t>
            </a:r>
            <a:r>
              <a:rPr lang="en-US" sz="2000" dirty="0" smtClean="0">
                <a:solidFill>
                  <a:schemeClr val="tx2"/>
                </a:solidFill>
              </a:rPr>
              <a:t>would be applied within the SCED engine to allow SCED to internally optimize the provision of energy and AS among all resources, subject to each resources’ capabilities and offers.</a:t>
            </a:r>
          </a:p>
          <a:p>
            <a:pPr lvl="1">
              <a:spcBef>
                <a:spcPts val="600"/>
              </a:spcBef>
              <a:spcAft>
                <a:spcPts val="600"/>
              </a:spcAft>
            </a:pPr>
            <a:r>
              <a:rPr lang="en-US" sz="1800" dirty="0" smtClean="0">
                <a:solidFill>
                  <a:schemeClr val="tx2"/>
                </a:solidFill>
              </a:rPr>
              <a:t>AS capacity is no longer blocked from SCED by the HASL</a:t>
            </a:r>
          </a:p>
          <a:p>
            <a:pPr lvl="1">
              <a:spcBef>
                <a:spcPts val="600"/>
              </a:spcBef>
              <a:spcAft>
                <a:spcPts val="600"/>
              </a:spcAft>
            </a:pPr>
            <a:r>
              <a:rPr lang="en-US" sz="1800" u="sng" dirty="0" smtClean="0">
                <a:solidFill>
                  <a:schemeClr val="tx2"/>
                </a:solidFill>
              </a:rPr>
              <a:t>ORDC price adders no longer exist</a:t>
            </a:r>
          </a:p>
          <a:p>
            <a:pPr lvl="1">
              <a:spcBef>
                <a:spcPts val="600"/>
              </a:spcBef>
              <a:spcAft>
                <a:spcPts val="600"/>
              </a:spcAft>
            </a:pPr>
            <a:r>
              <a:rPr lang="en-US" sz="1800" dirty="0" smtClean="0">
                <a:solidFill>
                  <a:schemeClr val="tx2"/>
                </a:solidFill>
              </a:rPr>
              <a:t>Establishes offer-based prices for </a:t>
            </a:r>
            <a:r>
              <a:rPr lang="en-US" sz="1800" u="sng" dirty="0" smtClean="0">
                <a:solidFill>
                  <a:schemeClr val="tx2"/>
                </a:solidFill>
              </a:rPr>
              <a:t>each AS type</a:t>
            </a:r>
            <a:r>
              <a:rPr lang="en-US" sz="1800" dirty="0" smtClean="0">
                <a:solidFill>
                  <a:schemeClr val="tx2"/>
                </a:solidFill>
              </a:rPr>
              <a:t> and energy in the Real-Time </a:t>
            </a:r>
            <a:r>
              <a:rPr lang="en-US" sz="1800" dirty="0">
                <a:solidFill>
                  <a:schemeClr val="tx2"/>
                </a:solidFill>
              </a:rPr>
              <a:t>M</a:t>
            </a:r>
            <a:r>
              <a:rPr lang="en-US" sz="1800" dirty="0" smtClean="0">
                <a:solidFill>
                  <a:schemeClr val="tx2"/>
                </a:solidFill>
              </a:rPr>
              <a:t>arket through SCED under normal operating conditions and under AS shortage conditions, in accordance with the defined AS demand curves</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7</a:t>
            </a:fld>
            <a:endParaRPr lang="en-US"/>
          </a:p>
        </p:txBody>
      </p:sp>
    </p:spTree>
    <p:extLst>
      <p:ext uri="{BB962C8B-B14F-4D97-AF65-F5344CB8AC3E}">
        <p14:creationId xmlns:p14="http://schemas.microsoft.com/office/powerpoint/2010/main" val="4119518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200" b="1" dirty="0" smtClean="0">
                <a:solidFill>
                  <a:schemeClr val="accent1"/>
                </a:solidFill>
              </a:rPr>
              <a:t>Key Changes Associated with the Implementation of RTC</a:t>
            </a:r>
            <a:endParaRPr lang="en-US" sz="2200" b="1" dirty="0">
              <a:solidFill>
                <a:schemeClr val="accent1"/>
              </a:solidFill>
            </a:endParaRPr>
          </a:p>
        </p:txBody>
      </p:sp>
      <p:sp>
        <p:nvSpPr>
          <p:cNvPr id="3" name="Content Placeholder 2"/>
          <p:cNvSpPr>
            <a:spLocks noGrp="1"/>
          </p:cNvSpPr>
          <p:nvPr>
            <p:ph idx="1"/>
          </p:nvPr>
        </p:nvSpPr>
        <p:spPr>
          <a:xfrm>
            <a:off x="381000" y="1066800"/>
            <a:ext cx="7620000" cy="4495800"/>
          </a:xfrm>
        </p:spPr>
        <p:txBody>
          <a:bodyPr/>
          <a:lstStyle/>
          <a:p>
            <a:r>
              <a:rPr lang="en-US" sz="2000" dirty="0" smtClean="0">
                <a:solidFill>
                  <a:schemeClr val="tx2"/>
                </a:solidFill>
              </a:rPr>
              <a:t>The pricing of operating reserve shortages as a function of VOLL and LOLP under RTC is generally consistent with the approximation achieved under ORDC B+</a:t>
            </a:r>
          </a:p>
          <a:p>
            <a:endParaRPr lang="en-US" sz="2000" dirty="0">
              <a:solidFill>
                <a:schemeClr val="tx2"/>
              </a:solidFill>
            </a:endParaRPr>
          </a:p>
          <a:p>
            <a:r>
              <a:rPr lang="en-US" sz="2000" dirty="0" smtClean="0">
                <a:solidFill>
                  <a:schemeClr val="tx2"/>
                </a:solidFill>
              </a:rPr>
              <a:t>The following represent key changes associated with RTC beyond ORDC B+:</a:t>
            </a:r>
          </a:p>
          <a:p>
            <a:pPr marL="857250" lvl="1" indent="-457200">
              <a:spcBef>
                <a:spcPts val="600"/>
              </a:spcBef>
              <a:spcAft>
                <a:spcPts val="600"/>
              </a:spcAft>
              <a:buFont typeface="+mj-lt"/>
              <a:buAutoNum type="arabicPeriod"/>
            </a:pPr>
            <a:r>
              <a:rPr lang="en-US" sz="1800" dirty="0" smtClean="0">
                <a:solidFill>
                  <a:schemeClr val="tx2"/>
                </a:solidFill>
              </a:rPr>
              <a:t>Least-cost provision of energy and Ancillary </a:t>
            </a:r>
            <a:r>
              <a:rPr lang="en-US" sz="1800" dirty="0">
                <a:solidFill>
                  <a:schemeClr val="tx2"/>
                </a:solidFill>
              </a:rPr>
              <a:t>S</a:t>
            </a:r>
            <a:r>
              <a:rPr lang="en-US" sz="1800" dirty="0" smtClean="0">
                <a:solidFill>
                  <a:schemeClr val="tx2"/>
                </a:solidFill>
              </a:rPr>
              <a:t>ervices</a:t>
            </a:r>
          </a:p>
          <a:p>
            <a:pPr marL="857250" lvl="1" indent="-457200">
              <a:spcBef>
                <a:spcPts val="600"/>
              </a:spcBef>
              <a:spcAft>
                <a:spcPts val="600"/>
              </a:spcAft>
              <a:buFont typeface="+mj-lt"/>
              <a:buAutoNum type="arabicPeriod"/>
            </a:pPr>
            <a:r>
              <a:rPr lang="en-US" sz="1800" dirty="0" smtClean="0">
                <a:solidFill>
                  <a:schemeClr val="tx2"/>
                </a:solidFill>
              </a:rPr>
              <a:t>Enhancement to RUC optimization and removal of SASM</a:t>
            </a:r>
          </a:p>
          <a:p>
            <a:pPr marL="857250" lvl="1" indent="-457200">
              <a:spcBef>
                <a:spcPts val="600"/>
              </a:spcBef>
              <a:spcAft>
                <a:spcPts val="600"/>
              </a:spcAft>
              <a:buFont typeface="+mj-lt"/>
              <a:buAutoNum type="arabicPeriod"/>
            </a:pPr>
            <a:r>
              <a:rPr lang="en-US" sz="1800" dirty="0" smtClean="0">
                <a:solidFill>
                  <a:schemeClr val="tx2"/>
                </a:solidFill>
              </a:rPr>
              <a:t>Reduced risk and increased opportunity for resources, including limited duration resources</a:t>
            </a:r>
            <a:endParaRPr lang="en-US" sz="1800" dirty="0">
              <a:solidFill>
                <a:schemeClr val="tx2"/>
              </a:solidFill>
            </a:endParaRPr>
          </a:p>
          <a:p>
            <a:pPr marL="857250" lvl="1" indent="-457200">
              <a:spcBef>
                <a:spcPts val="600"/>
              </a:spcBef>
              <a:spcAft>
                <a:spcPts val="600"/>
              </a:spcAft>
              <a:buFont typeface="+mj-lt"/>
              <a:buAutoNum type="arabicPeriod"/>
            </a:pPr>
            <a:r>
              <a:rPr lang="en-US" sz="1800" dirty="0" smtClean="0">
                <a:solidFill>
                  <a:schemeClr val="tx2"/>
                </a:solidFill>
              </a:rPr>
              <a:t>Fewer manual processes by ERCOT operators</a:t>
            </a:r>
          </a:p>
          <a:p>
            <a:pPr marL="0" lvl="0" indent="0">
              <a:buNone/>
            </a:pPr>
            <a:endParaRPr lang="en-US" sz="2400" dirty="0" smtClean="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8</a:t>
            </a:fld>
            <a:endParaRPr lang="en-US"/>
          </a:p>
        </p:txBody>
      </p:sp>
    </p:spTree>
    <p:extLst>
      <p:ext uri="{BB962C8B-B14F-4D97-AF65-F5344CB8AC3E}">
        <p14:creationId xmlns:p14="http://schemas.microsoft.com/office/powerpoint/2010/main" val="38260605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sz="2400" b="1" dirty="0" smtClean="0">
                <a:solidFill>
                  <a:schemeClr val="accent1"/>
                </a:solidFill>
              </a:rPr>
              <a:t>1. Least-cost Provision of Energy and AS</a:t>
            </a:r>
            <a:endParaRPr lang="en-US" sz="2400" b="1" dirty="0">
              <a:solidFill>
                <a:schemeClr val="accent1"/>
              </a:solidFill>
            </a:endParaRPr>
          </a:p>
        </p:txBody>
      </p:sp>
      <p:sp>
        <p:nvSpPr>
          <p:cNvPr id="3" name="Content Placeholder 2"/>
          <p:cNvSpPr>
            <a:spLocks noGrp="1"/>
          </p:cNvSpPr>
          <p:nvPr>
            <p:ph idx="1"/>
          </p:nvPr>
        </p:nvSpPr>
        <p:spPr>
          <a:xfrm>
            <a:off x="457200" y="990600"/>
            <a:ext cx="8305800" cy="5334000"/>
          </a:xfrm>
        </p:spPr>
        <p:txBody>
          <a:bodyPr/>
          <a:lstStyle/>
          <a:p>
            <a:r>
              <a:rPr lang="en-US" sz="1800" dirty="0">
                <a:solidFill>
                  <a:schemeClr val="tx2"/>
                </a:solidFill>
              </a:rPr>
              <a:t>Real-time conditions often vary from the </a:t>
            </a:r>
            <a:r>
              <a:rPr lang="en-US" sz="1800" dirty="0" smtClean="0">
                <a:solidFill>
                  <a:schemeClr val="tx2"/>
                </a:solidFill>
              </a:rPr>
              <a:t>day ahead, </a:t>
            </a:r>
            <a:r>
              <a:rPr lang="en-US" sz="1800" dirty="0">
                <a:solidFill>
                  <a:schemeClr val="tx2"/>
                </a:solidFill>
              </a:rPr>
              <a:t>and the resources that are optimal to provide energy and AS can change between DAM and Real-Time.</a:t>
            </a:r>
          </a:p>
          <a:p>
            <a:endParaRPr lang="en-US" sz="1800" dirty="0">
              <a:solidFill>
                <a:schemeClr val="tx2"/>
              </a:solidFill>
            </a:endParaRPr>
          </a:p>
          <a:p>
            <a:r>
              <a:rPr lang="en-US" sz="1800" dirty="0">
                <a:solidFill>
                  <a:schemeClr val="tx2"/>
                </a:solidFill>
              </a:rPr>
              <a:t>Since the RTC process is executed with each SCED run, there is better visibility of the constraints and the capabilities of the resources. As a result, the system can be operated more economically and reliably.</a:t>
            </a:r>
          </a:p>
          <a:p>
            <a:endParaRPr lang="en-US" sz="1800" dirty="0">
              <a:solidFill>
                <a:schemeClr val="tx2"/>
              </a:solidFill>
            </a:endParaRPr>
          </a:p>
          <a:p>
            <a:r>
              <a:rPr lang="en-US" sz="1800" dirty="0">
                <a:solidFill>
                  <a:schemeClr val="tx2"/>
                </a:solidFill>
              </a:rPr>
              <a:t>For example, a transmission constraint could bind in the RTM and cause a resource that was selected in the DAM to provide </a:t>
            </a:r>
            <a:r>
              <a:rPr lang="en-US" sz="1800" dirty="0" smtClean="0">
                <a:solidFill>
                  <a:schemeClr val="tx2"/>
                </a:solidFill>
              </a:rPr>
              <a:t>AS to </a:t>
            </a:r>
            <a:r>
              <a:rPr lang="en-US" sz="1800" dirty="0">
                <a:solidFill>
                  <a:schemeClr val="tx2"/>
                </a:solidFill>
              </a:rPr>
              <a:t>be more economic in </a:t>
            </a:r>
            <a:r>
              <a:rPr lang="en-US" sz="1800" dirty="0" smtClean="0">
                <a:solidFill>
                  <a:schemeClr val="tx2"/>
                </a:solidFill>
              </a:rPr>
              <a:t>real time </a:t>
            </a:r>
            <a:r>
              <a:rPr lang="en-US" sz="1800" dirty="0">
                <a:solidFill>
                  <a:schemeClr val="tx2"/>
                </a:solidFill>
              </a:rPr>
              <a:t>to provide </a:t>
            </a:r>
            <a:r>
              <a:rPr lang="en-US" sz="1800" dirty="0" smtClean="0">
                <a:solidFill>
                  <a:schemeClr val="tx2"/>
                </a:solidFill>
              </a:rPr>
              <a:t>energy. Similarly</a:t>
            </a:r>
            <a:r>
              <a:rPr lang="en-US" sz="1800" dirty="0">
                <a:solidFill>
                  <a:schemeClr val="tx2"/>
                </a:solidFill>
              </a:rPr>
              <a:t>, a resource not awarded in DAM to provide </a:t>
            </a:r>
            <a:r>
              <a:rPr lang="en-US" sz="1800" dirty="0" smtClean="0">
                <a:solidFill>
                  <a:schemeClr val="tx2"/>
                </a:solidFill>
              </a:rPr>
              <a:t>AS </a:t>
            </a:r>
            <a:r>
              <a:rPr lang="en-US" sz="1800" dirty="0">
                <a:solidFill>
                  <a:schemeClr val="tx2"/>
                </a:solidFill>
              </a:rPr>
              <a:t>could be selected in </a:t>
            </a:r>
            <a:r>
              <a:rPr lang="en-US" sz="1800" dirty="0" smtClean="0">
                <a:solidFill>
                  <a:schemeClr val="tx2"/>
                </a:solidFill>
              </a:rPr>
              <a:t>real time </a:t>
            </a:r>
            <a:r>
              <a:rPr lang="en-US" sz="1800" dirty="0">
                <a:solidFill>
                  <a:schemeClr val="tx2"/>
                </a:solidFill>
              </a:rPr>
              <a:t>to provide AS.</a:t>
            </a:r>
          </a:p>
          <a:p>
            <a:endParaRPr lang="en-US" sz="1800" dirty="0">
              <a:solidFill>
                <a:schemeClr val="tx2"/>
              </a:solidFill>
            </a:endParaRPr>
          </a:p>
          <a:p>
            <a:r>
              <a:rPr lang="en-US" sz="1800" dirty="0">
                <a:solidFill>
                  <a:schemeClr val="tx2"/>
                </a:solidFill>
              </a:rPr>
              <a:t>The resulting real-time awards in many intervals are economically advantageous to both resources, and this benefits loads by selecting the lowest cost resources to provide energy and AS.</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9</a:t>
            </a:fld>
            <a:endParaRPr lang="en-US"/>
          </a:p>
        </p:txBody>
      </p:sp>
    </p:spTree>
    <p:extLst>
      <p:ext uri="{BB962C8B-B14F-4D97-AF65-F5344CB8AC3E}">
        <p14:creationId xmlns:p14="http://schemas.microsoft.com/office/powerpoint/2010/main" val="888061313"/>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0E9AA12-8AF9-4AA6-90FE-24669859CDF3}">
  <ds:schemaRefs>
    <ds:schemaRef ds:uri="http://schemas.microsoft.com/office/2006/metadata/properties"/>
    <ds:schemaRef ds:uri="http://purl.org/dc/terms/"/>
    <ds:schemaRef ds:uri="http://schemas.microsoft.com/office/2006/documentManagement/types"/>
    <ds:schemaRef ds:uri="http://schemas.microsoft.com/office/infopath/2007/PartnerControls"/>
    <ds:schemaRef ds:uri="c34af464-7aa1-4edd-9be4-83dffc1cb926"/>
    <ds:schemaRef ds:uri="http://purl.org/dc/elements/1.1/"/>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3.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6401</TotalTime>
  <Words>3367</Words>
  <Application>Microsoft Office PowerPoint</Application>
  <PresentationFormat>On-screen Show (4:3)</PresentationFormat>
  <Paragraphs>802</Paragraphs>
  <Slides>39</Slides>
  <Notes>33</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39</vt:i4>
      </vt:variant>
    </vt:vector>
  </HeadingPairs>
  <TitlesOfParts>
    <vt:vector size="45" baseType="lpstr">
      <vt:lpstr>Arial</vt:lpstr>
      <vt:lpstr>Calibri</vt:lpstr>
      <vt:lpstr>Times New Roman</vt:lpstr>
      <vt:lpstr>1_Custom Design</vt:lpstr>
      <vt:lpstr>Office Theme</vt:lpstr>
      <vt:lpstr>Custom Design</vt:lpstr>
      <vt:lpstr>PowerPoint Presentation</vt:lpstr>
      <vt:lpstr>Workshop Outline</vt:lpstr>
      <vt:lpstr>Antitrust Admonition</vt:lpstr>
      <vt:lpstr>Workshop Outline</vt:lpstr>
      <vt:lpstr>RTC Procedural History*</vt:lpstr>
      <vt:lpstr>Impacts of Ancillary Service Capacity (Reserves) on LMP</vt:lpstr>
      <vt:lpstr>What is RTC and How does it Differ from the Current ORDC?</vt:lpstr>
      <vt:lpstr>Key Changes Associated with the Implementation of RTC</vt:lpstr>
      <vt:lpstr>1. Least-cost Provision of Energy and AS</vt:lpstr>
      <vt:lpstr>2. Enhancement to RUC optimization and removal of SASM </vt:lpstr>
      <vt:lpstr>3. Reduced Risk and Increased Opportunity for Resources</vt:lpstr>
      <vt:lpstr>4. Fewer Manual Processes by ERCOT Operators</vt:lpstr>
      <vt:lpstr>AS Imbalance Settlement  [Overview]</vt:lpstr>
      <vt:lpstr>AS Imbalance Settlement [Calculation]</vt:lpstr>
      <vt:lpstr>AS Imbalance Settlement – Example for a 15-Minute Interval   “No difference in DAM award and RTC awards --- but increase in price”</vt:lpstr>
      <vt:lpstr>AS Imbalance Settlement – Example for a 15-Minute Interval   “Different awards and prices compared to DAM awards and prices”</vt:lpstr>
      <vt:lpstr>AS Imbalance Settlement – Example for a 15-Minute Interval   “Double the DAM quantity for each SCED interval”</vt:lpstr>
      <vt:lpstr>AS Imbalance Settlement – Example for a 15-Minute Interval  “Resource A with a DAM award but no RT awards”</vt:lpstr>
      <vt:lpstr>AS Imbalance Settlement – Example for a 15-Minute Interval  “Resource B had no DAM award but received RT awards (provided the AS not provided by resource “A” on previous slide”</vt:lpstr>
      <vt:lpstr>Workshop Outline</vt:lpstr>
      <vt:lpstr>Purpose of Tool</vt:lpstr>
      <vt:lpstr>Design of Tool – Overview Tab</vt:lpstr>
      <vt:lpstr>Design of Tool – Overview Tab</vt:lpstr>
      <vt:lpstr>Design of Tool – Overview Tab</vt:lpstr>
      <vt:lpstr>Design of Tool – Running a Case</vt:lpstr>
      <vt:lpstr>Design of Tool – Optimization Results</vt:lpstr>
      <vt:lpstr>Case A – Example of System Surplus</vt:lpstr>
      <vt:lpstr>Case A – Example of System Surplus</vt:lpstr>
      <vt:lpstr>Case B – Example of System Scarcity</vt:lpstr>
      <vt:lpstr>Case B – Example of System Scarcity</vt:lpstr>
      <vt:lpstr>Case C - Example of Reserve Depletion</vt:lpstr>
      <vt:lpstr>Case C - Example of Reserve Depletion</vt:lpstr>
      <vt:lpstr>Case D – Example of Hitting SWOC</vt:lpstr>
      <vt:lpstr>Case D – Example of Hitting SWOC</vt:lpstr>
      <vt:lpstr>Workshop Outline</vt:lpstr>
      <vt:lpstr>Items raised in the PUCT 2/21/2019 request for comments*</vt:lpstr>
      <vt:lpstr>Discussion On Scope</vt:lpstr>
      <vt:lpstr>Next Steps</vt:lpstr>
      <vt:lpstr>Appendix- Links to Relevant Documents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Mereness, Matt</cp:lastModifiedBy>
  <cp:revision>226</cp:revision>
  <cp:lastPrinted>2019-02-20T21:19:42Z</cp:lastPrinted>
  <dcterms:created xsi:type="dcterms:W3CDTF">2016-01-21T15:20:31Z</dcterms:created>
  <dcterms:modified xsi:type="dcterms:W3CDTF">2019-03-05T23:21:18Z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