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258" r:id="rId8"/>
    <p:sldId id="265" r:id="rId9"/>
    <p:sldId id="257" r:id="rId10"/>
    <p:sldId id="266" r:id="rId11"/>
    <p:sldId id="261" r:id="rId12"/>
    <p:sldId id="262" r:id="rId13"/>
    <p:sldId id="263" r:id="rId14"/>
    <p:sldId id="267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757"/>
    <a:srgbClr val="FF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873" autoAdjust="0"/>
  </p:normalViewPr>
  <p:slideViewPr>
    <p:cSldViewPr showGuides="1">
      <p:cViewPr varScale="1">
        <p:scale>
          <a:sx n="83" d="100"/>
          <a:sy n="83" d="100"/>
        </p:scale>
        <p:origin x="1242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751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00563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Smal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929433"/>
          </a:xfrm>
          <a:prstGeom prst="rect">
            <a:avLst/>
          </a:prstGeom>
        </p:spPr>
        <p:txBody>
          <a:bodyPr wrap="square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2319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VPWGSubmittals@ercot.co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105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2019 Summer Peak and Fall Off-Peak Voltage Profile Kick Off</a:t>
            </a:r>
            <a:endParaRPr lang="en-US" b="1" dirty="0"/>
          </a:p>
          <a:p>
            <a:endParaRPr lang="en-US" dirty="0"/>
          </a:p>
          <a:p>
            <a:r>
              <a:rPr lang="en-US" dirty="0" smtClean="0"/>
              <a:t>Operations Planning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Voltage Profile Working Group (VPWG)</a:t>
            </a:r>
            <a:endParaRPr lang="en-US" dirty="0"/>
          </a:p>
          <a:p>
            <a:r>
              <a:rPr lang="en-US" dirty="0" smtClean="0"/>
              <a:t>March 5</a:t>
            </a:r>
            <a:r>
              <a:rPr lang="en-US" baseline="30000" dirty="0" smtClean="0"/>
              <a:t>th</a:t>
            </a:r>
            <a:r>
              <a:rPr lang="en-US" dirty="0" smtClean="0"/>
              <a:t>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8800" y="685800"/>
            <a:ext cx="7315200" cy="5486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</a:p>
          <a:p>
            <a:r>
              <a:rPr lang="en-US" dirty="0" smtClean="0"/>
              <a:t>SSWG Case and Contingency Information</a:t>
            </a:r>
          </a:p>
          <a:p>
            <a:r>
              <a:rPr lang="en-US" dirty="0" smtClean="0"/>
              <a:t>Change Submissions</a:t>
            </a:r>
          </a:p>
          <a:p>
            <a:r>
              <a:rPr lang="en-US" dirty="0" smtClean="0"/>
              <a:t>Voltage Profile Conversations</a:t>
            </a:r>
          </a:p>
          <a:p>
            <a:r>
              <a:rPr lang="en-US" dirty="0" smtClean="0"/>
              <a:t>Voltage Profile Schedule</a:t>
            </a:r>
          </a:p>
          <a:p>
            <a:r>
              <a:rPr lang="en-US" dirty="0" smtClean="0"/>
              <a:t>Additional Information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SSWG Case and Contingency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Cases:</a:t>
            </a:r>
          </a:p>
          <a:p>
            <a:pPr lvl="1"/>
            <a:r>
              <a:rPr lang="en-US" dirty="0" err="1" smtClean="0"/>
              <a:t>18SSWG_2019_SUM1_U2_Final_02222019</a:t>
            </a:r>
            <a:endParaRPr lang="en-US" dirty="0" smtClean="0"/>
          </a:p>
          <a:p>
            <a:pPr lvl="2"/>
            <a:r>
              <a:rPr lang="en-US" dirty="0" smtClean="0"/>
              <a:t>Load: 82,831.8 MW*</a:t>
            </a:r>
          </a:p>
          <a:p>
            <a:pPr lvl="1"/>
            <a:r>
              <a:rPr lang="en-US" dirty="0" err="1" smtClean="0"/>
              <a:t>18SSWG_2019_FAL2_U2_Final_02222019</a:t>
            </a:r>
            <a:endParaRPr lang="en-US" dirty="0" smtClean="0"/>
          </a:p>
          <a:p>
            <a:pPr lvl="2"/>
            <a:r>
              <a:rPr lang="en-US" dirty="0" smtClean="0"/>
              <a:t>Load: 45,642.9 </a:t>
            </a:r>
            <a:r>
              <a:rPr lang="en-US" dirty="0"/>
              <a:t>MW</a:t>
            </a:r>
            <a:r>
              <a:rPr lang="en-US" dirty="0" smtClean="0"/>
              <a:t>*</a:t>
            </a:r>
          </a:p>
          <a:p>
            <a:pPr marL="914400" lvl="2" indent="0">
              <a:buNone/>
            </a:pPr>
            <a:endParaRPr lang="en-US" dirty="0" smtClean="0"/>
          </a:p>
          <a:p>
            <a:r>
              <a:rPr lang="en-US" dirty="0" smtClean="0"/>
              <a:t>Contingencies:</a:t>
            </a:r>
          </a:p>
          <a:p>
            <a:pPr lvl="1"/>
            <a:r>
              <a:rPr lang="en-US" dirty="0" err="1" smtClean="0"/>
              <a:t>Autogenerated</a:t>
            </a:r>
            <a:r>
              <a:rPr lang="en-US" dirty="0" smtClean="0"/>
              <a:t> Single</a:t>
            </a:r>
          </a:p>
          <a:p>
            <a:pPr lvl="2"/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NERC </a:t>
            </a:r>
            <a:r>
              <a:rPr lang="en-US" dirty="0" err="1" smtClean="0"/>
              <a:t>P1</a:t>
            </a:r>
            <a:r>
              <a:rPr lang="en-US" dirty="0" smtClean="0"/>
              <a:t> &amp; </a:t>
            </a:r>
            <a:r>
              <a:rPr lang="en-US" dirty="0" err="1" smtClean="0"/>
              <a:t>P7</a:t>
            </a:r>
            <a:endParaRPr lang="en-US" dirty="0" smtClean="0"/>
          </a:p>
          <a:p>
            <a:pPr lvl="2"/>
            <a:r>
              <a:rPr lang="en-US" dirty="0" smtClean="0"/>
              <a:t>…</a:t>
            </a:r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397780" y="6085405"/>
            <a:ext cx="14414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*Includes PUNs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707862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Change Submissions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review and verify that the information in the SSWG files are correct, including (but not limited to):</a:t>
            </a:r>
          </a:p>
          <a:p>
            <a:pPr lvl="1"/>
            <a:r>
              <a:rPr lang="en-US" dirty="0" smtClean="0"/>
              <a:t>generation pattern, </a:t>
            </a:r>
          </a:p>
          <a:p>
            <a:pPr lvl="1"/>
            <a:r>
              <a:rPr lang="en-US" dirty="0" smtClean="0"/>
              <a:t>mothballed unit information, </a:t>
            </a:r>
          </a:p>
          <a:p>
            <a:pPr lvl="1"/>
            <a:r>
              <a:rPr lang="en-US" dirty="0" smtClean="0"/>
              <a:t>generator reactive capabilities, and</a:t>
            </a:r>
          </a:p>
          <a:p>
            <a:pPr lvl="1"/>
            <a:r>
              <a:rPr lang="en-US" dirty="0" smtClean="0"/>
              <a:t>autotransformer tap settings.</a:t>
            </a:r>
          </a:p>
          <a:p>
            <a:pPr lvl="1"/>
            <a:endParaRPr lang="en-US" dirty="0" smtClean="0"/>
          </a:p>
          <a:p>
            <a:r>
              <a:rPr lang="en-US" dirty="0" err="1" smtClean="0"/>
              <a:t>IDEV</a:t>
            </a:r>
            <a:r>
              <a:rPr lang="en-US" dirty="0" smtClean="0"/>
              <a:t>/CON files must be submitted with the proposed changes.</a:t>
            </a:r>
          </a:p>
          <a:p>
            <a:pPr lvl="1"/>
            <a:r>
              <a:rPr lang="en-US" dirty="0" smtClean="0"/>
              <a:t>For CON files, only contingencies that are being modified, added, or deleted should be included.</a:t>
            </a:r>
          </a:p>
          <a:p>
            <a:pPr lvl="1"/>
            <a:r>
              <a:rPr lang="en-US" dirty="0" smtClean="0"/>
              <a:t>File naming convention: </a:t>
            </a:r>
            <a:r>
              <a:rPr lang="en-US" i="1" dirty="0" smtClean="0"/>
              <a:t>[TDSP]_</a:t>
            </a:r>
            <a:r>
              <a:rPr lang="en-US" i="1" dirty="0" err="1" smtClean="0"/>
              <a:t>2019_VP</a:t>
            </a:r>
            <a:r>
              <a:rPr lang="en-US" i="1" dirty="0" smtClean="0"/>
              <a:t>_[</a:t>
            </a:r>
            <a:r>
              <a:rPr lang="en-US" i="1" dirty="0" err="1" smtClean="0"/>
              <a:t>SUM1</a:t>
            </a:r>
            <a:r>
              <a:rPr lang="en-US" i="1" dirty="0" smtClean="0"/>
              <a:t>/</a:t>
            </a:r>
            <a:r>
              <a:rPr lang="en-US" i="1" dirty="0" err="1" smtClean="0"/>
              <a:t>FAL2</a:t>
            </a:r>
            <a:r>
              <a:rPr lang="en-US" i="1" dirty="0" smtClean="0"/>
              <a:t>]_Pass[#].[</a:t>
            </a:r>
            <a:r>
              <a:rPr lang="en-US" i="1" dirty="0" err="1" smtClean="0"/>
              <a:t>IDV</a:t>
            </a:r>
            <a:r>
              <a:rPr lang="en-US" i="1" dirty="0" smtClean="0"/>
              <a:t>/CON]</a:t>
            </a:r>
          </a:p>
          <a:p>
            <a:pPr lvl="2"/>
            <a:r>
              <a:rPr lang="en-US" dirty="0" smtClean="0"/>
              <a:t>Example: </a:t>
            </a:r>
            <a:r>
              <a:rPr lang="en-US" dirty="0" err="1" smtClean="0"/>
              <a:t>ONCOR_2019_VP_SUM1_Pass0.IDV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Change Submissions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changes must be solved in the case with the </a:t>
            </a:r>
            <a:r>
              <a:rPr lang="en-US" dirty="0" err="1" smtClean="0"/>
              <a:t>PSSE</a:t>
            </a:r>
            <a:r>
              <a:rPr lang="en-US" dirty="0" smtClean="0"/>
              <a:t> solution file “</a:t>
            </a:r>
            <a:r>
              <a:rPr lang="en-US" dirty="0" err="1" smtClean="0"/>
              <a:t>solution.idv</a:t>
            </a:r>
            <a:r>
              <a:rPr lang="en-US" dirty="0" smtClean="0"/>
              <a:t>” before submittal.</a:t>
            </a:r>
          </a:p>
          <a:p>
            <a:pPr lvl="1"/>
            <a:r>
              <a:rPr lang="en-US" dirty="0" smtClean="0"/>
              <a:t>Changes should improve the quality and strength of the case.</a:t>
            </a:r>
          </a:p>
          <a:p>
            <a:pPr lvl="1"/>
            <a:r>
              <a:rPr lang="en-US" dirty="0"/>
              <a:t>Changes that cannot solve in the case will not be accepted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Any issues solving the case with proposed changes may be brought to ERCOT. ERCOT will help coordinate these changes with the case and any other applicable </a:t>
            </a:r>
            <a:r>
              <a:rPr lang="en-US" dirty="0" err="1"/>
              <a:t>TDSPs</a:t>
            </a:r>
            <a:r>
              <a:rPr lang="en-US" dirty="0"/>
              <a:t>, if necessary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Voltage set points of ALL generation resources must be of the High Side of the </a:t>
            </a:r>
            <a:r>
              <a:rPr lang="en-US" dirty="0" err="1" smtClean="0"/>
              <a:t>GSU</a:t>
            </a:r>
            <a:r>
              <a:rPr lang="en-US" dirty="0" smtClean="0"/>
              <a:t> Transformer/POI.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721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Voltage Profile Conversations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direct all emails relating to the Voltage Profile to </a:t>
            </a:r>
            <a:r>
              <a:rPr lang="en-US" dirty="0" err="1" smtClean="0">
                <a:hlinkClick r:id="rId3"/>
              </a:rPr>
              <a:t>VPWGSubmittals@ercot.com</a:t>
            </a:r>
            <a:endParaRPr lang="en-US" dirty="0" smtClean="0"/>
          </a:p>
          <a:p>
            <a:pPr lvl="1"/>
            <a:r>
              <a:rPr lang="en-US" dirty="0" smtClean="0"/>
              <a:t>Also, copy ERCOT staff.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Please include [</a:t>
            </a:r>
            <a:r>
              <a:rPr lang="en-US" dirty="0" err="1" smtClean="0"/>
              <a:t>SUMFAL19</a:t>
            </a:r>
            <a:r>
              <a:rPr lang="en-US" dirty="0" smtClean="0"/>
              <a:t>] in the subject line of these emails.</a:t>
            </a:r>
          </a:p>
          <a:p>
            <a:pPr lvl="1"/>
            <a:r>
              <a:rPr lang="en-US" dirty="0"/>
              <a:t>This </a:t>
            </a:r>
            <a:r>
              <a:rPr lang="en-US" dirty="0" smtClean="0"/>
              <a:t>conventions reduces the possibility of </a:t>
            </a:r>
            <a:r>
              <a:rPr lang="en-US" dirty="0"/>
              <a:t>ERCOT </a:t>
            </a:r>
            <a:r>
              <a:rPr lang="en-US" dirty="0" smtClean="0"/>
              <a:t>missing any emails </a:t>
            </a:r>
            <a:r>
              <a:rPr lang="en-US" dirty="0"/>
              <a:t>related to our Voltage Profile Study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Example subject lines:</a:t>
            </a:r>
          </a:p>
          <a:p>
            <a:pPr lvl="2"/>
            <a:r>
              <a:rPr lang="en-US" i="1" dirty="0" smtClean="0"/>
              <a:t>2019 Summer/Fall Voltage Profile - </a:t>
            </a:r>
            <a:r>
              <a:rPr lang="en-US" i="1" dirty="0" err="1" smtClean="0"/>
              <a:t>CNP</a:t>
            </a:r>
            <a:r>
              <a:rPr lang="en-US" i="1" dirty="0" smtClean="0"/>
              <a:t> Pass 0 Submission </a:t>
            </a:r>
            <a:r>
              <a:rPr lang="en-US" b="1" i="1" dirty="0" smtClean="0"/>
              <a:t>[</a:t>
            </a:r>
            <a:r>
              <a:rPr lang="en-US" b="1" i="1" dirty="0" err="1" smtClean="0"/>
              <a:t>SUMFAL19</a:t>
            </a:r>
            <a:r>
              <a:rPr lang="en-US" b="1" i="1" dirty="0" smtClean="0"/>
              <a:t>]  </a:t>
            </a:r>
          </a:p>
          <a:p>
            <a:pPr lvl="2"/>
            <a:r>
              <a:rPr lang="en-US" b="1" i="1" dirty="0" smtClean="0"/>
              <a:t>[</a:t>
            </a:r>
            <a:r>
              <a:rPr lang="en-US" b="1" i="1" dirty="0" err="1" smtClean="0"/>
              <a:t>SUMFAL19</a:t>
            </a:r>
            <a:r>
              <a:rPr lang="en-US" b="1" i="1" dirty="0" smtClean="0"/>
              <a:t>] </a:t>
            </a:r>
            <a:r>
              <a:rPr lang="en-US" i="1" dirty="0" smtClean="0"/>
              <a:t>RE: 2019 </a:t>
            </a:r>
            <a:r>
              <a:rPr lang="en-US" i="1" dirty="0" err="1" smtClean="0"/>
              <a:t>SUMMER_FALL</a:t>
            </a:r>
            <a:r>
              <a:rPr lang="en-US" i="1" dirty="0" smtClean="0"/>
              <a:t> Voltage Profile Study</a:t>
            </a:r>
          </a:p>
          <a:p>
            <a:pPr lvl="2"/>
            <a:r>
              <a:rPr lang="en-US" i="1" dirty="0" smtClean="0"/>
              <a:t>Voltage Profile </a:t>
            </a:r>
            <a:r>
              <a:rPr lang="en-US" i="1" dirty="0" err="1" smtClean="0"/>
              <a:t>Pass0</a:t>
            </a:r>
            <a:r>
              <a:rPr lang="en-US" i="1" dirty="0" smtClean="0"/>
              <a:t> Changes </a:t>
            </a:r>
            <a:r>
              <a:rPr lang="en-US" b="1" i="1" dirty="0" smtClean="0"/>
              <a:t>[</a:t>
            </a:r>
            <a:r>
              <a:rPr lang="en-US" b="1" i="1" dirty="0" err="1" smtClean="0"/>
              <a:t>SUMFAL19</a:t>
            </a:r>
            <a:r>
              <a:rPr lang="en-US" b="1" i="1" dirty="0" smtClean="0"/>
              <a:t>]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Voltage Profile Schedule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7394840"/>
              </p:ext>
            </p:extLst>
          </p:nvPr>
        </p:nvGraphicFramePr>
        <p:xfrm>
          <a:off x="304800" y="990600"/>
          <a:ext cx="85344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4800"/>
                <a:gridCol w="2844800"/>
                <a:gridCol w="284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Pass 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ERCOT Scheduled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TDSP</a:t>
                      </a:r>
                      <a:r>
                        <a:rPr lang="en-US" baseline="0" dirty="0" smtClean="0"/>
                        <a:t> Submittal Date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Pass 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3/6/2019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3/20/2019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Pass 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3/27/2019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4/10/2019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Pass 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4/24/2019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5/1/2019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Pass </a:t>
                      </a:r>
                      <a:r>
                        <a:rPr lang="en-US" b="1" baseline="0" dirty="0" smtClean="0"/>
                        <a:t>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5/8/2019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5/15/2019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Final Pass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5/22/2019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Review Spreadsheet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Review Meeting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5/21/2019(?)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Posted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6/1/2019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4175102"/>
            <a:ext cx="8534400" cy="174493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ERCOT will send out “interim updates” during passes that will contain:</a:t>
            </a:r>
          </a:p>
          <a:p>
            <a:pPr lvl="1"/>
            <a:r>
              <a:rPr lang="en-US" sz="1800" dirty="0" smtClean="0"/>
              <a:t>Change requests/solutions received from TSPs (tracking sheet);</a:t>
            </a:r>
          </a:p>
          <a:p>
            <a:pPr lvl="1"/>
            <a:r>
              <a:rPr lang="en-US" sz="1800" dirty="0" smtClean="0"/>
              <a:t>Updated profiles;</a:t>
            </a:r>
          </a:p>
          <a:p>
            <a:pPr lvl="1"/>
            <a:r>
              <a:rPr lang="en-US" sz="1800" dirty="0" smtClean="0"/>
              <a:t>Any outstanding issues.</a:t>
            </a:r>
            <a:endParaRPr lang="en-US" sz="1800" dirty="0"/>
          </a:p>
        </p:txBody>
      </p:sp>
      <p:sp>
        <p:nvSpPr>
          <p:cNvPr id="19" name="TextBox 18"/>
          <p:cNvSpPr txBox="1"/>
          <p:nvPr/>
        </p:nvSpPr>
        <p:spPr>
          <a:xfrm>
            <a:off x="5715000" y="1739443"/>
            <a:ext cx="609600" cy="215444"/>
          </a:xfrm>
          <a:prstGeom prst="rect">
            <a:avLst/>
          </a:prstGeom>
          <a:solidFill>
            <a:srgbClr val="FFD757"/>
          </a:solidFill>
          <a:ln>
            <a:solidFill>
              <a:srgbClr val="FFC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2 weeks</a:t>
            </a:r>
            <a:endParaRPr lang="en-US" sz="800" dirty="0"/>
          </a:p>
        </p:txBody>
      </p:sp>
      <p:sp>
        <p:nvSpPr>
          <p:cNvPr id="20" name="TextBox 19"/>
          <p:cNvSpPr txBox="1"/>
          <p:nvPr/>
        </p:nvSpPr>
        <p:spPr>
          <a:xfrm>
            <a:off x="5715000" y="2107286"/>
            <a:ext cx="609600" cy="215444"/>
          </a:xfrm>
          <a:prstGeom prst="rect">
            <a:avLst/>
          </a:prstGeom>
          <a:solidFill>
            <a:srgbClr val="FF8989"/>
          </a:solidFill>
          <a:ln>
            <a:solidFill>
              <a:srgbClr val="FF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1 week</a:t>
            </a:r>
            <a:endParaRPr lang="en-US" sz="800" dirty="0"/>
          </a:p>
        </p:txBody>
      </p:sp>
      <p:sp>
        <p:nvSpPr>
          <p:cNvPr id="21" name="TextBox 20"/>
          <p:cNvSpPr txBox="1"/>
          <p:nvPr/>
        </p:nvSpPr>
        <p:spPr>
          <a:xfrm>
            <a:off x="5709834" y="1364899"/>
            <a:ext cx="609600" cy="215444"/>
          </a:xfrm>
          <a:prstGeom prst="rect">
            <a:avLst/>
          </a:prstGeom>
          <a:solidFill>
            <a:srgbClr val="FFD757"/>
          </a:solidFill>
          <a:ln>
            <a:solidFill>
              <a:srgbClr val="FFC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2 weeks</a:t>
            </a:r>
            <a:endParaRPr lang="en-US" sz="800" dirty="0"/>
          </a:p>
        </p:txBody>
      </p:sp>
      <p:sp>
        <p:nvSpPr>
          <p:cNvPr id="22" name="TextBox 21"/>
          <p:cNvSpPr txBox="1"/>
          <p:nvPr/>
        </p:nvSpPr>
        <p:spPr>
          <a:xfrm>
            <a:off x="5720166" y="2475129"/>
            <a:ext cx="609600" cy="215444"/>
          </a:xfrm>
          <a:prstGeom prst="rect">
            <a:avLst/>
          </a:prstGeom>
          <a:solidFill>
            <a:srgbClr val="FF8989"/>
          </a:solidFill>
          <a:ln>
            <a:solidFill>
              <a:srgbClr val="FF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1 week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70552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Additional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PSS/E Version:</a:t>
            </a:r>
          </a:p>
          <a:p>
            <a:pPr lvl="1"/>
            <a:r>
              <a:rPr lang="en-US" dirty="0" smtClean="0"/>
              <a:t>ERCOT will be using the PSS/E Version 33.5.2 during the studies.</a:t>
            </a:r>
          </a:p>
          <a:p>
            <a:endParaRPr lang="en-US" dirty="0" smtClean="0"/>
          </a:p>
          <a:p>
            <a:r>
              <a:rPr lang="en-US" dirty="0" smtClean="0"/>
              <a:t>Power World Version:</a:t>
            </a:r>
          </a:p>
          <a:p>
            <a:pPr lvl="1"/>
            <a:r>
              <a:rPr lang="en-US" dirty="0" smtClean="0"/>
              <a:t>ERCOT will be using Simulator 19 during the studies.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i="1" dirty="0" smtClean="0"/>
              <a:t>Thank you!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11671322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1253</TotalTime>
  <Words>457</Words>
  <Application>Microsoft Office PowerPoint</Application>
  <PresentationFormat>On-screen Show (4:3)</PresentationFormat>
  <Paragraphs>103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1_Custom Design</vt:lpstr>
      <vt:lpstr>Office Theme</vt:lpstr>
      <vt:lpstr>Custom Design</vt:lpstr>
      <vt:lpstr>PowerPoint Presentation</vt:lpstr>
      <vt:lpstr>PowerPoint Presentation</vt:lpstr>
      <vt:lpstr>SSWG Case and Contingency Information</vt:lpstr>
      <vt:lpstr>Change Submissions</vt:lpstr>
      <vt:lpstr>Change Submissions</vt:lpstr>
      <vt:lpstr>Voltage Profile Conversations</vt:lpstr>
      <vt:lpstr>Voltage Profile Schedule</vt:lpstr>
      <vt:lpstr>Additional Information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ElHabr, Anthony</cp:lastModifiedBy>
  <cp:revision>83</cp:revision>
  <cp:lastPrinted>2016-01-21T20:53:15Z</cp:lastPrinted>
  <dcterms:created xsi:type="dcterms:W3CDTF">2016-01-21T15:20:31Z</dcterms:created>
  <dcterms:modified xsi:type="dcterms:W3CDTF">2019-03-01T17:17:28Z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