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5"/>
    <p:sldMasterId id="2147483648" r:id="rId6"/>
  </p:sldMasterIdLst>
  <p:notesMasterIdLst>
    <p:notesMasterId r:id="rId37"/>
  </p:notesMasterIdLst>
  <p:handoutMasterIdLst>
    <p:handoutMasterId r:id="rId38"/>
  </p:handoutMasterIdLst>
  <p:sldIdLst>
    <p:sldId id="260" r:id="rId7"/>
    <p:sldId id="267" r:id="rId8"/>
    <p:sldId id="276" r:id="rId9"/>
    <p:sldId id="269" r:id="rId10"/>
    <p:sldId id="282" r:id="rId11"/>
    <p:sldId id="279" r:id="rId12"/>
    <p:sldId id="281" r:id="rId13"/>
    <p:sldId id="278" r:id="rId14"/>
    <p:sldId id="297" r:id="rId15"/>
    <p:sldId id="275" r:id="rId16"/>
    <p:sldId id="298" r:id="rId17"/>
    <p:sldId id="296" r:id="rId18"/>
    <p:sldId id="294" r:id="rId19"/>
    <p:sldId id="277" r:id="rId20"/>
    <p:sldId id="268" r:id="rId21"/>
    <p:sldId id="270" r:id="rId22"/>
    <p:sldId id="288" r:id="rId23"/>
    <p:sldId id="289" r:id="rId24"/>
    <p:sldId id="271" r:id="rId25"/>
    <p:sldId id="291" r:id="rId26"/>
    <p:sldId id="283" r:id="rId27"/>
    <p:sldId id="284" r:id="rId28"/>
    <p:sldId id="285" r:id="rId29"/>
    <p:sldId id="290" r:id="rId30"/>
    <p:sldId id="286" r:id="rId31"/>
    <p:sldId id="287" r:id="rId32"/>
    <p:sldId id="295" r:id="rId33"/>
    <p:sldId id="274" r:id="rId34"/>
    <p:sldId id="273" r:id="rId35"/>
    <p:sldId id="293" r:id="rId3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21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6244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248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5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11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4369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5105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09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381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6071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6644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75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7908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9674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298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585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9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3412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6442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173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7060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33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469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8974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454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2824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383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61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739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84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GIC Modeling Expectations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Eric Meier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Model Administration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2/26/2019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PTI Responses to ERCOT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 transformer Series and Common winding designation is done based on Winding voltage, </a:t>
            </a:r>
            <a:r>
              <a:rPr lang="en-US" dirty="0" smtClean="0"/>
              <a:t>not </a:t>
            </a:r>
            <a:r>
              <a:rPr lang="en-US" dirty="0"/>
              <a:t>how you enter data</a:t>
            </a:r>
            <a:r>
              <a:rPr lang="en-US" dirty="0" smtClean="0"/>
              <a:t>.</a:t>
            </a:r>
          </a:p>
          <a:p>
            <a:r>
              <a:rPr lang="en-US" dirty="0"/>
              <a:t>PSSE does not require </a:t>
            </a:r>
            <a:r>
              <a:rPr lang="en-US" dirty="0" err="1"/>
              <a:t>transfomer</a:t>
            </a:r>
            <a:r>
              <a:rPr lang="en-US" dirty="0"/>
              <a:t> winding buses to be any voltage order. There is HV, LV bus designations in PSSE. As data is entered 1st bus is Winding 1 Bus, 2nd bus is Winding 2 bus etc</a:t>
            </a:r>
            <a:r>
              <a:rPr lang="en-US" dirty="0" smtClean="0"/>
              <a:t>.</a:t>
            </a:r>
          </a:p>
          <a:p>
            <a:r>
              <a:rPr lang="en-US" dirty="0"/>
              <a:t>Series capacitor branches defined in PSSE Case data are automatically ignored (open circuit) in GIC. You do not need to </a:t>
            </a:r>
            <a:r>
              <a:rPr lang="en-US" dirty="0" smtClean="0"/>
              <a:t>provide </a:t>
            </a:r>
            <a:r>
              <a:rPr lang="en-US" dirty="0"/>
              <a:t>1 </a:t>
            </a:r>
            <a:r>
              <a:rPr lang="en-US" dirty="0" err="1"/>
              <a:t>Mohm</a:t>
            </a:r>
            <a:r>
              <a:rPr lang="en-US" dirty="0"/>
              <a:t> </a:t>
            </a:r>
            <a:r>
              <a:rPr lang="en-US" dirty="0" err="1"/>
              <a:t>Rdc</a:t>
            </a:r>
            <a:r>
              <a:rPr lang="en-US" dirty="0"/>
              <a:t> for these lines.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39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Substation Groupings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are buses in a station being aggregated?</a:t>
            </a:r>
          </a:p>
          <a:p>
            <a:endParaRPr lang="en-US" dirty="0"/>
          </a:p>
          <a:p>
            <a:r>
              <a:rPr lang="en-US" dirty="0" smtClean="0"/>
              <a:t>Are there any differences due to voltage levels, the grounding grid, or reasons due to the software?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42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Combined Reactor and Shunt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PSSE, some separate reactors and caps that share a bus may be modeled as a single switched shunt</a:t>
            </a:r>
          </a:p>
          <a:p>
            <a:r>
              <a:rPr lang="en-US" dirty="0" smtClean="0"/>
              <a:t>The reactor component is significant for GIC flows</a:t>
            </a:r>
          </a:p>
          <a:p>
            <a:r>
              <a:rPr lang="en-US" dirty="0" smtClean="0"/>
              <a:t>Any thoughts on modeling?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99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SVC/</a:t>
            </a:r>
            <a:r>
              <a:rPr lang="en-US" dirty="0" err="1" smtClean="0"/>
              <a:t>Statcom</a:t>
            </a:r>
            <a:r>
              <a:rPr lang="en-US" dirty="0" smtClean="0"/>
              <a:t>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Reactive devices capable of providing both positive and negative VARs</a:t>
            </a:r>
          </a:p>
          <a:p>
            <a:r>
              <a:rPr lang="en-US" dirty="0" smtClean="0"/>
              <a:t>Shunt reactors offer a flow for GICs while shunt caps block GICs</a:t>
            </a:r>
          </a:p>
          <a:p>
            <a:r>
              <a:rPr lang="en-US" dirty="0" smtClean="0"/>
              <a:t>SVC/STATCOMs are mostly (but not all), machines in the PSSE planning cases</a:t>
            </a:r>
          </a:p>
          <a:p>
            <a:r>
              <a:rPr lang="en-US" dirty="0" smtClean="0"/>
              <a:t>Any thoughts on modeling?</a:t>
            </a:r>
          </a:p>
          <a:p>
            <a:pPr lvl="1"/>
            <a:r>
              <a:rPr lang="en-US" dirty="0" smtClean="0"/>
              <a:t>They could be modeled as switched shunts but it then becomes a combined cap and reactor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90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0" y="2105561"/>
            <a:ext cx="564603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GIC Model Building Process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Eric Meier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Model Administration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2/26/2019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71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Building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271" y="2057400"/>
            <a:ext cx="7863457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88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Part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4572000" cy="5052221"/>
          </a:xfrm>
        </p:spPr>
        <p:txBody>
          <a:bodyPr/>
          <a:lstStyle/>
          <a:p>
            <a:r>
              <a:rPr lang="en-US" dirty="0" smtClean="0"/>
              <a:t>Setting up the initial case and templates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960120"/>
            <a:ext cx="2654770" cy="523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7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Part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Submitting changes to the GIC DC Model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1540773"/>
            <a:ext cx="5448300" cy="4730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64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Starting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beginning the model build, the following files will be available</a:t>
            </a:r>
          </a:p>
          <a:p>
            <a:pPr lvl="1"/>
            <a:r>
              <a:rPr lang="en-US" dirty="0" smtClean="0"/>
              <a:t>GIC Template</a:t>
            </a:r>
          </a:p>
          <a:p>
            <a:pPr lvl="1"/>
            <a:r>
              <a:rPr lang="en-US" dirty="0" smtClean="0"/>
              <a:t>Job Log</a:t>
            </a:r>
          </a:p>
          <a:p>
            <a:pPr lvl="1"/>
            <a:r>
              <a:rPr lang="en-US" dirty="0" smtClean="0"/>
              <a:t>RAW File Change Log</a:t>
            </a:r>
          </a:p>
          <a:p>
            <a:pPr lvl="1"/>
            <a:r>
              <a:rPr lang="en-US" dirty="0" err="1" smtClean="0"/>
              <a:t>Idev</a:t>
            </a:r>
            <a:r>
              <a:rPr lang="en-US" dirty="0" smtClean="0"/>
              <a:t> Log</a:t>
            </a:r>
          </a:p>
          <a:p>
            <a:pPr lvl="1"/>
            <a:r>
              <a:rPr lang="en-US" dirty="0" smtClean="0"/>
              <a:t>GIC AC Model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Idev</a:t>
            </a:r>
            <a:r>
              <a:rPr lang="en-US" dirty="0" smtClean="0"/>
              <a:t> log shows which </a:t>
            </a:r>
            <a:r>
              <a:rPr lang="en-US" dirty="0" err="1" smtClean="0"/>
              <a:t>Idevs</a:t>
            </a:r>
            <a:r>
              <a:rPr lang="en-US" dirty="0" smtClean="0"/>
              <a:t> have been applied to the GIC AC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1725" y="4876800"/>
            <a:ext cx="6162675" cy="152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608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Submit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ERCOT supplied template to submit changes</a:t>
            </a:r>
          </a:p>
          <a:p>
            <a:r>
              <a:rPr lang="en-US" dirty="0" smtClean="0"/>
              <a:t>Email the ERCOT Modeler with the modified template</a:t>
            </a:r>
          </a:p>
          <a:p>
            <a:r>
              <a:rPr lang="en-US" dirty="0" smtClean="0"/>
              <a:t>Two Options:</a:t>
            </a:r>
          </a:p>
          <a:p>
            <a:pPr lvl="1"/>
            <a:r>
              <a:rPr lang="en-US" dirty="0" smtClean="0"/>
              <a:t>Modify the provided template</a:t>
            </a:r>
          </a:p>
          <a:p>
            <a:pPr lvl="1"/>
            <a:r>
              <a:rPr lang="en-US" dirty="0" smtClean="0"/>
              <a:t>Delete all info from the template except the headers and then make all the changes</a:t>
            </a:r>
          </a:p>
          <a:p>
            <a:pPr lvl="1"/>
            <a:r>
              <a:rPr lang="en-US" dirty="0" smtClean="0"/>
              <a:t>Either option works and depends on user preference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151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Agenda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Model Building Contact List Review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GIC Modeling Expectations Review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Modeling Discussion Items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GIC Modeling Building Overview</a:t>
            </a:r>
          </a:p>
          <a:p>
            <a:pPr>
              <a:lnSpc>
                <a:spcPct val="150000"/>
              </a:lnSpc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4800600" cy="5052221"/>
          </a:xfrm>
        </p:spPr>
        <p:txBody>
          <a:bodyPr/>
          <a:lstStyle/>
          <a:p>
            <a:r>
              <a:rPr lang="en-US" dirty="0" smtClean="0"/>
              <a:t>Shows what file is associated with a job</a:t>
            </a:r>
          </a:p>
          <a:p>
            <a:r>
              <a:rPr lang="en-US" dirty="0" smtClean="0"/>
              <a:t>The log will be cleaned prior to the case build</a:t>
            </a:r>
          </a:p>
          <a:p>
            <a:r>
              <a:rPr lang="en-US" dirty="0" smtClean="0"/>
              <a:t>Shows both RAW file imports and TSP/ERCOT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960120"/>
            <a:ext cx="3705225" cy="484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493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New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add new data, add the new record on its respective sheet</a:t>
            </a:r>
          </a:p>
          <a:p>
            <a:r>
              <a:rPr lang="en-US" dirty="0" smtClean="0"/>
              <a:t>Leave the ID or ID1 (Fixed Shunts) column blank (always the column in A)</a:t>
            </a:r>
          </a:p>
          <a:p>
            <a:r>
              <a:rPr lang="en-US" dirty="0" smtClean="0"/>
              <a:t>Input data for the new record</a:t>
            </a:r>
          </a:p>
          <a:p>
            <a:r>
              <a:rPr lang="en-US" dirty="0" smtClean="0"/>
              <a:t>Put a 1 in the Modification column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" y="4114800"/>
            <a:ext cx="85344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25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modifying data, edit the existing data on </a:t>
            </a:r>
            <a:r>
              <a:rPr lang="en-US" dirty="0"/>
              <a:t>its respective sheet</a:t>
            </a:r>
          </a:p>
          <a:p>
            <a:r>
              <a:rPr lang="en-US" dirty="0" smtClean="0"/>
              <a:t>DO NOT modify the ID </a:t>
            </a:r>
            <a:r>
              <a:rPr lang="en-US" dirty="0"/>
              <a:t>or ID1 (Fixed Shunts)</a:t>
            </a:r>
            <a:r>
              <a:rPr lang="en-US" dirty="0" smtClean="0"/>
              <a:t> column </a:t>
            </a:r>
            <a:r>
              <a:rPr lang="en-US" dirty="0"/>
              <a:t>blank (always the column in A)</a:t>
            </a:r>
          </a:p>
          <a:p>
            <a:r>
              <a:rPr lang="en-US" dirty="0"/>
              <a:t>Input </a:t>
            </a:r>
            <a:r>
              <a:rPr lang="en-US" dirty="0" smtClean="0"/>
              <a:t>the new data</a:t>
            </a:r>
            <a:endParaRPr lang="en-US" dirty="0"/>
          </a:p>
          <a:p>
            <a:r>
              <a:rPr lang="en-US" dirty="0"/>
              <a:t>Put a 1 in the Modification column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620" y="4114800"/>
            <a:ext cx="841075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326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Deleting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deleting data, make the following changes:</a:t>
            </a:r>
          </a:p>
          <a:p>
            <a:r>
              <a:rPr lang="en-US" dirty="0" smtClean="0"/>
              <a:t>Put Delete in the Delete column</a:t>
            </a:r>
          </a:p>
          <a:p>
            <a:r>
              <a:rPr lang="en-US" dirty="0" smtClean="0"/>
              <a:t>No other modifications are needed </a:t>
            </a:r>
          </a:p>
          <a:p>
            <a:pPr lvl="1"/>
            <a:r>
              <a:rPr lang="en-US" dirty="0" smtClean="0"/>
              <a:t>The ID or </a:t>
            </a:r>
            <a:r>
              <a:rPr lang="en-US" dirty="0"/>
              <a:t>ID1 (Fixed Shunts)</a:t>
            </a:r>
            <a:r>
              <a:rPr lang="en-US" dirty="0" smtClean="0"/>
              <a:t> column must NOT be modified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706" y="3810000"/>
            <a:ext cx="8740587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524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each successful submission, there is a change log</a:t>
            </a:r>
          </a:p>
          <a:p>
            <a:r>
              <a:rPr lang="en-US" dirty="0" smtClean="0"/>
              <a:t>It shows what was entries were added, modified, and deleted by the template that was submitted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81" y="3200400"/>
            <a:ext cx="8301037" cy="727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825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Template 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returning the modified template to ERCOT, rename the file to include the company at the front and pass number at the end. </a:t>
            </a:r>
          </a:p>
          <a:p>
            <a:r>
              <a:rPr lang="en-US" dirty="0"/>
              <a:t>Example</a:t>
            </a:r>
            <a:r>
              <a:rPr lang="en-US" dirty="0" smtClean="0"/>
              <a:t>:</a:t>
            </a:r>
          </a:p>
          <a:p>
            <a:r>
              <a:rPr lang="en-US" dirty="0" smtClean="0"/>
              <a:t>[</a:t>
            </a:r>
            <a:r>
              <a:rPr lang="en-US" dirty="0"/>
              <a:t>Company]_</a:t>
            </a:r>
            <a:r>
              <a:rPr lang="en-US" dirty="0" err="1"/>
              <a:t>GIC_TSP_Template</a:t>
            </a:r>
            <a:r>
              <a:rPr lang="en-US" dirty="0"/>
              <a:t>_ -&gt; </a:t>
            </a:r>
            <a:r>
              <a:rPr lang="en-US" dirty="0" smtClean="0"/>
              <a:t>ERCOT_GIC_TSP_Template_Pass2</a:t>
            </a:r>
          </a:p>
          <a:p>
            <a:endParaRPr lang="en-US" dirty="0"/>
          </a:p>
          <a:p>
            <a:pPr lvl="0"/>
            <a:r>
              <a:rPr lang="en-US" dirty="0" smtClean="0"/>
              <a:t>Cannot </a:t>
            </a:r>
            <a:r>
              <a:rPr lang="en-US" dirty="0"/>
              <a:t>put letters in fields meant for numbers</a:t>
            </a:r>
          </a:p>
          <a:p>
            <a:pPr lvl="0"/>
            <a:r>
              <a:rPr lang="en-US" dirty="0"/>
              <a:t>Null values are not permitted in the template name</a:t>
            </a:r>
          </a:p>
          <a:p>
            <a:pPr lvl="0"/>
            <a:r>
              <a:rPr lang="en-US" dirty="0"/>
              <a:t>Add in </a:t>
            </a:r>
            <a:r>
              <a:rPr lang="en-US" dirty="0" err="1"/>
              <a:t>PassX</a:t>
            </a:r>
            <a:r>
              <a:rPr lang="en-US" dirty="0"/>
              <a:t> (Ex. Pass2)</a:t>
            </a:r>
          </a:p>
          <a:p>
            <a:pPr lvl="0"/>
            <a:r>
              <a:rPr lang="en-US" dirty="0"/>
              <a:t>For company names, use the names in Appendix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37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secure data transmission method is need, use the following:</a:t>
            </a:r>
          </a:p>
          <a:p>
            <a:r>
              <a:rPr lang="en-US" dirty="0" smtClean="0"/>
              <a:t>Submit templates in an encrypted ZIP file.</a:t>
            </a:r>
          </a:p>
          <a:p>
            <a:r>
              <a:rPr lang="en-US" dirty="0" smtClean="0"/>
              <a:t>The </a:t>
            </a:r>
            <a:r>
              <a:rPr lang="en-US" dirty="0"/>
              <a:t>zip file should then be encrypted, not the Excel template. </a:t>
            </a:r>
            <a:endParaRPr lang="en-US" dirty="0" smtClean="0"/>
          </a:p>
          <a:p>
            <a:pPr lvl="1"/>
            <a:r>
              <a:rPr lang="en-US" dirty="0" smtClean="0"/>
              <a:t>By </a:t>
            </a:r>
            <a:r>
              <a:rPr lang="en-US" dirty="0"/>
              <a:t>encrypting the zip file and not the template, corruption of the template is less likely.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encrypted zip file should then be emailed to the ERCOT modeler.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password should follow in a separate, second email to the ERCOT modeler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541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import undergoes validation</a:t>
            </a:r>
          </a:p>
          <a:p>
            <a:r>
              <a:rPr lang="en-US" dirty="0" smtClean="0"/>
              <a:t>Validation rules are the ones approved by PGDTF</a:t>
            </a:r>
          </a:p>
          <a:p>
            <a:r>
              <a:rPr lang="en-US" dirty="0" smtClean="0"/>
              <a:t>Output: A spreadsheet that details what elements failed validation and the specific rule that was failed</a:t>
            </a:r>
          </a:p>
          <a:p>
            <a:pPr lvl="1"/>
            <a:r>
              <a:rPr lang="en-US" dirty="0" smtClean="0"/>
              <a:t>Sheet Code: Example 5A refers to a specific validation rule in the GIC Modeling Expectations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6193" y="4285601"/>
            <a:ext cx="4127813" cy="174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9836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Database Validation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Validation rules are only run on new submissions</a:t>
            </a:r>
          </a:p>
          <a:p>
            <a:r>
              <a:rPr lang="en-US" dirty="0" smtClean="0"/>
              <a:t>However it was also expanded to run on the entire database</a:t>
            </a:r>
          </a:p>
          <a:p>
            <a:r>
              <a:rPr lang="en-US" dirty="0" smtClean="0"/>
              <a:t>Elements in the database fail to meet the following rules 1A, 4A, 4D, 4E, 5B_Fixed, 5B_Switched, 6A</a:t>
            </a:r>
          </a:p>
          <a:p>
            <a:r>
              <a:rPr lang="en-US" dirty="0" smtClean="0"/>
              <a:t>Excluding </a:t>
            </a:r>
            <a:r>
              <a:rPr lang="en-US" dirty="0" err="1" smtClean="0"/>
              <a:t>Lat</a:t>
            </a:r>
            <a:r>
              <a:rPr lang="en-US" dirty="0"/>
              <a:t> </a:t>
            </a:r>
            <a:r>
              <a:rPr lang="en-US" dirty="0" smtClean="0"/>
              <a:t>and Long Issues there are 444 validation issues of existing data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06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Earth Model Regions Boundaries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the NERC GMDTF meeting, EPRI presented on a new report</a:t>
            </a:r>
          </a:p>
          <a:p>
            <a:pPr lvl="1"/>
            <a:r>
              <a:rPr lang="en-US" dirty="0"/>
              <a:t>Use of </a:t>
            </a:r>
            <a:r>
              <a:rPr lang="en-US" dirty="0" err="1"/>
              <a:t>Magnetotelluric</a:t>
            </a:r>
            <a:r>
              <a:rPr lang="en-US" dirty="0"/>
              <a:t> Measurement Data to Validate/Improve Existing Earth Conductivity Models </a:t>
            </a:r>
            <a:endParaRPr lang="en-US" dirty="0" smtClean="0"/>
          </a:p>
          <a:p>
            <a:r>
              <a:rPr lang="en-US" dirty="0" smtClean="0"/>
              <a:t>In the report is a map of updated 1D regional boundaries for the United States earth model</a:t>
            </a:r>
          </a:p>
          <a:p>
            <a:r>
              <a:rPr lang="en-US" dirty="0" smtClean="0"/>
              <a:t>The boundaries near and in Texas have changed a bit</a:t>
            </a:r>
          </a:p>
          <a:p>
            <a:r>
              <a:rPr lang="en-US" dirty="0" smtClean="0"/>
              <a:t>This is not in the GIC Modeling Expectations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49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Building Contact </a:t>
            </a:r>
            <a:r>
              <a:rPr lang="en-US" dirty="0"/>
              <a:t>L</a:t>
            </a:r>
            <a:r>
              <a:rPr lang="en-US" dirty="0" smtClean="0"/>
              <a:t>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updated the contact list for those involved with PGDTF Model Building</a:t>
            </a:r>
          </a:p>
          <a:p>
            <a:r>
              <a:rPr lang="en-US" dirty="0" smtClean="0"/>
              <a:t>It will be posted on MIS</a:t>
            </a:r>
          </a:p>
          <a:p>
            <a:r>
              <a:rPr lang="en-US" dirty="0" smtClean="0"/>
              <a:t>Would the task force want it released on either the restricted or public mailing list?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7963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482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GIC Modeling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the GIC Modeling Expectations document is to lay out standards that the GIC System Models should adhere to</a:t>
            </a:r>
          </a:p>
          <a:p>
            <a:r>
              <a:rPr lang="en-US" dirty="0" smtClean="0"/>
              <a:t>It is not a ROS approved document like the Procedure Manual</a:t>
            </a:r>
          </a:p>
          <a:p>
            <a:endParaRPr lang="en-US" dirty="0"/>
          </a:p>
          <a:p>
            <a:r>
              <a:rPr lang="en-US" dirty="0" smtClean="0"/>
              <a:t>We will now go over some highlights before reviewing the document itself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27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Shunt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shunt reactors, either bus or line connected must be modeled</a:t>
            </a:r>
          </a:p>
          <a:p>
            <a:r>
              <a:rPr lang="en-US" dirty="0" smtClean="0"/>
              <a:t>NOT just in-service reactors. </a:t>
            </a:r>
          </a:p>
          <a:p>
            <a:pPr lvl="1"/>
            <a:r>
              <a:rPr lang="en-US" dirty="0" smtClean="0"/>
              <a:t>In-service and out of service reactors must be modeled</a:t>
            </a:r>
          </a:p>
          <a:p>
            <a:r>
              <a:rPr lang="en-US" dirty="0" smtClean="0"/>
              <a:t>ERCOT Planning will modify the GIC file to switch shunts as needed for the vulnerability assessment</a:t>
            </a:r>
          </a:p>
          <a:p>
            <a:r>
              <a:rPr lang="en-US" dirty="0" smtClean="0"/>
              <a:t>Series capacitors are have a negative impedance – status is read in from the AC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35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I, J, K buses do not reflect voltages</a:t>
            </a:r>
          </a:p>
          <a:p>
            <a:r>
              <a:rPr lang="en-US" dirty="0" smtClean="0"/>
              <a:t>They must match what is in the AC case </a:t>
            </a:r>
          </a:p>
          <a:p>
            <a:r>
              <a:rPr lang="en-US" dirty="0" smtClean="0"/>
              <a:t>Some new transformers will be modeled:</a:t>
            </a:r>
          </a:p>
          <a:p>
            <a:pPr lvl="1"/>
            <a:r>
              <a:rPr lang="en-US" dirty="0" smtClean="0"/>
              <a:t>Load </a:t>
            </a:r>
            <a:r>
              <a:rPr lang="en-US" dirty="0"/>
              <a:t>serving power </a:t>
            </a:r>
            <a:r>
              <a:rPr lang="en-US" dirty="0" smtClean="0"/>
              <a:t>transformers with a high side winding of 200kV or greater</a:t>
            </a:r>
          </a:p>
          <a:p>
            <a:pPr lvl="1"/>
            <a:r>
              <a:rPr lang="en-US" dirty="0" smtClean="0"/>
              <a:t>There are 35 loads in operations connected to the 345kV system</a:t>
            </a:r>
          </a:p>
          <a:p>
            <a:pPr lvl="1"/>
            <a:r>
              <a:rPr lang="en-US" dirty="0" smtClean="0"/>
              <a:t>8 are RE loads and will be ERCOTs responsibility to model</a:t>
            </a:r>
          </a:p>
          <a:p>
            <a:pPr lvl="1"/>
            <a:r>
              <a:rPr lang="en-US" dirty="0" smtClean="0"/>
              <a:t>Full modeling in both the GIC and AC case will be needed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635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Transformers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9560" y="990600"/>
            <a:ext cx="8534400" cy="5052221"/>
          </a:xfrm>
        </p:spPr>
        <p:txBody>
          <a:bodyPr/>
          <a:lstStyle/>
          <a:p>
            <a:r>
              <a:rPr lang="en-US" dirty="0"/>
              <a:t>HVDC converter </a:t>
            </a:r>
            <a:r>
              <a:rPr lang="en-US" dirty="0" smtClean="0"/>
              <a:t>transformers are included in the 2TDC model</a:t>
            </a:r>
          </a:p>
          <a:p>
            <a:r>
              <a:rPr lang="en-US" dirty="0" smtClean="0"/>
              <a:t>However reactive losses are not calculated</a:t>
            </a:r>
          </a:p>
          <a:p>
            <a:r>
              <a:rPr lang="en-US" dirty="0" smtClean="0"/>
              <a:t>K-Factors will be found or assumed for the transformers to calculate reactive losses by hand for the DC ties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3478610"/>
            <a:ext cx="4170025" cy="2688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941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Validation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validation rules were taken from the GIC System Model User Guide created by PGDTF</a:t>
            </a:r>
          </a:p>
          <a:p>
            <a:r>
              <a:rPr lang="en-US" sz="2400" dirty="0" smtClean="0"/>
              <a:t>These are only applied to data that is added or modified, not everything in the database</a:t>
            </a:r>
          </a:p>
          <a:p>
            <a:pPr lvl="1"/>
            <a:r>
              <a:rPr lang="en-US" sz="2000" dirty="0" smtClean="0"/>
              <a:t>If the submission fails validation, the submission is not accepted</a:t>
            </a:r>
          </a:p>
          <a:p>
            <a:r>
              <a:rPr lang="en-US" sz="2400" dirty="0" smtClean="0"/>
              <a:t>Each rule is assigned an id, e.g. 5A</a:t>
            </a:r>
          </a:p>
          <a:p>
            <a:pPr lvl="1"/>
            <a:r>
              <a:rPr lang="en-US" sz="2000" dirty="0" smtClean="0"/>
              <a:t>The Expectations and validation log ids are correlated</a:t>
            </a:r>
          </a:p>
          <a:p>
            <a:r>
              <a:rPr lang="en-US" sz="2400" dirty="0" smtClean="0"/>
              <a:t>Inactive Rules:</a:t>
            </a:r>
          </a:p>
          <a:p>
            <a:pPr lvl="1"/>
            <a:r>
              <a:rPr lang="en-US" sz="2000" dirty="0"/>
              <a:t>Latitude and longitude, flag if: </a:t>
            </a:r>
          </a:p>
          <a:p>
            <a:pPr lvl="2"/>
            <a:r>
              <a:rPr lang="en-US" sz="2000" dirty="0"/>
              <a:t># of digits is less than 4 significant digits (after decimal)</a:t>
            </a:r>
            <a:endParaRPr lang="en-US" sz="1600" dirty="0"/>
          </a:p>
          <a:p>
            <a:pPr lvl="1"/>
            <a:r>
              <a:rPr lang="en-US" sz="2000" dirty="0"/>
              <a:t>For branch data, flag if:</a:t>
            </a:r>
          </a:p>
          <a:p>
            <a:pPr lvl="2"/>
            <a:r>
              <a:rPr lang="en-US" sz="2000" dirty="0"/>
              <a:t>Branch mileage &gt; 160 km (found in branch GIC output)</a:t>
            </a:r>
            <a:endParaRPr lang="en-US" sz="1600" dirty="0"/>
          </a:p>
          <a:p>
            <a:pPr marL="457200" lvl="1" indent="0">
              <a:buNone/>
            </a:pPr>
            <a:endParaRPr lang="en-US" sz="2000" dirty="0" smtClean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74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0875817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autoSelectedSuggestion">
  <element uid="936e22d5-45a7-4cb7-95ab-1aa8c7c88789" value=""/>
  <element uid="c64218ab-b8d1-40b6-a478-cb8be1e10ecc" value=""/>
</sisl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CD5392F4-758F-4219-8645-DC361CA737C3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12239</TotalTime>
  <Words>1298</Words>
  <Application>Microsoft Office PowerPoint</Application>
  <PresentationFormat>On-screen Show (4:3)</PresentationFormat>
  <Paragraphs>208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1_Custom Design</vt:lpstr>
      <vt:lpstr>Office Theme</vt:lpstr>
      <vt:lpstr>PowerPoint Presentation</vt:lpstr>
      <vt:lpstr>Agenda</vt:lpstr>
      <vt:lpstr>Model Building Contact List</vt:lpstr>
      <vt:lpstr>GIC Modeling Expectations</vt:lpstr>
      <vt:lpstr>Shunt Devices</vt:lpstr>
      <vt:lpstr>Transformers</vt:lpstr>
      <vt:lpstr>Transformers</vt:lpstr>
      <vt:lpstr>Validation Rules</vt:lpstr>
      <vt:lpstr>PowerPoint Presentation</vt:lpstr>
      <vt:lpstr>PTI Responses to ERCOT Questions</vt:lpstr>
      <vt:lpstr>Substation Groupings</vt:lpstr>
      <vt:lpstr>Combined Reactor and Shunt Modeling</vt:lpstr>
      <vt:lpstr>SVC/Statcom Modeling</vt:lpstr>
      <vt:lpstr>PowerPoint Presentation</vt:lpstr>
      <vt:lpstr>Case Building Timeline</vt:lpstr>
      <vt:lpstr>Flowchart Part One</vt:lpstr>
      <vt:lpstr>Flowchart Part Two</vt:lpstr>
      <vt:lpstr>Starting Files</vt:lpstr>
      <vt:lpstr>How to Submit</vt:lpstr>
      <vt:lpstr>Job Log</vt:lpstr>
      <vt:lpstr>Adding New Data</vt:lpstr>
      <vt:lpstr>Modifying Data</vt:lpstr>
      <vt:lpstr>Deleting Data</vt:lpstr>
      <vt:lpstr>Change Log</vt:lpstr>
      <vt:lpstr>Template Naming</vt:lpstr>
      <vt:lpstr>Data Submission</vt:lpstr>
      <vt:lpstr>Import Validation</vt:lpstr>
      <vt:lpstr>Full Database Validation</vt:lpstr>
      <vt:lpstr>New Earth Model Regions Boundaries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Aster Amahatsion</cp:lastModifiedBy>
  <cp:revision>65</cp:revision>
  <cp:lastPrinted>2016-01-21T20:53:15Z</cp:lastPrinted>
  <dcterms:created xsi:type="dcterms:W3CDTF">2016-01-21T15:20:31Z</dcterms:created>
  <dcterms:modified xsi:type="dcterms:W3CDTF">2019-03-04T18:35:12Z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docIndexRef">
    <vt:lpwstr>691a7c47-7269-4503-af90-21316c474c57</vt:lpwstr>
  </property>
  <property fmtid="{D5CDD505-2E9C-101B-9397-08002B2CF9AE}" pid="4" name="bjSaver">
    <vt:lpwstr>2/FXmrNaN+biOnBF1Lp+9MxCcP/kNde0</vt:lpwstr>
  </property>
  <property fmtid="{D5CDD505-2E9C-101B-9397-08002B2CF9AE}" pid="5" name="bjDocumentSecurityLabel">
    <vt:lpwstr>Uncategorized</vt:lpwstr>
  </property>
  <property fmtid="{D5CDD505-2E9C-101B-9397-08002B2CF9AE}" pid="6" name="bjDocumentLabelXML">
    <vt:lpwstr>&lt;?xml version="1.0" encoding="us-ascii"?&gt;&lt;sisl xmlns:xsi="http://www.w3.org/2001/XMLSchema-instance" xmlns:xsd="http://www.w3.org/2001/XMLSchema" sislVersion="0" policy="e9c0b8d7-bdb4-4fd3-b62a-f50327aaefce" origin="autoSelectedSuggestion" xmlns="http://w</vt:lpwstr>
  </property>
  <property fmtid="{D5CDD505-2E9C-101B-9397-08002B2CF9AE}" pid="7" name="bjDocumentLabelXML-0">
    <vt:lpwstr>ww.boldonjames.com/2008/01/sie/internal/label"&gt;&lt;element uid="936e22d5-45a7-4cb7-95ab-1aa8c7c88789" value="" /&gt;&lt;element uid="c64218ab-b8d1-40b6-a478-cb8be1e10ecc" value="" /&gt;&lt;/sisl&gt;</vt:lpwstr>
  </property>
  <property fmtid="{D5CDD505-2E9C-101B-9397-08002B2CF9AE}" pid="8" name="Visual Markings Removed">
    <vt:lpwstr>No</vt:lpwstr>
  </property>
</Properties>
</file>