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0" r:id="rId4"/>
    <p:sldId id="257" r:id="rId5"/>
    <p:sldId id="262" r:id="rId6"/>
    <p:sldId id="263" r:id="rId7"/>
    <p:sldId id="266" r:id="rId8"/>
    <p:sldId id="264" r:id="rId9"/>
    <p:sldId id="265" r:id="rId10"/>
    <p:sldId id="26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20"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53237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16061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9415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513719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634953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mktrules/issues/NPRR808#keydocs"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031325"/>
          </a:xfrm>
          <a:prstGeom prst="rect">
            <a:avLst/>
          </a:prstGeom>
          <a:noFill/>
        </p:spPr>
        <p:txBody>
          <a:bodyPr wrap="square" rtlCol="0">
            <a:spAutoFit/>
          </a:bodyPr>
          <a:lstStyle/>
          <a:p>
            <a:r>
              <a:rPr lang="en-US" b="1" dirty="0" smtClean="0"/>
              <a:t>CRR Activity Calendar Update</a:t>
            </a:r>
            <a:endParaRPr lang="en-US" b="1" dirty="0"/>
          </a:p>
          <a:p>
            <a:endParaRPr lang="en-US" dirty="0"/>
          </a:p>
          <a:p>
            <a:r>
              <a:rPr lang="en-US" dirty="0" smtClean="0"/>
              <a:t>Donald House</a:t>
            </a:r>
            <a:endParaRPr lang="en-US" dirty="0"/>
          </a:p>
          <a:p>
            <a:r>
              <a:rPr lang="en-US" dirty="0" smtClean="0"/>
              <a:t>Supervisor, CRR</a:t>
            </a:r>
            <a:endParaRPr lang="en-US" dirty="0"/>
          </a:p>
          <a:p>
            <a:endParaRPr lang="en-US" dirty="0"/>
          </a:p>
          <a:p>
            <a:r>
              <a:rPr lang="en-US" dirty="0" smtClean="0"/>
              <a:t>WMS</a:t>
            </a:r>
            <a:endParaRPr lang="en-US" dirty="0" smtClean="0"/>
          </a:p>
          <a:p>
            <a:r>
              <a:rPr lang="en-US" dirty="0" smtClean="0"/>
              <a:t>March 6, </a:t>
            </a:r>
            <a:r>
              <a:rPr lang="en-US" dirty="0" smtClean="0"/>
              <a:t>2019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overview</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hlinkClick r:id="rId3"/>
              </a:rPr>
              <a:t>NPRR852</a:t>
            </a:r>
            <a:r>
              <a:rPr lang="en-US" sz="2400" dirty="0" smtClean="0"/>
              <a:t> requires ERCOT to post an updated calendar no later than April 1 of each calendar year</a:t>
            </a:r>
          </a:p>
          <a:p>
            <a:pPr lvl="1"/>
            <a:r>
              <a:rPr lang="en-US" sz="2000" dirty="0" smtClean="0"/>
              <a:t>Each calendar includes auction activity dates for the remainder of the current calendar year and for the two subsequent calendar years</a:t>
            </a:r>
          </a:p>
          <a:p>
            <a:endParaRPr lang="en-US" sz="2400" dirty="0" smtClean="0"/>
          </a:p>
          <a:p>
            <a:r>
              <a:rPr lang="en-US" sz="2400" dirty="0" smtClean="0"/>
              <a:t>Calendar was shared with CMWG on February 25, 2019</a:t>
            </a:r>
          </a:p>
          <a:p>
            <a:pPr lvl="1"/>
            <a:r>
              <a:rPr lang="en-US" sz="2000" dirty="0" smtClean="0"/>
              <a:t>No revisions requested</a:t>
            </a:r>
            <a:endParaRPr lang="en-US" sz="2000" dirty="0" smtClean="0"/>
          </a:p>
          <a:p>
            <a:endParaRPr lang="en-US" sz="2400" dirty="0" smtClean="0"/>
          </a:p>
          <a:p>
            <a:r>
              <a:rPr lang="en-US" sz="2400" dirty="0" smtClean="0"/>
              <a:t>Seeking </a:t>
            </a:r>
            <a:r>
              <a:rPr lang="en-US" sz="2400" dirty="0" smtClean="0"/>
              <a:t>final approval </a:t>
            </a:r>
            <a:r>
              <a:rPr lang="en-US" sz="2400" dirty="0" smtClean="0"/>
              <a:t>today from WMS</a:t>
            </a:r>
            <a:endParaRPr lang="en-US" sz="2400" dirty="0"/>
          </a:p>
          <a:p>
            <a:endParaRPr lang="en-US" sz="2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description of changes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a:t>Current calendar</a:t>
            </a:r>
          </a:p>
          <a:p>
            <a:pPr lvl="1"/>
            <a:r>
              <a:rPr lang="en-US" sz="2000" dirty="0"/>
              <a:t>Dates from the currently approved calendar remain </a:t>
            </a:r>
            <a:r>
              <a:rPr lang="en-US" sz="2000" dirty="0" smtClean="0"/>
              <a:t>unchanged (through the 2021.MAR.Monthly.Auction)</a:t>
            </a:r>
            <a:endParaRPr lang="en-US" sz="2000" dirty="0"/>
          </a:p>
          <a:p>
            <a:endParaRPr lang="en-US" sz="2400" dirty="0" smtClean="0"/>
          </a:p>
          <a:p>
            <a:r>
              <a:rPr lang="en-US" sz="2400" dirty="0" smtClean="0"/>
              <a:t>Added </a:t>
            </a:r>
            <a:r>
              <a:rPr lang="en-US" sz="2400" dirty="0"/>
              <a:t>dates to cover CRR activity through </a:t>
            </a:r>
            <a:r>
              <a:rPr lang="en-US" sz="2400" dirty="0" smtClean="0"/>
              <a:t>2021</a:t>
            </a:r>
            <a:endParaRPr lang="en-US" sz="2400" dirty="0"/>
          </a:p>
          <a:p>
            <a:pPr lvl="1"/>
            <a:r>
              <a:rPr lang="en-US" sz="2000" dirty="0" smtClean="0"/>
              <a:t>Applied the </a:t>
            </a:r>
            <a:r>
              <a:rPr lang="en-US" sz="2000" dirty="0"/>
              <a:t>same patterns </a:t>
            </a:r>
            <a:r>
              <a:rPr lang="en-US" sz="2000" dirty="0" smtClean="0"/>
              <a:t>to assign the dates as have been used for previous calendars to </a:t>
            </a:r>
            <a:r>
              <a:rPr lang="en-US" sz="2000" dirty="0"/>
              <a:t>maintain Protocol requirements and </a:t>
            </a:r>
            <a:r>
              <a:rPr lang="en-US" sz="2000" dirty="0" smtClean="0"/>
              <a:t>consistency</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3403660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description of changes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Plan to delay posting auction results around the New Year’s Day holiday weekend leading into 2022</a:t>
            </a:r>
          </a:p>
          <a:p>
            <a:pPr lvl="1"/>
            <a:r>
              <a:rPr lang="en-US" sz="2000" dirty="0" smtClean="0"/>
              <a:t>Current approved calendar does the same leading into 2021</a:t>
            </a:r>
          </a:p>
          <a:p>
            <a:pPr marL="457200" lvl="1" indent="0">
              <a:buNone/>
            </a:pPr>
            <a:endParaRPr lang="en-US" sz="2000" b="1" dirty="0" smtClean="0"/>
          </a:p>
          <a:p>
            <a:pPr marL="457200" lvl="1" indent="0">
              <a:buNone/>
            </a:pPr>
            <a:r>
              <a:rPr lang="en-US" sz="2000" b="1" dirty="0" smtClean="0"/>
              <a:t>2023.1st6.AnnualAuction.Seq3 </a:t>
            </a:r>
          </a:p>
          <a:p>
            <a:pPr lvl="1"/>
            <a:r>
              <a:rPr lang="en-US" sz="2000" dirty="0" smtClean="0"/>
              <a:t>Post results on Tuesday, 1/4/2022 (usually post results on a Thursday)</a:t>
            </a:r>
          </a:p>
          <a:p>
            <a:pPr lvl="1"/>
            <a:r>
              <a:rPr lang="en-US" sz="2000" dirty="0" smtClean="0"/>
              <a:t>Will result in invoices being posted and credit released on Wednesday, 1/5/2022</a:t>
            </a:r>
          </a:p>
          <a:p>
            <a:pPr lvl="1"/>
            <a:r>
              <a:rPr lang="en-US" sz="2000" dirty="0" smtClean="0"/>
              <a:t>Avoids </a:t>
            </a:r>
            <a:r>
              <a:rPr lang="en-US" sz="2000" dirty="0"/>
              <a:t>staffing issues around the holiday </a:t>
            </a:r>
            <a:r>
              <a:rPr lang="en-US" sz="2000" dirty="0" smtClean="0"/>
              <a:t>weekend for ERCOT and market participants</a:t>
            </a:r>
            <a:endParaRPr lang="en-US" sz="2000" dirty="0"/>
          </a:p>
          <a:p>
            <a:pPr lvl="1"/>
            <a:r>
              <a:rPr lang="en-US" sz="2000" dirty="0"/>
              <a:t>Credit locked for longer period but no overlap with other auctions</a:t>
            </a:r>
            <a:endParaRPr lang="en-US" sz="2400" dirty="0"/>
          </a:p>
          <a:p>
            <a:pPr marL="1371600" lvl="3" indent="0">
              <a:buNone/>
            </a:pPr>
            <a:endParaRPr lang="en-US" sz="12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4021531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description of changes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PCRR annual nomination process dates have been adjusted to hold the process as late in the summer as possible while still respecting the protocol requirements for receiving nominations and posting allocation results</a:t>
            </a:r>
          </a:p>
          <a:p>
            <a:pPr lvl="1"/>
            <a:r>
              <a:rPr lang="en-US" sz="2000" dirty="0" smtClean="0"/>
              <a:t>PCRR-eligible NOIEs are encouraged to view the dates on the “PCRRs” tab of the calendar</a:t>
            </a:r>
          </a:p>
          <a:p>
            <a:pPr marL="457200" lvl="1" indent="0">
              <a:buNone/>
            </a:pPr>
            <a:endParaRPr lang="en-US" sz="2000" b="1" dirty="0" smtClean="0"/>
          </a:p>
          <a:p>
            <a:pPr marL="1371600" lvl="3" indent="0">
              <a:buNone/>
            </a:pPr>
            <a:endParaRPr lang="en-US" sz="12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1316260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general reminders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The model build process begins 2 weeks prior to the model posting date (get outages and Common Information Model snapshot)</a:t>
            </a:r>
          </a:p>
          <a:p>
            <a:pPr marL="457200" lvl="1" indent="0">
              <a:buNone/>
            </a:pPr>
            <a:endParaRPr lang="en-US" sz="2000" dirty="0"/>
          </a:p>
          <a:p>
            <a:r>
              <a:rPr lang="en-US" sz="2400" dirty="0" smtClean="0"/>
              <a:t>We hold a monthly auction and a long-term auction every month of the year</a:t>
            </a:r>
          </a:p>
          <a:p>
            <a:pPr lvl="1"/>
            <a:r>
              <a:rPr lang="en-US" sz="2000" dirty="0" smtClean="0"/>
              <a:t>Typical pattern is monthly auction bid window in the first half of the month followed by the long-term auction bid window the very next week (occasionally, there will be a one-week gap to avoid holidays)</a:t>
            </a:r>
          </a:p>
          <a:p>
            <a:pPr lvl="1"/>
            <a:r>
              <a:rPr lang="en-US" sz="2000" dirty="0" smtClean="0"/>
              <a:t>Monthly auction results are posted one week after the bid window closes; long-term auction results are posted two weeks after the bid window closes</a:t>
            </a:r>
          </a:p>
          <a:p>
            <a:pPr lvl="1"/>
            <a:r>
              <a:rPr lang="en-US" sz="2000" dirty="0" smtClean="0"/>
              <a:t>Monthly auction credit is usually released 1 day after the long-term auction credit is locked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2722455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general reminders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There are two additional tabs on the calendar </a:t>
            </a:r>
          </a:p>
          <a:p>
            <a:pPr lvl="1"/>
            <a:r>
              <a:rPr lang="en-US" sz="2000" dirty="0" smtClean="0"/>
              <a:t>“Calendar Protocol References” includes any references to protocol sections relating to the selection of dates </a:t>
            </a:r>
          </a:p>
          <a:p>
            <a:pPr lvl="1"/>
            <a:r>
              <a:rPr lang="en-US" sz="2000" dirty="0" smtClean="0"/>
              <a:t>“PCRRs” gives activity dates and protocol sections related to the annual PCRR allocation process</a:t>
            </a:r>
          </a:p>
          <a:p>
            <a:pPr lvl="2"/>
            <a:r>
              <a:rPr lang="en-US" sz="1600" dirty="0" smtClean="0"/>
              <a:t>Note that the changes associated with NPRR808, Three Year CRR Auction, moved the annual allocation process into July/August of each year</a:t>
            </a:r>
          </a:p>
          <a:p>
            <a:pPr lvl="1"/>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2825028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a:t>
            </a:r>
            <a:r>
              <a:rPr lang="en-US" dirty="0" smtClean="0"/>
              <a:t>next steps</a:t>
            </a:r>
            <a:endParaRPr lang="en-US" b="1" dirty="0">
              <a:solidFill>
                <a:schemeClr val="accent1"/>
              </a:solidFill>
            </a:endParaRPr>
          </a:p>
        </p:txBody>
      </p:sp>
      <p:sp>
        <p:nvSpPr>
          <p:cNvPr id="3" name="Content Placeholder 2"/>
          <p:cNvSpPr>
            <a:spLocks noGrp="1"/>
          </p:cNvSpPr>
          <p:nvPr>
            <p:ph idx="1"/>
          </p:nvPr>
        </p:nvSpPr>
        <p:spPr>
          <a:xfrm>
            <a:off x="304800" y="1066800"/>
            <a:ext cx="8534400" cy="4319832"/>
          </a:xfrm>
        </p:spPr>
        <p:txBody>
          <a:bodyPr/>
          <a:lstStyle/>
          <a:p>
            <a:r>
              <a:rPr lang="en-US" sz="2400" dirty="0"/>
              <a:t>ERCOT is seeking </a:t>
            </a:r>
            <a:r>
              <a:rPr lang="en-US" sz="2400" dirty="0" smtClean="0"/>
              <a:t>final approval today from WMS</a:t>
            </a:r>
            <a:endParaRPr lang="en-US" sz="2400" dirty="0"/>
          </a:p>
          <a:p>
            <a:r>
              <a:rPr lang="en-US" sz="2400" dirty="0" smtClean="0"/>
              <a:t>Once </a:t>
            </a:r>
            <a:r>
              <a:rPr lang="en-US" sz="2400" dirty="0"/>
              <a:t>approved, the new version of the calendar will be posted on the ERCOT public site </a:t>
            </a:r>
            <a:r>
              <a:rPr lang="en-US" sz="2400" dirty="0" smtClean="0"/>
              <a:t>by April </a:t>
            </a:r>
            <a:r>
              <a:rPr lang="en-US" sz="2400" dirty="0" smtClean="0"/>
              <a:t>1, 2019</a:t>
            </a:r>
            <a:endParaRPr lang="en-US" sz="2400" dirty="0"/>
          </a:p>
          <a:p>
            <a:pPr lvl="1"/>
            <a:endParaRPr lang="en-US" sz="2000" dirty="0"/>
          </a:p>
          <a:p>
            <a:endParaRPr lang="en-US" sz="2400" dirty="0"/>
          </a:p>
          <a:p>
            <a:pPr marL="0" indent="0">
              <a:buNone/>
            </a:pPr>
            <a:endParaRPr lang="en-US" sz="2400" dirty="0" smtClean="0"/>
          </a:p>
          <a:p>
            <a:endParaRPr lang="en-US" sz="2400" dirty="0"/>
          </a:p>
          <a:p>
            <a:endParaRPr lang="en-US" sz="2400" dirty="0" smtClean="0"/>
          </a:p>
          <a:p>
            <a:endParaRPr lang="en-US" sz="2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5" name="Picture 4"/>
          <p:cNvPicPr>
            <a:picLocks noChangeAspect="1"/>
          </p:cNvPicPr>
          <p:nvPr/>
        </p:nvPicPr>
        <p:blipFill>
          <a:blip r:embed="rId3"/>
          <a:stretch>
            <a:fillRect/>
          </a:stretch>
        </p:blipFill>
        <p:spPr>
          <a:xfrm>
            <a:off x="1981200" y="2438400"/>
            <a:ext cx="5384230" cy="3564473"/>
          </a:xfrm>
          <a:prstGeom prst="rect">
            <a:avLst/>
          </a:prstGeom>
        </p:spPr>
      </p:pic>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506</Words>
  <Application>Microsoft Office PowerPoint</Application>
  <PresentationFormat>On-screen Show (4:3)</PresentationFormat>
  <Paragraphs>66</Paragraphs>
  <Slides>8</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CRR activity calendar - overview</vt:lpstr>
      <vt:lpstr>CRR activity calendar – description of changes</vt:lpstr>
      <vt:lpstr>CRR activity calendar – description of changes</vt:lpstr>
      <vt:lpstr>CRR activity calendar – description of changes</vt:lpstr>
      <vt:lpstr>CRR activity calendar – general reminders</vt:lpstr>
      <vt:lpstr>CRR activity calendar – general reminders</vt:lpstr>
      <vt:lpstr>CRR activity calendar – next steps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2019-02-26T22:00:38Z</dcterms:modified>
</cp:coreProperties>
</file>