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4"/>
    <p:sldMasterId id="2147483661" r:id="rId5"/>
    <p:sldMasterId id="2147483667" r:id="rId6"/>
  </p:sldMasterIdLst>
  <p:notesMasterIdLst>
    <p:notesMasterId r:id="rId11"/>
  </p:notesMasterIdLst>
  <p:handoutMasterIdLst>
    <p:handoutMasterId r:id="rId12"/>
  </p:handoutMasterIdLst>
  <p:sldIdLst>
    <p:sldId id="608" r:id="rId7"/>
    <p:sldId id="600" r:id="rId8"/>
    <p:sldId id="605" r:id="rId9"/>
    <p:sldId id="60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85C2"/>
    <a:srgbClr val="FF8200"/>
    <a:srgbClr val="DEE1E2"/>
    <a:srgbClr val="FFCF47"/>
    <a:srgbClr val="FF9F9F"/>
    <a:srgbClr val="FFCC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3" autoAdjust="0"/>
    <p:restoredTop sz="96247" autoAdjust="0"/>
  </p:normalViewPr>
  <p:slideViewPr>
    <p:cSldViewPr showGuides="1">
      <p:cViewPr varScale="1">
        <p:scale>
          <a:sx n="70" d="100"/>
          <a:sy n="70" d="100"/>
        </p:scale>
        <p:origin x="75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448"/>
    </p:cViewPr>
  </p:sorterViewPr>
  <p:notesViewPr>
    <p:cSldViewPr showGuides="1">
      <p:cViewPr varScale="1">
        <p:scale>
          <a:sx n="76" d="100"/>
          <a:sy n="76" d="100"/>
        </p:scale>
        <p:origin x="2052" y="1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>
                <a:latin typeface="TradeGothic LT" panose="020B0506030503020504" pitchFamily="34" charset="0"/>
                <a:ea typeface="TradeGothic LT" panose="020B0506030503020504" pitchFamily="34" charset="0"/>
              </a:rPr>
              <a:t>5/17/2018</a:t>
            </a:r>
            <a:endParaRPr lang="en-US" dirty="0">
              <a:latin typeface="TradeGothic LT" panose="020B0506030503020504" pitchFamily="34" charset="0"/>
              <a:ea typeface="TradeGothic LT" panose="020B05060305030205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>
                <a:latin typeface="TradeGothic LT" panose="020B0506030503020504" pitchFamily="34" charset="0"/>
                <a:ea typeface="TradeGothic LT" panose="020B0506030503020504" pitchFamily="34" charset="0"/>
              </a:rPr>
              <a:t>‹#›</a:t>
            </a:fld>
            <a:endParaRPr lang="en-US" dirty="0">
              <a:latin typeface="TradeGothic LT" panose="020B0506030503020504" pitchFamily="34" charset="0"/>
              <a:ea typeface="TradeGothic LT" panose="020B05060305030205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14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08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56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366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549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07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83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6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751"/>
            <a:ext cx="1182727" cy="68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44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57600" y="2133600"/>
            <a:ext cx="533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Energy Emergency Alert - </a:t>
            </a:r>
          </a:p>
          <a:p>
            <a:r>
              <a:rPr lang="en-US" sz="2000" b="1" dirty="0" smtClean="0"/>
              <a:t>ERCOT Responsibilities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ERCOT Operations</a:t>
            </a:r>
            <a:endParaRPr lang="en-US" b="1" dirty="0"/>
          </a:p>
          <a:p>
            <a:r>
              <a:rPr lang="en-US" smtClean="0"/>
              <a:t>March </a:t>
            </a:r>
            <a:r>
              <a:rPr lang="en-US" smtClean="0"/>
              <a:t>4, </a:t>
            </a:r>
            <a:r>
              <a:rPr lang="en-US" dirty="0" smtClean="0"/>
              <a:t>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12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Notices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7870483"/>
              </p:ext>
            </p:extLst>
          </p:nvPr>
        </p:nvGraphicFramePr>
        <p:xfrm>
          <a:off x="304800" y="1447800"/>
          <a:ext cx="8534400" cy="336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7150"/>
                <a:gridCol w="46672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Notice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Trigger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00076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Operating Condition Notice (OCN)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Issued</a:t>
                      </a:r>
                      <a:r>
                        <a:rPr lang="en-US" sz="180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anticipation of a possible emergency condition when more resources</a:t>
                      </a:r>
                      <a:r>
                        <a:rPr lang="en-US" sz="1800" kern="12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may be needed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8026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Conservation appeal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May be issued in anticipation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of expected emergency conditions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Advisory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Operating Reserves, measured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by 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Physical Responsive Capability (PRC), is less</a:t>
                      </a:r>
                      <a:r>
                        <a:rPr lang="en-US" baseline="0" dirty="0" smtClean="0">
                          <a:solidFill>
                            <a:schemeClr val="tx2"/>
                          </a:solidFill>
                        </a:rPr>
                        <a:t> than 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3,000 MW and not expected to recover within 30 minutes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31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Emergency Alert (EEA) levels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381000" y="1295400"/>
            <a:ext cx="2362200" cy="4648200"/>
            <a:chOff x="381000" y="1295400"/>
            <a:chExt cx="2362200" cy="4648200"/>
          </a:xfrm>
        </p:grpSpPr>
        <p:sp>
          <p:nvSpPr>
            <p:cNvPr id="6" name="Flowchart: Process 5"/>
            <p:cNvSpPr/>
            <p:nvPr/>
          </p:nvSpPr>
          <p:spPr>
            <a:xfrm>
              <a:off x="381000" y="1295400"/>
              <a:ext cx="2362200" cy="4648200"/>
            </a:xfrm>
            <a:prstGeom prst="flowChartProcess">
              <a:avLst/>
            </a:prstGeom>
            <a:solidFill>
              <a:srgbClr val="F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lowchart: Process 14"/>
            <p:cNvSpPr/>
            <p:nvPr/>
          </p:nvSpPr>
          <p:spPr>
            <a:xfrm>
              <a:off x="477774" y="1409700"/>
              <a:ext cx="2168652" cy="4419600"/>
            </a:xfrm>
            <a:prstGeom prst="flowChartProcess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57200" y="1896338"/>
              <a:ext cx="2186581" cy="37856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</a:rPr>
                <a:t>PRC&lt;2,300 MW; </a:t>
              </a:r>
            </a:p>
            <a:p>
              <a:r>
                <a:rPr lang="en-US" dirty="0">
                  <a:solidFill>
                    <a:schemeClr val="tx2"/>
                  </a:solidFill>
                </a:rPr>
                <a:t>&gt;30 </a:t>
              </a:r>
              <a:r>
                <a:rPr lang="en-US" dirty="0" smtClean="0">
                  <a:solidFill>
                    <a:schemeClr val="tx2"/>
                  </a:solidFill>
                </a:rPr>
                <a:t>mins</a:t>
              </a:r>
            </a:p>
            <a:p>
              <a:endParaRPr lang="en-US" sz="900" dirty="0" smtClean="0">
                <a:solidFill>
                  <a:schemeClr val="tx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>
                  <a:solidFill>
                    <a:schemeClr val="tx2"/>
                  </a:solidFill>
                </a:rPr>
                <a:t>Order all resources online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000" dirty="0" smtClean="0">
                <a:solidFill>
                  <a:schemeClr val="tx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 smtClean="0">
                  <a:solidFill>
                    <a:schemeClr val="tx2"/>
                  </a:solidFill>
                </a:rPr>
                <a:t>Request </a:t>
              </a:r>
              <a:r>
                <a:rPr lang="en-US" sz="1500" dirty="0">
                  <a:solidFill>
                    <a:schemeClr val="tx2"/>
                  </a:solidFill>
                </a:rPr>
                <a:t>DC-Tie emergency imports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000" dirty="0" smtClean="0">
                <a:solidFill>
                  <a:schemeClr val="tx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 smtClean="0">
                  <a:solidFill>
                    <a:schemeClr val="tx2"/>
                  </a:solidFill>
                </a:rPr>
                <a:t>Deploy </a:t>
              </a:r>
              <a:r>
                <a:rPr lang="en-US" sz="1500" dirty="0">
                  <a:solidFill>
                    <a:schemeClr val="tx2"/>
                  </a:solidFill>
                </a:rPr>
                <a:t>Emergency Response Service (ERS) 30-minute demand response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000" dirty="0" smtClean="0">
                <a:solidFill>
                  <a:schemeClr val="tx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 smtClean="0">
                  <a:solidFill>
                    <a:schemeClr val="tx2"/>
                  </a:solidFill>
                </a:rPr>
                <a:t>Release </a:t>
              </a:r>
              <a:r>
                <a:rPr lang="en-US" sz="1500" dirty="0">
                  <a:solidFill>
                    <a:schemeClr val="tx2"/>
                  </a:solidFill>
                </a:rPr>
                <a:t>g</a:t>
              </a:r>
              <a:r>
                <a:rPr lang="en-US" sz="1500" dirty="0" smtClean="0">
                  <a:solidFill>
                    <a:schemeClr val="tx2"/>
                  </a:solidFill>
                </a:rPr>
                <a:t>eneration </a:t>
              </a:r>
              <a:r>
                <a:rPr lang="en-US" sz="1500" dirty="0">
                  <a:solidFill>
                    <a:schemeClr val="tx2"/>
                  </a:solidFill>
                </a:rPr>
                <a:t>Responsive </a:t>
              </a:r>
              <a:r>
                <a:rPr lang="en-US" sz="1500" dirty="0" smtClean="0">
                  <a:solidFill>
                    <a:schemeClr val="tx2"/>
                  </a:solidFill>
                </a:rPr>
                <a:t>Reserves</a:t>
              </a:r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6165" y="1395948"/>
              <a:ext cx="1524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2"/>
                  </a:solidFill>
                </a:rPr>
                <a:t>EEA 1</a:t>
              </a:r>
              <a:r>
                <a:rPr lang="en-US" sz="1200" dirty="0" smtClean="0">
                  <a:solidFill>
                    <a:schemeClr val="tx2"/>
                  </a:solidFill>
                </a:rPr>
                <a:t> 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512826" y="1752600"/>
              <a:ext cx="2057400" cy="0"/>
            </a:xfrm>
            <a:prstGeom prst="line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3412796" y="1295400"/>
            <a:ext cx="2359152" cy="4648200"/>
            <a:chOff x="3352800" y="1295400"/>
            <a:chExt cx="2359152" cy="4648200"/>
          </a:xfrm>
        </p:grpSpPr>
        <p:sp>
          <p:nvSpPr>
            <p:cNvPr id="7" name="Flowchart: Process 6"/>
            <p:cNvSpPr/>
            <p:nvPr/>
          </p:nvSpPr>
          <p:spPr>
            <a:xfrm>
              <a:off x="3352800" y="1295400"/>
              <a:ext cx="2359152" cy="4645152"/>
            </a:xfrm>
            <a:prstGeom prst="flowChartProcess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Process 16"/>
            <p:cNvSpPr/>
            <p:nvPr/>
          </p:nvSpPr>
          <p:spPr>
            <a:xfrm>
              <a:off x="3454863" y="1409700"/>
              <a:ext cx="2168652" cy="4419600"/>
            </a:xfrm>
            <a:prstGeom prst="flowChartProcess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34289" y="1896338"/>
              <a:ext cx="2186581" cy="40472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</a:rPr>
                <a:t>PRC&lt;1,750 MW;</a:t>
              </a:r>
            </a:p>
            <a:p>
              <a:r>
                <a:rPr lang="en-US" dirty="0">
                  <a:solidFill>
                    <a:schemeClr val="tx2"/>
                  </a:solidFill>
                </a:rPr>
                <a:t>&gt;30 mins</a:t>
              </a:r>
            </a:p>
            <a:p>
              <a:endParaRPr lang="en-US" sz="900" dirty="0" smtClean="0">
                <a:solidFill>
                  <a:schemeClr val="tx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>
                  <a:solidFill>
                    <a:schemeClr val="tx2"/>
                  </a:solidFill>
                </a:rPr>
                <a:t>Deploy </a:t>
              </a:r>
              <a:r>
                <a:rPr lang="en-US" sz="1500" dirty="0" smtClean="0">
                  <a:solidFill>
                    <a:schemeClr val="tx2"/>
                  </a:solidFill>
                </a:rPr>
                <a:t>ERS        10-minute </a:t>
              </a:r>
              <a:r>
                <a:rPr lang="en-US" sz="1500" dirty="0">
                  <a:solidFill>
                    <a:schemeClr val="tx2"/>
                  </a:solidFill>
                </a:rPr>
                <a:t>demand </a:t>
              </a:r>
              <a:r>
                <a:rPr lang="en-US" sz="1500" dirty="0" smtClean="0">
                  <a:solidFill>
                    <a:schemeClr val="tx2"/>
                  </a:solidFill>
                </a:rPr>
                <a:t>response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000" dirty="0">
                <a:solidFill>
                  <a:schemeClr val="tx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>
                  <a:solidFill>
                    <a:schemeClr val="tx2"/>
                  </a:solidFill>
                </a:rPr>
                <a:t>Deploy Load Resources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000" dirty="0" smtClean="0">
                <a:solidFill>
                  <a:schemeClr val="tx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 smtClean="0">
                  <a:solidFill>
                    <a:schemeClr val="tx2"/>
                  </a:solidFill>
                </a:rPr>
                <a:t>Request </a:t>
              </a:r>
              <a:r>
                <a:rPr lang="en-US" sz="1500" dirty="0">
                  <a:solidFill>
                    <a:schemeClr val="tx2"/>
                  </a:solidFill>
                </a:rPr>
                <a:t>TDSP Load Management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000" dirty="0" smtClean="0">
                <a:solidFill>
                  <a:schemeClr val="tx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 smtClean="0">
                  <a:solidFill>
                    <a:schemeClr val="tx2"/>
                  </a:solidFill>
                </a:rPr>
                <a:t>Request </a:t>
              </a:r>
              <a:r>
                <a:rPr lang="en-US" sz="1500" dirty="0">
                  <a:solidFill>
                    <a:schemeClr val="tx2"/>
                  </a:solidFill>
                </a:rPr>
                <a:t>TDSP Voltage Reduction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000" dirty="0" smtClean="0">
                <a:solidFill>
                  <a:schemeClr val="tx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 smtClean="0">
                  <a:solidFill>
                    <a:schemeClr val="tx2"/>
                  </a:solidFill>
                </a:rPr>
                <a:t>Issue </a:t>
              </a:r>
              <a:r>
                <a:rPr lang="en-US" sz="1500" dirty="0">
                  <a:solidFill>
                    <a:schemeClr val="tx2"/>
                  </a:solidFill>
                </a:rPr>
                <a:t>conservation appeal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443254" y="1395948"/>
              <a:ext cx="1524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2"/>
                  </a:solidFill>
                </a:rPr>
                <a:t>EEA 2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3489915" y="1752600"/>
              <a:ext cx="2057400" cy="0"/>
            </a:xfrm>
            <a:prstGeom prst="line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6441544" y="1295400"/>
            <a:ext cx="2359152" cy="2133600"/>
            <a:chOff x="6441544" y="1295400"/>
            <a:chExt cx="2359152" cy="2133600"/>
          </a:xfrm>
        </p:grpSpPr>
        <p:sp>
          <p:nvSpPr>
            <p:cNvPr id="8" name="Flowchart: Process 7"/>
            <p:cNvSpPr/>
            <p:nvPr/>
          </p:nvSpPr>
          <p:spPr>
            <a:xfrm>
              <a:off x="6441544" y="1295400"/>
              <a:ext cx="2359152" cy="2133600"/>
            </a:xfrm>
            <a:prstGeom prst="flowChartProcess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lowchart: Process 22"/>
            <p:cNvSpPr/>
            <p:nvPr/>
          </p:nvSpPr>
          <p:spPr>
            <a:xfrm>
              <a:off x="6536794" y="1421846"/>
              <a:ext cx="2168652" cy="1905653"/>
            </a:xfrm>
            <a:prstGeom prst="flowChartProcess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541591" y="1395948"/>
              <a:ext cx="1524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2"/>
                  </a:solidFill>
                </a:rPr>
                <a:t>EEA 3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6588252" y="1752600"/>
              <a:ext cx="2057400" cy="0"/>
            </a:xfrm>
            <a:prstGeom prst="line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6588252" y="1896338"/>
              <a:ext cx="1981200" cy="14311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</a:rPr>
                <a:t>PRC&lt;1,375 </a:t>
              </a:r>
              <a:r>
                <a:rPr lang="en-US" dirty="0" smtClean="0">
                  <a:solidFill>
                    <a:schemeClr val="tx2"/>
                  </a:solidFill>
                </a:rPr>
                <a:t>MW</a:t>
              </a:r>
            </a:p>
            <a:p>
              <a:endParaRPr lang="en-US" sz="900" dirty="0">
                <a:solidFill>
                  <a:schemeClr val="tx2"/>
                </a:solidFill>
              </a:endParaRP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500" dirty="0">
                  <a:solidFill>
                    <a:srgbClr val="5B6770"/>
                  </a:solidFill>
                </a:rPr>
                <a:t>Implement any measures not already being </a:t>
              </a:r>
              <a:r>
                <a:rPr lang="en-US" sz="1500" dirty="0" smtClean="0">
                  <a:solidFill>
                    <a:srgbClr val="5B6770"/>
                  </a:solidFill>
                </a:rPr>
                <a:t>used</a:t>
              </a:r>
              <a:endParaRPr lang="en-US" sz="1500" dirty="0">
                <a:solidFill>
                  <a:srgbClr val="5B677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441544" y="3548390"/>
            <a:ext cx="2359152" cy="2392162"/>
            <a:chOff x="6441544" y="3548390"/>
            <a:chExt cx="2359152" cy="2392162"/>
          </a:xfrm>
        </p:grpSpPr>
        <p:sp>
          <p:nvSpPr>
            <p:cNvPr id="22" name="Flowchart: Process 21"/>
            <p:cNvSpPr/>
            <p:nvPr/>
          </p:nvSpPr>
          <p:spPr>
            <a:xfrm>
              <a:off x="6441544" y="3548390"/>
              <a:ext cx="2359152" cy="2392162"/>
            </a:xfrm>
            <a:prstGeom prst="flowChartProcess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lowchart: Process 26"/>
            <p:cNvSpPr/>
            <p:nvPr/>
          </p:nvSpPr>
          <p:spPr>
            <a:xfrm>
              <a:off x="6536794" y="3655397"/>
              <a:ext cx="2168652" cy="2178149"/>
            </a:xfrm>
            <a:prstGeom prst="flowChartProcess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541591" y="3657600"/>
              <a:ext cx="15240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2"/>
                  </a:solidFill>
                </a:rPr>
                <a:t>EEA 3</a:t>
              </a:r>
              <a:endParaRPr lang="en-US" b="1" dirty="0">
                <a:solidFill>
                  <a:schemeClr val="tx2"/>
                </a:solidFill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6588252" y="4014252"/>
              <a:ext cx="2057400" cy="0"/>
            </a:xfrm>
            <a:prstGeom prst="line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6615535" y="3990311"/>
              <a:ext cx="2040277" cy="18774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tx2"/>
                  </a:solidFill>
                </a:rPr>
                <a:t>PRC&lt;1,000 MW; </a:t>
              </a:r>
            </a:p>
            <a:p>
              <a:r>
                <a:rPr lang="en-US" dirty="0">
                  <a:solidFill>
                    <a:schemeClr val="tx2"/>
                  </a:solidFill>
                </a:rPr>
                <a:t>&gt;30 mins</a:t>
              </a:r>
            </a:p>
            <a:p>
              <a:endParaRPr lang="en-US" sz="500" dirty="0">
                <a:solidFill>
                  <a:schemeClr val="tx2"/>
                </a:solidFill>
              </a:endParaRP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en-US" sz="1500" dirty="0">
                  <a:solidFill>
                    <a:srgbClr val="5B6770"/>
                  </a:solidFill>
                </a:rPr>
                <a:t>Implement load shed to match generation to load and bring PRC above 1,000 MW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328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Shed Obligations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136" y="914400"/>
            <a:ext cx="8534400" cy="5052221"/>
          </a:xfrm>
        </p:spPr>
        <p:txBody>
          <a:bodyPr/>
          <a:lstStyle/>
          <a:p>
            <a:r>
              <a:rPr lang="en-US" sz="2000" dirty="0" smtClean="0"/>
              <a:t>Table in Operating Guide 4.5.3.4 gives share of any load shed that each entity is expected to contribute:</a:t>
            </a:r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5132522"/>
              </p:ext>
            </p:extLst>
          </p:nvPr>
        </p:nvGraphicFramePr>
        <p:xfrm>
          <a:off x="1066800" y="1600200"/>
          <a:ext cx="7239000" cy="3989567"/>
        </p:xfrm>
        <a:graphic>
          <a:graphicData uri="http://schemas.openxmlformats.org/drawingml/2006/table">
            <a:tbl>
              <a:tblPr firstRow="1" lastRow="1" bandCol="1">
                <a:tableStyleId>{5C22544A-7EE6-4342-B048-85BDC9FD1C3A}</a:tableStyleId>
              </a:tblPr>
              <a:tblGrid>
                <a:gridCol w="4953000"/>
                <a:gridCol w="2286000"/>
              </a:tblGrid>
              <a:tr h="38870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Transmission Operator</a:t>
                      </a:r>
                      <a:endParaRPr lang="en-US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2018 Total Transmission Operator Load (%MW)</a:t>
                      </a:r>
                      <a:endParaRPr lang="en-US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AEP Texas Central Company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8.52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Brazos Electric Power Cooperative Inc.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5.25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Brownsville Public Utilities Board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0.36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Bryan Texas Utilities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0.49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CenterPoint Energy Houston Electric LLC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24.27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City of Austin DBA Austin Energy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3.6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City of College Station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0.28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City of Garland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0.9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CPS Energy (San Antonio)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6.53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Denton Municipal Electric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0.50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GEUS (Greenville)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0.16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LCRA Transmission Services Corporation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5.74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Oncor Electric Delivery Company LLC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37.44</a:t>
                      </a:r>
                    </a:p>
                  </a:txBody>
                  <a:tcPr marL="9525" marR="9525" marT="9525" marB="0" anchor="b"/>
                </a:tc>
              </a:tr>
              <a:tr h="219575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Rayburn Country Electric Cooperative Inc. DBA Rayburn Electric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1.19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South Texas Electric Cooperative Inc.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2.21</a:t>
                      </a:r>
                    </a:p>
                  </a:txBody>
                  <a:tcPr marL="9525" marR="9525" marT="9525" marB="0" anchor="b"/>
                </a:tc>
              </a:tr>
              <a:tr h="199286">
                <a:tc>
                  <a:txBody>
                    <a:bodyPr/>
                    <a:lstStyle/>
                    <a:p>
                      <a:pPr marL="457200" marR="0" lv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2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Texas-New Mexico Power Company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047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2.56</a:t>
                      </a:r>
                    </a:p>
                  </a:txBody>
                  <a:tcPr marL="9525" marR="9525" marT="9525" marB="0" anchor="b"/>
                </a:tc>
              </a:tr>
              <a:tr h="3919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ERCOT Total</a:t>
                      </a:r>
                      <a:endParaRPr lang="en-US" sz="12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100.00</a:t>
                      </a:r>
                      <a:endParaRPr lang="en-US" sz="12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07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1_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ERCOT">
      <a:majorFont>
        <a:latin typeface="Arial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46B5460B900443BBD742A16813B8FC" ma:contentTypeVersion="0" ma:contentTypeDescription="Create a new document." ma:contentTypeScope="" ma:versionID="df860fc2005b6e0bd74996ca9d84b01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AEEDF26-6BF0-4B81-8B17-BAB86CB566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18585</TotalTime>
  <Words>299</Words>
  <Application>Microsoft Office PowerPoint</Application>
  <PresentationFormat>On-screen Show (4:3)</PresentationFormat>
  <Paragraphs>101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Garamond</vt:lpstr>
      <vt:lpstr>Times New Roman</vt:lpstr>
      <vt:lpstr>TradeGothic LT</vt:lpstr>
      <vt:lpstr>1_Office Theme</vt:lpstr>
      <vt:lpstr>2_Custom Design</vt:lpstr>
      <vt:lpstr>Custom Design</vt:lpstr>
      <vt:lpstr>PowerPoint Presentation</vt:lpstr>
      <vt:lpstr>Operating Notices</vt:lpstr>
      <vt:lpstr>Energy Emergency Alert (EEA) levels</vt:lpstr>
      <vt:lpstr>Load Shed Obligations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Ruane, Mark</cp:lastModifiedBy>
  <cp:revision>509</cp:revision>
  <cp:lastPrinted>2018-05-16T22:06:13Z</cp:lastPrinted>
  <dcterms:created xsi:type="dcterms:W3CDTF">2016-01-21T15:20:31Z</dcterms:created>
  <dcterms:modified xsi:type="dcterms:W3CDTF">2019-03-01T21:18:12Z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0x0101009F46B5460B900443BBD742A16813B8FC</vt:lpwstr>
  </property>
</Properties>
</file>