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292" r:id="rId7"/>
    <p:sldId id="291" r:id="rId8"/>
    <p:sldId id="286" r:id="rId9"/>
    <p:sldId id="288" r:id="rId10"/>
    <p:sldId id="289" r:id="rId11"/>
    <p:sldId id="290"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ip" initials="SS" lastIdx="1" clrIdx="0">
    <p:extLst>
      <p:ext uri="{19B8F6BF-5375-455C-9EA6-DF929625EA0E}">
        <p15:presenceInfo xmlns:p15="http://schemas.microsoft.com/office/powerpoint/2012/main" userId="Sandi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897" autoAdjust="0"/>
  </p:normalViewPr>
  <p:slideViewPr>
    <p:cSldViewPr showGuides="1">
      <p:cViewPr varScale="1">
        <p:scale>
          <a:sx n="140" d="100"/>
          <a:sy n="140" d="100"/>
        </p:scale>
        <p:origin x="696" y="13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2/21/2019</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2/21/2019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1583163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lvl1pPr>
              <a:defRPr/>
            </a:lvl1pPr>
          </a:lstStyle>
          <a:p>
            <a:r>
              <a:rPr lang="en-US" dirty="0" smtClean="0"/>
              <a:t>March 2019</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lvl1pPr>
              <a:defRPr/>
            </a:lvl1pPr>
          </a:lstStyle>
          <a:p>
            <a:r>
              <a:rPr lang="en-US" dirty="0" smtClean="0"/>
              <a:t>March 2019</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March 2019</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815882"/>
          </a:xfrm>
          <a:prstGeom prst="rect">
            <a:avLst/>
          </a:prstGeom>
          <a:noFill/>
        </p:spPr>
        <p:txBody>
          <a:bodyPr wrap="square" rtlCol="0">
            <a:spAutoFit/>
          </a:bodyPr>
          <a:lstStyle/>
          <a:p>
            <a:r>
              <a:rPr lang="en-US" sz="2000" b="1" dirty="0" smtClean="0"/>
              <a:t>ERCOT – Southern Cross Transmission</a:t>
            </a:r>
          </a:p>
          <a:p>
            <a:r>
              <a:rPr lang="en-US" sz="2000" b="1" dirty="0" smtClean="0"/>
              <a:t>ROS/WMS Working Group Assignments</a:t>
            </a:r>
            <a:endParaRPr lang="en-US" sz="2000" b="1" dirty="0"/>
          </a:p>
          <a:p>
            <a:endParaRPr lang="en-US" dirty="0" smtClean="0">
              <a:solidFill>
                <a:schemeClr val="tx2"/>
              </a:solidFill>
            </a:endParaRPr>
          </a:p>
          <a:p>
            <a:r>
              <a:rPr lang="en-US" dirty="0" smtClean="0"/>
              <a:t>Matt Mereness</a:t>
            </a:r>
          </a:p>
          <a:p>
            <a:r>
              <a:rPr lang="en-US" dirty="0" smtClean="0"/>
              <a:t>ERCOT</a:t>
            </a:r>
          </a:p>
          <a:p>
            <a:endParaRPr lang="en-US" dirty="0" smtClean="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ERCOT – Southern Cross Transmission Working Group Assignments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5" name="Content Placeholder 2"/>
          <p:cNvSpPr>
            <a:spLocks noGrp="1"/>
          </p:cNvSpPr>
          <p:nvPr>
            <p:ph idx="1"/>
          </p:nvPr>
        </p:nvSpPr>
        <p:spPr>
          <a:xfrm>
            <a:off x="266700" y="1447800"/>
            <a:ext cx="8534400" cy="1384995"/>
          </a:xfrm>
        </p:spPr>
        <p:txBody>
          <a:bodyPr>
            <a:spAutoFit/>
          </a:bodyPr>
          <a:lstStyle/>
          <a:p>
            <a:r>
              <a:rPr lang="en-US" sz="2000" dirty="0" smtClean="0">
                <a:solidFill>
                  <a:schemeClr val="tx1"/>
                </a:solidFill>
              </a:rPr>
              <a:t>ERCOT is seeking input from WMS and ROS on working group assignments for Directive #3 </a:t>
            </a:r>
          </a:p>
          <a:p>
            <a:r>
              <a:rPr lang="en-US" sz="2000" dirty="0" smtClean="0">
                <a:solidFill>
                  <a:schemeClr val="tx1"/>
                </a:solidFill>
              </a:rPr>
              <a:t>It is anticipated that work done by working groups will be brought back to WMS and ROS meetings, as appropriate.</a:t>
            </a:r>
          </a:p>
        </p:txBody>
      </p:sp>
      <p:sp>
        <p:nvSpPr>
          <p:cNvPr id="3" name="TextBox 2"/>
          <p:cNvSpPr txBox="1"/>
          <p:nvPr/>
        </p:nvSpPr>
        <p:spPr>
          <a:xfrm>
            <a:off x="4267200" y="6561138"/>
            <a:ext cx="994183" cy="276999"/>
          </a:xfrm>
          <a:prstGeom prst="rect">
            <a:avLst/>
          </a:prstGeom>
          <a:noFill/>
        </p:spPr>
        <p:txBody>
          <a:bodyPr wrap="none" rtlCol="0">
            <a:spAutoFit/>
          </a:bodyPr>
          <a:lstStyle/>
          <a:p>
            <a:r>
              <a:rPr lang="en-US" sz="1200" dirty="0" smtClean="0">
                <a:solidFill>
                  <a:schemeClr val="tx1">
                    <a:lumMod val="50000"/>
                    <a:lumOff val="50000"/>
                  </a:schemeClr>
                </a:solidFill>
              </a:rPr>
              <a:t>March 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2541386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1416756"/>
          </a:xfrm>
        </p:spPr>
        <p:txBody>
          <a:bodyPr>
            <a:noAutofit/>
          </a:bodyPr>
          <a:lstStyle/>
          <a:p>
            <a:pPr marL="0" indent="0">
              <a:buNone/>
            </a:pPr>
            <a:r>
              <a:rPr lang="en-US" sz="1600" dirty="0">
                <a:solidFill>
                  <a:schemeClr val="tx1"/>
                </a:solidFill>
              </a:rPr>
              <a:t>ERCOT shall determine what ramp rate restrictions, if any, will be necessary to accommodate the interconnection of the Southern Cross DC tie and shall implement those restrictions and shall certify to the Commission when it has completed these actions.</a:t>
            </a:r>
          </a:p>
        </p:txBody>
      </p:sp>
      <p:sp>
        <p:nvSpPr>
          <p:cNvPr id="3" name="Title 2"/>
          <p:cNvSpPr>
            <a:spLocks noGrp="1"/>
          </p:cNvSpPr>
          <p:nvPr>
            <p:ph type="title"/>
          </p:nvPr>
        </p:nvSpPr>
        <p:spPr/>
        <p:txBody>
          <a:bodyPr/>
          <a:lstStyle/>
          <a:p>
            <a:r>
              <a:rPr lang="en-US" sz="2000" dirty="0" smtClean="0"/>
              <a:t>Directive #3</a:t>
            </a:r>
            <a:endParaRPr lang="en-US" sz="2000" dirty="0"/>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6" name="TextBox 5"/>
          <p:cNvSpPr txBox="1"/>
          <p:nvPr/>
        </p:nvSpPr>
        <p:spPr>
          <a:xfrm>
            <a:off x="513472" y="5029200"/>
            <a:ext cx="8046719" cy="646331"/>
          </a:xfrm>
          <a:prstGeom prst="rect">
            <a:avLst/>
          </a:prstGeom>
          <a:noFill/>
        </p:spPr>
        <p:txBody>
          <a:bodyPr wrap="square" rtlCol="0">
            <a:spAutoFit/>
          </a:bodyPr>
          <a:lstStyle/>
          <a:p>
            <a:pPr algn="ctr"/>
            <a:r>
              <a:rPr lang="en-US" dirty="0"/>
              <a:t>Ready to start now</a:t>
            </a:r>
          </a:p>
          <a:p>
            <a:pPr algn="ctr"/>
            <a:r>
              <a:rPr lang="en-US" b="1" dirty="0">
                <a:solidFill>
                  <a:schemeClr val="accent1"/>
                </a:solidFill>
              </a:rPr>
              <a:t>Recommendation:</a:t>
            </a:r>
            <a:r>
              <a:rPr lang="en-US" dirty="0"/>
              <a:t> Assign to </a:t>
            </a:r>
            <a:r>
              <a:rPr lang="en-US" dirty="0" smtClean="0"/>
              <a:t>PDCWG</a:t>
            </a:r>
            <a:endParaRPr lang="en-US" dirty="0"/>
          </a:p>
        </p:txBody>
      </p:sp>
      <p:sp>
        <p:nvSpPr>
          <p:cNvPr id="9" name="Content Placeholder 1"/>
          <p:cNvSpPr txBox="1">
            <a:spLocks/>
          </p:cNvSpPr>
          <p:nvPr/>
        </p:nvSpPr>
        <p:spPr>
          <a:xfrm>
            <a:off x="292983" y="2483474"/>
            <a:ext cx="8450982" cy="185992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b="1" dirty="0" smtClean="0">
                <a:solidFill>
                  <a:schemeClr val="accent1"/>
                </a:solidFill>
              </a:rPr>
              <a:t>Issues:</a:t>
            </a:r>
          </a:p>
          <a:p>
            <a:r>
              <a:rPr lang="en-US" sz="1600" dirty="0">
                <a:solidFill>
                  <a:schemeClr val="tx1"/>
                </a:solidFill>
              </a:rPr>
              <a:t>Potential </a:t>
            </a:r>
            <a:r>
              <a:rPr lang="en-US" sz="1600" dirty="0" smtClean="0">
                <a:solidFill>
                  <a:schemeClr val="tx1"/>
                </a:solidFill>
              </a:rPr>
              <a:t>4100 </a:t>
            </a:r>
            <a:r>
              <a:rPr lang="en-US" sz="1600" dirty="0">
                <a:solidFill>
                  <a:schemeClr val="tx1"/>
                </a:solidFill>
              </a:rPr>
              <a:t>MW DC Tie schedule change (Maximum </a:t>
            </a:r>
            <a:r>
              <a:rPr lang="en-US" sz="1600" dirty="0" smtClean="0">
                <a:solidFill>
                  <a:schemeClr val="tx1"/>
                </a:solidFill>
              </a:rPr>
              <a:t>import (2,000 MW) </a:t>
            </a:r>
            <a:r>
              <a:rPr lang="en-US" sz="1600" dirty="0">
                <a:solidFill>
                  <a:schemeClr val="tx1"/>
                </a:solidFill>
              </a:rPr>
              <a:t>to </a:t>
            </a:r>
            <a:r>
              <a:rPr lang="en-US" sz="1600" dirty="0" smtClean="0">
                <a:solidFill>
                  <a:schemeClr val="tx1"/>
                </a:solidFill>
              </a:rPr>
              <a:t>maximum export (2100 MW)).</a:t>
            </a:r>
            <a:endParaRPr lang="en-US" sz="1600" dirty="0">
              <a:solidFill>
                <a:schemeClr val="tx1"/>
              </a:solidFill>
            </a:endParaRPr>
          </a:p>
          <a:p>
            <a:r>
              <a:rPr lang="en-US" sz="1600" dirty="0">
                <a:solidFill>
                  <a:schemeClr val="tx1"/>
                </a:solidFill>
              </a:rPr>
              <a:t>Study impact to net load variability due to DC tie ramp, impact on ERCOT’s ability to recover from Frequency events including a DCS event during the DC Tie ramps. </a:t>
            </a:r>
          </a:p>
          <a:p>
            <a:r>
              <a:rPr lang="en-US" sz="1600" dirty="0">
                <a:solidFill>
                  <a:schemeClr val="tx1"/>
                </a:solidFill>
              </a:rPr>
              <a:t>Recommend Ramp rate </a:t>
            </a:r>
            <a:r>
              <a:rPr lang="en-US" sz="1600" dirty="0" smtClean="0">
                <a:solidFill>
                  <a:schemeClr val="tx1"/>
                </a:solidFill>
              </a:rPr>
              <a:t>restrictions or and </a:t>
            </a:r>
            <a:r>
              <a:rPr lang="en-US" sz="1600" dirty="0">
                <a:solidFill>
                  <a:schemeClr val="tx1"/>
                </a:solidFill>
              </a:rPr>
              <a:t>or other requirements such that grid reliability risks are mitigated. </a:t>
            </a:r>
          </a:p>
          <a:p>
            <a:endParaRPr lang="en-US" sz="1600" dirty="0" smtClean="0">
              <a:solidFill>
                <a:schemeClr val="tx1"/>
              </a:solidFill>
            </a:endParaRPr>
          </a:p>
          <a:p>
            <a:endParaRPr lang="en-US" sz="1600" dirty="0">
              <a:solidFill>
                <a:schemeClr val="tx1"/>
              </a:solidFill>
            </a:endParaRPr>
          </a:p>
        </p:txBody>
      </p:sp>
      <p:sp>
        <p:nvSpPr>
          <p:cNvPr id="8" name="TextBox 7"/>
          <p:cNvSpPr txBox="1"/>
          <p:nvPr/>
        </p:nvSpPr>
        <p:spPr>
          <a:xfrm>
            <a:off x="4267200" y="6561138"/>
            <a:ext cx="994183" cy="276999"/>
          </a:xfrm>
          <a:prstGeom prst="rect">
            <a:avLst/>
          </a:prstGeom>
          <a:noFill/>
        </p:spPr>
        <p:txBody>
          <a:bodyPr wrap="none" rtlCol="0">
            <a:spAutoFit/>
          </a:bodyPr>
          <a:lstStyle/>
          <a:p>
            <a:r>
              <a:rPr lang="en-US" sz="1200" dirty="0" smtClean="0">
                <a:solidFill>
                  <a:schemeClr val="tx1">
                    <a:lumMod val="50000"/>
                    <a:lumOff val="50000"/>
                  </a:schemeClr>
                </a:solidFill>
              </a:rPr>
              <a:t>March 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748676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a:t>
            </a:r>
            <a:r>
              <a:rPr lang="en-US" sz="2000" dirty="0" smtClean="0"/>
              <a:t>Status Dashboard</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946126324"/>
              </p:ext>
            </p:extLst>
          </p:nvPr>
        </p:nvGraphicFramePr>
        <p:xfrm>
          <a:off x="271346" y="990601"/>
          <a:ext cx="8534400" cy="4419600"/>
        </p:xfrm>
        <a:graphic>
          <a:graphicData uri="http://schemas.openxmlformats.org/drawingml/2006/table">
            <a:tbl>
              <a:tblPr firstRow="1" bandRow="1">
                <a:tableStyleId>{5C22544A-7EE6-4342-B048-85BDC9FD1C3A}</a:tableStyleId>
              </a:tblPr>
              <a:tblGrid>
                <a:gridCol w="2243254">
                  <a:extLst>
                    <a:ext uri="{9D8B030D-6E8A-4147-A177-3AD203B41FA5}">
                      <a16:colId xmlns="" xmlns:a16="http://schemas.microsoft.com/office/drawing/2014/main" val="20000"/>
                    </a:ext>
                  </a:extLst>
                </a:gridCol>
                <a:gridCol w="4648200">
                  <a:extLst>
                    <a:ext uri="{9D8B030D-6E8A-4147-A177-3AD203B41FA5}">
                      <a16:colId xmlns="" xmlns:a16="http://schemas.microsoft.com/office/drawing/2014/main" val="20001"/>
                    </a:ext>
                  </a:extLst>
                </a:gridCol>
                <a:gridCol w="1642946">
                  <a:extLst>
                    <a:ext uri="{9D8B030D-6E8A-4147-A177-3AD203B41FA5}">
                      <a16:colId xmlns="" xmlns:a16="http://schemas.microsoft.com/office/drawing/2014/main" val="20002"/>
                    </a:ext>
                  </a:extLst>
                </a:gridCol>
              </a:tblGrid>
              <a:tr h="309892">
                <a:tc>
                  <a:txBody>
                    <a:bodyPr/>
                    <a:lstStyle/>
                    <a:p>
                      <a:pPr algn="ctr"/>
                      <a:r>
                        <a:rPr lang="en-US" sz="1300" dirty="0" smtClean="0"/>
                        <a:t>Directive</a:t>
                      </a:r>
                      <a:endParaRPr lang="en-US" sz="1300" dirty="0"/>
                    </a:p>
                  </a:txBody>
                  <a:tcPr/>
                </a:tc>
                <a:tc>
                  <a:txBody>
                    <a:bodyPr/>
                    <a:lstStyle/>
                    <a:p>
                      <a:pPr algn="ctr"/>
                      <a:r>
                        <a:rPr lang="en-US" sz="1300" dirty="0" smtClean="0"/>
                        <a:t>Status</a:t>
                      </a:r>
                      <a:endParaRPr lang="en-US" sz="1300" dirty="0"/>
                    </a:p>
                  </a:txBody>
                  <a:tcPr/>
                </a:tc>
                <a:tc>
                  <a:txBody>
                    <a:bodyPr/>
                    <a:lstStyle/>
                    <a:p>
                      <a:pPr algn="ctr"/>
                      <a:r>
                        <a:rPr lang="en-US" sz="1300" dirty="0" smtClean="0"/>
                        <a:t>Target Dates </a:t>
                      </a:r>
                      <a:endParaRPr lang="en-US" sz="1300" dirty="0"/>
                    </a:p>
                  </a:txBody>
                  <a:tcPr/>
                </a:tc>
                <a:extLst>
                  <a:ext uri="{0D108BD9-81ED-4DB2-BD59-A6C34878D82A}">
                    <a16:rowId xmlns="" xmlns:a16="http://schemas.microsoft.com/office/drawing/2014/main" val="10000"/>
                  </a:ext>
                </a:extLst>
              </a:tr>
              <a:tr h="1125396">
                <a:tc>
                  <a:txBody>
                    <a:bodyPr/>
                    <a:lstStyle/>
                    <a:p>
                      <a:r>
                        <a:rPr lang="en-US" sz="1050" b="0" dirty="0">
                          <a:solidFill>
                            <a:schemeClr val="tx1"/>
                          </a:solidFill>
                        </a:rPr>
                        <a:t>Directive #</a:t>
                      </a:r>
                      <a:r>
                        <a:rPr lang="en-US" sz="1050" b="0" dirty="0" smtClean="0">
                          <a:solidFill>
                            <a:schemeClr val="tx1"/>
                          </a:solidFill>
                        </a:rPr>
                        <a:t>1 – Registration and market segment</a:t>
                      </a:r>
                      <a:endParaRPr lang="en-US" sz="1050" b="0" dirty="0">
                        <a:solidFill>
                          <a:schemeClr val="tx1"/>
                        </a:solidFill>
                      </a:endParaRPr>
                    </a:p>
                  </a:txBody>
                  <a:tcPr>
                    <a:solidFill>
                      <a:srgbClr val="CBE3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NPRR857 and NOGRR177</a:t>
                      </a:r>
                      <a:r>
                        <a:rPr lang="en-US" sz="1050" baseline="0" dirty="0" smtClean="0">
                          <a:solidFill>
                            <a:schemeClr val="tx1"/>
                          </a:solidFill>
                        </a:rPr>
                        <a:t> approved.  Language grey-boxed until implementation is complete. </a:t>
                      </a:r>
                      <a:r>
                        <a:rPr lang="en-US" sz="1050" dirty="0" smtClean="0">
                          <a:solidFill>
                            <a:schemeClr val="tx1"/>
                          </a:solidFill>
                        </a:rPr>
                        <a:t>Target</a:t>
                      </a:r>
                      <a:r>
                        <a:rPr lang="en-US" sz="1050" baseline="0" dirty="0" smtClean="0">
                          <a:solidFill>
                            <a:schemeClr val="tx1"/>
                          </a:solidFill>
                        </a:rPr>
                        <a:t>  implementation start and go-live dates are not yet determined.</a:t>
                      </a:r>
                      <a:endParaRPr lang="en-US" sz="105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Proposed bylaw segment definition amendment withdrawn at this time.  Expected to reinitiate at a later date.</a:t>
                      </a:r>
                    </a:p>
                  </a:txBody>
                  <a:tcPr>
                    <a:solidFill>
                      <a:srgbClr val="CBE3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baseline="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No scheduled activity</a:t>
                      </a:r>
                    </a:p>
                  </a:txBody>
                  <a:tcPr>
                    <a:solidFill>
                      <a:srgbClr val="CBE3EB"/>
                    </a:solidFill>
                  </a:tcPr>
                </a:tc>
                <a:extLst>
                  <a:ext uri="{0D108BD9-81ED-4DB2-BD59-A6C34878D82A}">
                    <a16:rowId xmlns="" xmlns:a16="http://schemas.microsoft.com/office/drawing/2014/main" val="4164978374"/>
                  </a:ext>
                </a:extLst>
              </a:tr>
              <a:tr h="358822">
                <a:tc>
                  <a:txBody>
                    <a:bodyPr/>
                    <a:lstStyle/>
                    <a:p>
                      <a:r>
                        <a:rPr lang="en-US" sz="1050" dirty="0" smtClean="0">
                          <a:solidFill>
                            <a:schemeClr val="tx1"/>
                          </a:solidFill>
                        </a:rPr>
                        <a:t>Directive #4 – Outage coordination</a:t>
                      </a:r>
                      <a:endParaRPr lang="en-US" sz="1050" dirty="0">
                        <a:solidFill>
                          <a:schemeClr val="tx1"/>
                        </a:solidFill>
                      </a:endParaRPr>
                    </a:p>
                  </a:txBody>
                  <a:tcPr/>
                </a:tc>
                <a:tc>
                  <a:txBody>
                    <a:bodyPr/>
                    <a:lstStyle/>
                    <a:p>
                      <a:r>
                        <a:rPr lang="en-US" sz="1050" b="0" u="none" dirty="0" smtClean="0">
                          <a:solidFill>
                            <a:schemeClr val="tx1"/>
                          </a:solidFill>
                        </a:rPr>
                        <a:t>Continue </a:t>
                      </a:r>
                      <a:r>
                        <a:rPr lang="en-US" sz="1050" b="0" u="none" baseline="0" dirty="0" smtClean="0">
                          <a:solidFill>
                            <a:schemeClr val="tx1"/>
                          </a:solidFill>
                        </a:rPr>
                        <a:t>discussion on this topic.</a:t>
                      </a:r>
                      <a:endParaRPr lang="en-US" sz="1050" b="0" u="none" dirty="0" smtClean="0">
                        <a:solidFill>
                          <a:schemeClr val="tx1"/>
                        </a:solidFill>
                      </a:endParaRPr>
                    </a:p>
                  </a:txBody>
                  <a:tcPr/>
                </a:tc>
                <a:tc>
                  <a:txBody>
                    <a:bodyPr/>
                    <a:lstStyle/>
                    <a:p>
                      <a:r>
                        <a:rPr lang="en-US" sz="1050" baseline="0" dirty="0" smtClean="0">
                          <a:solidFill>
                            <a:schemeClr val="tx1"/>
                          </a:solidFill>
                        </a:rPr>
                        <a:t>OWG 03/21/2019</a:t>
                      </a:r>
                    </a:p>
                  </a:txBody>
                  <a:tcPr/>
                </a:tc>
              </a:tr>
              <a:tr h="897054">
                <a:tc>
                  <a:txBody>
                    <a:bodyPr/>
                    <a:lstStyle/>
                    <a:p>
                      <a:r>
                        <a:rPr lang="en-US" sz="1050" dirty="0">
                          <a:solidFill>
                            <a:schemeClr val="tx1"/>
                          </a:solidFill>
                        </a:rPr>
                        <a:t>Directive #</a:t>
                      </a:r>
                      <a:r>
                        <a:rPr lang="en-US" sz="1050" dirty="0" smtClean="0">
                          <a:solidFill>
                            <a:schemeClr val="tx1"/>
                          </a:solidFill>
                        </a:rPr>
                        <a:t>5 - </a:t>
                      </a:r>
                      <a:r>
                        <a:rPr lang="en-US" sz="1050" dirty="0">
                          <a:solidFill>
                            <a:schemeClr val="tx1"/>
                          </a:solidFill>
                        </a:rPr>
                        <a:t>Planning model considerations</a:t>
                      </a:r>
                    </a:p>
                  </a:txBody>
                  <a:tcPr/>
                </a:tc>
                <a:tc>
                  <a:txBody>
                    <a:bodyPr/>
                    <a:lstStyle/>
                    <a:p>
                      <a:r>
                        <a:rPr lang="en-US" sz="1050" kern="1200" dirty="0" smtClean="0">
                          <a:solidFill>
                            <a:schemeClr val="tx1"/>
                          </a:solidFill>
                          <a:effectLst/>
                          <a:latin typeface="+mn-lt"/>
                          <a:ea typeface="+mn-ea"/>
                          <a:cs typeface="+mn-cs"/>
                        </a:rPr>
                        <a:t>PGRR068, Addition of a Proposed DC Tie to the Planning Models, approved at Board 12/11/2018.</a:t>
                      </a:r>
                    </a:p>
                    <a:p>
                      <a:endParaRPr lang="en-US" sz="1050" kern="1200" baseline="0" dirty="0" smtClean="0">
                        <a:solidFill>
                          <a:schemeClr val="tx1"/>
                        </a:solidFill>
                        <a:effectLst/>
                        <a:latin typeface="+mn-lt"/>
                        <a:ea typeface="+mn-ea"/>
                        <a:cs typeface="+mn-cs"/>
                      </a:endParaRPr>
                    </a:p>
                    <a:p>
                      <a:r>
                        <a:rPr lang="en-US" sz="1050" kern="1200" baseline="0" dirty="0" smtClean="0">
                          <a:solidFill>
                            <a:schemeClr val="tx1"/>
                          </a:solidFill>
                          <a:effectLst/>
                          <a:latin typeface="+mn-lt"/>
                          <a:ea typeface="+mn-ea"/>
                          <a:cs typeface="+mn-cs"/>
                        </a:rPr>
                        <a:t>Updated Whitepaper at Board for review and approval. </a:t>
                      </a:r>
                      <a:endParaRPr lang="en-US" sz="1050" b="0" u="none" dirty="0" smtClean="0">
                        <a:solidFill>
                          <a:schemeClr val="tx1"/>
                        </a:solidFill>
                      </a:endParaRPr>
                    </a:p>
                  </a:txBody>
                  <a:tcPr/>
                </a:tc>
                <a:tc>
                  <a:txBody>
                    <a:bodyPr/>
                    <a:lstStyle/>
                    <a:p>
                      <a:endParaRPr lang="en-US" sz="1050" baseline="0" dirty="0" smtClean="0">
                        <a:solidFill>
                          <a:schemeClr val="tx1"/>
                        </a:solidFill>
                      </a:endParaRPr>
                    </a:p>
                    <a:p>
                      <a:endParaRPr lang="en-US" sz="1050" baseline="0" dirty="0" smtClean="0">
                        <a:solidFill>
                          <a:schemeClr val="tx1"/>
                        </a:solidFill>
                      </a:endParaRPr>
                    </a:p>
                    <a:p>
                      <a:r>
                        <a:rPr lang="en-US" sz="1050" baseline="0" dirty="0" smtClean="0">
                          <a:solidFill>
                            <a:schemeClr val="tx1"/>
                          </a:solidFill>
                        </a:rPr>
                        <a:t>BOD 04/09/2019</a:t>
                      </a:r>
                    </a:p>
                  </a:txBody>
                  <a:tcPr/>
                </a:tc>
                <a:extLst>
                  <a:ext uri="{0D108BD9-81ED-4DB2-BD59-A6C34878D82A}">
                    <a16:rowId xmlns="" xmlns:a16="http://schemas.microsoft.com/office/drawing/2014/main" val="10001"/>
                  </a:ext>
                </a:extLst>
              </a:tr>
              <a:tr h="472776">
                <a:tc>
                  <a:txBody>
                    <a:bodyPr/>
                    <a:lstStyle/>
                    <a:p>
                      <a:r>
                        <a:rPr lang="en-US" sz="1050" dirty="0">
                          <a:solidFill>
                            <a:schemeClr val="tx1"/>
                          </a:solidFill>
                        </a:rPr>
                        <a:t>Directive #</a:t>
                      </a:r>
                      <a:r>
                        <a:rPr lang="en-US" sz="1050" dirty="0" smtClean="0">
                          <a:solidFill>
                            <a:schemeClr val="tx1"/>
                          </a:solidFill>
                        </a:rPr>
                        <a:t>6 - </a:t>
                      </a:r>
                      <a:r>
                        <a:rPr lang="en-US" sz="1050" dirty="0">
                          <a:solidFill>
                            <a:schemeClr val="tx1"/>
                          </a:solidFill>
                        </a:rPr>
                        <a:t>Planning studies</a:t>
                      </a:r>
                      <a:r>
                        <a:rPr lang="en-US" sz="1050" baseline="0" dirty="0">
                          <a:solidFill>
                            <a:schemeClr val="tx1"/>
                          </a:solidFill>
                        </a:rPr>
                        <a:t>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solidFill>
                            <a:schemeClr val="tx1"/>
                          </a:solidFill>
                        </a:rPr>
                        <a:t>Review study results.</a:t>
                      </a:r>
                      <a:endParaRPr lang="en-US" sz="105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1200"/>
                        </a:spcBef>
                        <a:spcAft>
                          <a:spcPts val="0"/>
                        </a:spcAft>
                        <a:buClrTx/>
                        <a:buSzTx/>
                        <a:buFontTx/>
                        <a:buNone/>
                        <a:tabLst/>
                        <a:defRPr/>
                      </a:pPr>
                      <a:r>
                        <a:rPr lang="en-US" sz="1050" dirty="0" smtClean="0">
                          <a:solidFill>
                            <a:schemeClr val="tx1"/>
                          </a:solidFill>
                        </a:rPr>
                        <a:t>RPG 03/12/2019</a:t>
                      </a:r>
                      <a:endParaRPr lang="en-US" sz="1050" dirty="0">
                        <a:solidFill>
                          <a:schemeClr val="tx1"/>
                        </a:solidFill>
                      </a:endParaRPr>
                    </a:p>
                  </a:txBody>
                  <a:tcPr anchor="ctr"/>
                </a:tc>
                <a:extLst>
                  <a:ext uri="{0D108BD9-81ED-4DB2-BD59-A6C34878D82A}">
                    <a16:rowId xmlns="" xmlns:a16="http://schemas.microsoft.com/office/drawing/2014/main" val="10002"/>
                  </a:ext>
                </a:extLst>
              </a:tr>
              <a:tr h="782884">
                <a:tc>
                  <a:txBody>
                    <a:bodyPr/>
                    <a:lstStyle/>
                    <a:p>
                      <a:r>
                        <a:rPr lang="en-US" sz="1050" dirty="0">
                          <a:solidFill>
                            <a:schemeClr val="tx1"/>
                          </a:solidFill>
                        </a:rPr>
                        <a:t>Directive #</a:t>
                      </a:r>
                      <a:r>
                        <a:rPr lang="en-US" sz="1050" dirty="0" smtClean="0">
                          <a:solidFill>
                            <a:schemeClr val="tx1"/>
                          </a:solidFill>
                        </a:rPr>
                        <a:t>8 -</a:t>
                      </a:r>
                      <a:r>
                        <a:rPr lang="en-US" sz="1050" baseline="0" dirty="0" smtClean="0">
                          <a:solidFill>
                            <a:schemeClr val="tx1"/>
                          </a:solidFill>
                        </a:rPr>
                        <a:t> </a:t>
                      </a:r>
                      <a:r>
                        <a:rPr lang="en-US" sz="1050" baseline="0" dirty="0">
                          <a:solidFill>
                            <a:schemeClr val="tx1"/>
                          </a:solidFill>
                        </a:rPr>
                        <a:t>Frequency </a:t>
                      </a:r>
                      <a:r>
                        <a:rPr lang="en-US" sz="1050" baseline="0" dirty="0" smtClean="0">
                          <a:solidFill>
                            <a:schemeClr val="tx1"/>
                          </a:solidFill>
                        </a:rPr>
                        <a:t>response and </a:t>
                      </a:r>
                      <a:r>
                        <a:rPr lang="en-US" sz="1050" baseline="0" dirty="0">
                          <a:solidFill>
                            <a:schemeClr val="tx1"/>
                          </a:solidFill>
                        </a:rPr>
                        <a:t>v</a:t>
                      </a:r>
                      <a:r>
                        <a:rPr lang="en-US" sz="1050" baseline="0" dirty="0" smtClean="0">
                          <a:solidFill>
                            <a:schemeClr val="tx1"/>
                          </a:solidFill>
                        </a:rPr>
                        <a:t>oltage </a:t>
                      </a:r>
                      <a:r>
                        <a:rPr lang="en-US" sz="1050" baseline="0" dirty="0">
                          <a:solidFill>
                            <a:schemeClr val="tx1"/>
                          </a:solidFill>
                        </a:rPr>
                        <a:t>support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Primary Frequency</a:t>
                      </a:r>
                      <a:r>
                        <a:rPr lang="en-US" sz="1050" baseline="0" dirty="0" smtClean="0">
                          <a:solidFill>
                            <a:schemeClr val="tx1"/>
                          </a:solidFill>
                        </a:rPr>
                        <a:t> Response determination complete</a:t>
                      </a:r>
                      <a:r>
                        <a:rPr lang="en-US" sz="1050" dirty="0" smtClean="0">
                          <a:solidFill>
                            <a:schemeClr val="tx1"/>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Voltage</a:t>
                      </a:r>
                      <a:r>
                        <a:rPr lang="en-US" sz="1050" u="sng" baseline="0" dirty="0" smtClean="0">
                          <a:solidFill>
                            <a:schemeClr val="tx1"/>
                          </a:solidFill>
                        </a:rPr>
                        <a:t> Support</a:t>
                      </a:r>
                      <a:r>
                        <a:rPr lang="en-US" sz="1050" u="sng"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solidFill>
                            <a:schemeClr val="tx1"/>
                          </a:solidFill>
                        </a:rPr>
                        <a:t>Review study results.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RPG 03/12/2019</a:t>
                      </a:r>
                      <a:endParaRPr lang="en-US" sz="1050" dirty="0">
                        <a:solidFill>
                          <a:schemeClr val="tx1"/>
                        </a:solidFill>
                      </a:endParaRPr>
                    </a:p>
                  </a:txBody>
                  <a:tcPr/>
                </a:tc>
              </a:tr>
              <a:tr h="472776">
                <a:tc>
                  <a:txBody>
                    <a:bodyPr/>
                    <a:lstStyle/>
                    <a:p>
                      <a:r>
                        <a:rPr lang="en-US" sz="1050" dirty="0">
                          <a:solidFill>
                            <a:schemeClr val="tx1"/>
                          </a:solidFill>
                        </a:rPr>
                        <a:t>Directive #</a:t>
                      </a:r>
                      <a:r>
                        <a:rPr lang="en-US" sz="1050" dirty="0" smtClean="0">
                          <a:solidFill>
                            <a:schemeClr val="tx1"/>
                          </a:solidFill>
                        </a:rPr>
                        <a:t>9 -</a:t>
                      </a:r>
                      <a:r>
                        <a:rPr lang="en-US" sz="1050" baseline="0" dirty="0" smtClean="0">
                          <a:solidFill>
                            <a:schemeClr val="tx1"/>
                          </a:solidFill>
                        </a:rPr>
                        <a:t> </a:t>
                      </a:r>
                      <a:r>
                        <a:rPr lang="en-US" sz="1050" baseline="0" dirty="0">
                          <a:solidFill>
                            <a:schemeClr val="tx1"/>
                          </a:solidFill>
                        </a:rPr>
                        <a:t>Ancillary </a:t>
                      </a:r>
                      <a:r>
                        <a:rPr lang="en-US" sz="1050" baseline="0" dirty="0" smtClean="0">
                          <a:solidFill>
                            <a:schemeClr val="tx1"/>
                          </a:solidFill>
                        </a:rPr>
                        <a:t>services</a:t>
                      </a:r>
                      <a:endParaRPr lang="en-US" sz="1050" dirty="0">
                        <a:solidFill>
                          <a:schemeClr val="tx1"/>
                        </a:solidFill>
                      </a:endParaRPr>
                    </a:p>
                  </a:txBody>
                  <a:tcPr/>
                </a:tc>
                <a:tc>
                  <a:txBody>
                    <a:bodyPr/>
                    <a:lstStyle/>
                    <a:p>
                      <a:pPr>
                        <a:buFont typeface="+mj-lt"/>
                        <a:buNone/>
                      </a:pPr>
                      <a:r>
                        <a:rPr lang="en-US" sz="1050" dirty="0" smtClean="0">
                          <a:solidFill>
                            <a:schemeClr val="tx1"/>
                          </a:solidFill>
                        </a:rPr>
                        <a:t>Review study results</a:t>
                      </a:r>
                      <a:r>
                        <a:rPr lang="en-US" sz="1050" baseline="0" dirty="0" smtClean="0">
                          <a:solidFill>
                            <a:schemeClr val="tx1"/>
                          </a:solidFill>
                        </a:rPr>
                        <a:t>.</a:t>
                      </a:r>
                      <a:endParaRPr lang="en-US" sz="1050" dirty="0" smtClean="0">
                        <a:solidFill>
                          <a:schemeClr val="tx1"/>
                        </a:solidFill>
                      </a:endParaRPr>
                    </a:p>
                  </a:txBody>
                  <a:tcPr/>
                </a:tc>
                <a:tc>
                  <a:txBody>
                    <a:bodyPr/>
                    <a:lstStyle/>
                    <a:p>
                      <a:r>
                        <a:rPr lang="en-US" sz="1050" baseline="0" dirty="0" smtClean="0">
                          <a:solidFill>
                            <a:schemeClr val="tx1"/>
                          </a:solidFill>
                        </a:rPr>
                        <a:t>PDCWG 03/13/2019</a:t>
                      </a:r>
                    </a:p>
                  </a:txBody>
                  <a:tcPr/>
                </a:tc>
              </a:tr>
            </a:tbl>
          </a:graphicData>
        </a:graphic>
      </p:graphicFrame>
      <p:sp>
        <p:nvSpPr>
          <p:cNvPr id="5" name="TextBox 4"/>
          <p:cNvSpPr txBox="1"/>
          <p:nvPr/>
        </p:nvSpPr>
        <p:spPr>
          <a:xfrm>
            <a:off x="4267200" y="6561138"/>
            <a:ext cx="994183" cy="276999"/>
          </a:xfrm>
          <a:prstGeom prst="rect">
            <a:avLst/>
          </a:prstGeom>
          <a:noFill/>
        </p:spPr>
        <p:txBody>
          <a:bodyPr wrap="none" rtlCol="0">
            <a:spAutoFit/>
          </a:bodyPr>
          <a:lstStyle/>
          <a:p>
            <a:r>
              <a:rPr lang="en-US" sz="1200" dirty="0" smtClean="0">
                <a:solidFill>
                  <a:schemeClr val="tx1">
                    <a:lumMod val="50000"/>
                    <a:lumOff val="50000"/>
                  </a:schemeClr>
                </a:solidFill>
              </a:rPr>
              <a:t>March 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1135977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Appendix</a:t>
            </a:r>
            <a:endParaRPr lang="en-US" dirty="0"/>
          </a:p>
        </p:txBody>
      </p:sp>
      <p:sp>
        <p:nvSpPr>
          <p:cNvPr id="3" name="TextBox 2"/>
          <p:cNvSpPr txBox="1"/>
          <p:nvPr/>
        </p:nvSpPr>
        <p:spPr>
          <a:xfrm>
            <a:off x="4267200" y="6561138"/>
            <a:ext cx="994183" cy="276999"/>
          </a:xfrm>
          <a:prstGeom prst="rect">
            <a:avLst/>
          </a:prstGeom>
          <a:noFill/>
        </p:spPr>
        <p:txBody>
          <a:bodyPr wrap="none" rtlCol="0">
            <a:spAutoFit/>
          </a:bodyPr>
          <a:lstStyle/>
          <a:p>
            <a:r>
              <a:rPr lang="en-US" sz="1200" dirty="0" smtClean="0">
                <a:solidFill>
                  <a:schemeClr val="tx1">
                    <a:lumMod val="50000"/>
                    <a:lumOff val="50000"/>
                  </a:schemeClr>
                </a:solidFill>
              </a:rPr>
              <a:t>March 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3739954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graphicFrame>
        <p:nvGraphicFramePr>
          <p:cNvPr id="3" name="Content Placeholder 2"/>
          <p:cNvGraphicFramePr>
            <a:graphicFrameLocks noGrp="1"/>
          </p:cNvGraphicFramePr>
          <p:nvPr>
            <p:ph idx="1"/>
            <p:extLst/>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 xmlns:a16="http://schemas.microsoft.com/office/drawing/2014/main" val="10000"/>
                  </a:ext>
                </a:extLst>
              </a:tr>
              <a:tr h="344561">
                <a:tc>
                  <a:txBody>
                    <a:bodyPr/>
                    <a:lstStyle/>
                    <a:p>
                      <a:r>
                        <a:rPr lang="en-US" sz="1000" b="0" dirty="0">
                          <a:solidFill>
                            <a:schemeClr val="tx1"/>
                          </a:solidFill>
                          <a:latin typeface="+mn-lt"/>
                        </a:rPr>
                        <a:t>Directive #</a:t>
                      </a:r>
                      <a:r>
                        <a:rPr lang="en-US" sz="1000" b="0" dirty="0" smtClean="0">
                          <a:solidFill>
                            <a:schemeClr val="tx1"/>
                          </a:solidFill>
                          <a:latin typeface="+mn-lt"/>
                        </a:rPr>
                        <a:t>1 – Registration and market segment</a:t>
                      </a:r>
                      <a:endParaRPr lang="en-US" sz="1000" b="0" dirty="0">
                        <a:solidFill>
                          <a:schemeClr val="tx1"/>
                        </a:solidFill>
                        <a:latin typeface="+mn-lt"/>
                      </a:endParaRPr>
                    </a:p>
                  </a:txBody>
                  <a:tcPr>
                    <a:solidFill>
                      <a:srgbClr val="CBE3EB"/>
                    </a:solidFill>
                  </a:tcPr>
                </a:tc>
                <a:tc>
                  <a:txBody>
                    <a:bodyPr/>
                    <a:lstStyle/>
                    <a:p>
                      <a:pPr marL="0" marR="0">
                        <a:spcBef>
                          <a:spcPts val="0"/>
                        </a:spcBef>
                        <a:spcAft>
                          <a:spcPts val="0"/>
                        </a:spcAft>
                      </a:pPr>
                      <a:r>
                        <a:rPr lang="en-US" sz="1000" dirty="0" smtClean="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dirty="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 xmlns:a16="http://schemas.microsoft.com/office/drawing/2014/main" val="4164978374"/>
                  </a:ext>
                </a:extLst>
              </a:tr>
              <a:tr h="344561">
                <a:tc>
                  <a:txBody>
                    <a:bodyPr/>
                    <a:lstStyle/>
                    <a:p>
                      <a:r>
                        <a:rPr lang="en-US" sz="1000" dirty="0" smtClean="0">
                          <a:solidFill>
                            <a:schemeClr val="tx1"/>
                          </a:solidFill>
                          <a:latin typeface="+mn-lt"/>
                        </a:rPr>
                        <a:t>Directive # 2 – Coordination agreement</a:t>
                      </a:r>
                      <a:endParaRPr lang="en-US" sz="1000" dirty="0">
                        <a:solidFill>
                          <a:schemeClr val="tx1"/>
                        </a:solidFill>
                        <a:latin typeface="+mn-lt"/>
                      </a:endParaRPr>
                    </a:p>
                  </a:txBody>
                  <a:tcPr/>
                </a:tc>
                <a:tc>
                  <a:txBody>
                    <a:bodyPr/>
                    <a:lstStyle/>
                    <a:p>
                      <a:pPr marL="0" marR="0">
                        <a:spcBef>
                          <a:spcPts val="0"/>
                        </a:spcBef>
                        <a:spcAft>
                          <a:spcPts val="0"/>
                        </a:spcAft>
                      </a:pPr>
                      <a:r>
                        <a:rPr lang="en-US" sz="1000" dirty="0" smtClean="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pPr marL="0" marR="0">
                        <a:spcBef>
                          <a:spcPts val="0"/>
                        </a:spcBef>
                        <a:spcAft>
                          <a:spcPts val="0"/>
                        </a:spcAft>
                      </a:pPr>
                      <a:r>
                        <a:rPr lang="en-US" sz="1000" dirty="0" smtClean="0">
                          <a:effectLst/>
                          <a:latin typeface="+mn-lt"/>
                        </a:rPr>
                        <a:t>Directive #3 -- Ramp rate restrictions</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#4 -- Outage coordination</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5 - </a:t>
                      </a:r>
                      <a:r>
                        <a:rPr lang="en-US" sz="1000" dirty="0">
                          <a:solidFill>
                            <a:schemeClr val="tx1"/>
                          </a:solidFill>
                          <a:latin typeface="+mn-lt"/>
                        </a:rPr>
                        <a:t>Planning model considerations</a:t>
                      </a:r>
                    </a:p>
                  </a:txBody>
                  <a:tcPr/>
                </a:tc>
                <a:tc>
                  <a:txBody>
                    <a:bodyPr/>
                    <a:lstStyle/>
                    <a:p>
                      <a:pPr marL="0" marR="0"/>
                      <a:r>
                        <a:rPr lang="en-US" sz="1000" dirty="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1"/>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6 - </a:t>
                      </a:r>
                      <a:r>
                        <a:rPr lang="en-US" sz="1000" dirty="0">
                          <a:solidFill>
                            <a:schemeClr val="tx1"/>
                          </a:solidFill>
                          <a:latin typeface="+mn-lt"/>
                        </a:rPr>
                        <a:t>Planning studies</a:t>
                      </a:r>
                      <a:r>
                        <a:rPr lang="en-US" sz="1000" baseline="0" dirty="0">
                          <a:solidFill>
                            <a:schemeClr val="tx1"/>
                          </a:solidFill>
                          <a:latin typeface="+mn-lt"/>
                        </a:rPr>
                        <a:t> for transmission upgrades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2"/>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#7</a:t>
                      </a:r>
                      <a:r>
                        <a:rPr lang="en-US" sz="1000" baseline="0" dirty="0" smtClean="0">
                          <a:solidFill>
                            <a:schemeClr val="tx1"/>
                          </a:solidFill>
                          <a:latin typeface="+mn-lt"/>
                        </a:rPr>
                        <a:t> </a:t>
                      </a:r>
                      <a:r>
                        <a:rPr lang="en-US" sz="1000" dirty="0" smtClean="0">
                          <a:solidFill>
                            <a:schemeClr val="tx1"/>
                          </a:solidFill>
                          <a:latin typeface="+mn-lt"/>
                        </a:rPr>
                        <a:t>– Congestion management</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Q2-2020</a:t>
            </a:r>
            <a:endParaRPr lang="en-US" sz="1100" dirty="0"/>
          </a:p>
        </p:txBody>
      </p:sp>
      <p:sp>
        <p:nvSpPr>
          <p:cNvPr id="7" name="Flowchart: Terminator 6"/>
          <p:cNvSpPr/>
          <p:nvPr/>
        </p:nvSpPr>
        <p:spPr>
          <a:xfrm>
            <a:off x="7787268" y="320894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Initiating</a:t>
            </a:r>
            <a:endParaRPr lang="en-US" sz="1100" dirty="0"/>
          </a:p>
        </p:txBody>
      </p:sp>
      <p:sp>
        <p:nvSpPr>
          <p:cNvPr id="9" name="Flowchart: Terminator 8"/>
          <p:cNvSpPr/>
          <p:nvPr/>
        </p:nvSpPr>
        <p:spPr>
          <a:xfrm>
            <a:off x="7787268" y="4320319"/>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1" name="Flowchart: Terminator 10"/>
          <p:cNvSpPr/>
          <p:nvPr/>
        </p:nvSpPr>
        <p:spPr>
          <a:xfrm>
            <a:off x="7787266" y="5717130"/>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t>updated</a:t>
            </a:r>
          </a:p>
          <a:p>
            <a:pPr algn="ctr"/>
            <a:r>
              <a:rPr lang="en-US" sz="1100" dirty="0" smtClean="0"/>
              <a:t>Q2-2019</a:t>
            </a:r>
          </a:p>
        </p:txBody>
      </p:sp>
      <p:sp>
        <p:nvSpPr>
          <p:cNvPr id="13" name="Flowchart: Terminator 12"/>
          <p:cNvSpPr/>
          <p:nvPr/>
        </p:nvSpPr>
        <p:spPr>
          <a:xfrm>
            <a:off x="7787265" y="4905060"/>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2" name="Flowchart: Terminator 11"/>
          <p:cNvSpPr/>
          <p:nvPr/>
        </p:nvSpPr>
        <p:spPr>
          <a:xfrm>
            <a:off x="7787265" y="3755249"/>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4" name="TextBox 13"/>
          <p:cNvSpPr txBox="1"/>
          <p:nvPr/>
        </p:nvSpPr>
        <p:spPr>
          <a:xfrm>
            <a:off x="4267200" y="6561138"/>
            <a:ext cx="994183" cy="276999"/>
          </a:xfrm>
          <a:prstGeom prst="rect">
            <a:avLst/>
          </a:prstGeom>
          <a:noFill/>
        </p:spPr>
        <p:txBody>
          <a:bodyPr wrap="none" rtlCol="0">
            <a:spAutoFit/>
          </a:bodyPr>
          <a:lstStyle/>
          <a:p>
            <a:r>
              <a:rPr lang="en-US" sz="1200" dirty="0" smtClean="0">
                <a:solidFill>
                  <a:schemeClr val="tx1">
                    <a:lumMod val="50000"/>
                    <a:lumOff val="50000"/>
                  </a:schemeClr>
                </a:solidFill>
              </a:rPr>
              <a:t>March 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16042672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graphicFrame>
        <p:nvGraphicFramePr>
          <p:cNvPr id="3" name="Content Placeholder 2"/>
          <p:cNvGraphicFramePr>
            <a:graphicFrameLocks noGrp="1"/>
          </p:cNvGraphicFramePr>
          <p:nvPr>
            <p:ph idx="1"/>
            <p:extLst/>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 xmlns:a16="http://schemas.microsoft.com/office/drawing/2014/main" val="10000"/>
                  </a:ext>
                </a:extLst>
              </a:tr>
              <a:tr h="344561">
                <a:tc>
                  <a:txBody>
                    <a:bodyPr/>
                    <a:lstStyle/>
                    <a:p>
                      <a:r>
                        <a:rPr lang="en-US" sz="1000" dirty="0" smtClean="0">
                          <a:solidFill>
                            <a:schemeClr val="tx1"/>
                          </a:solidFill>
                          <a:latin typeface="+mn-lt"/>
                        </a:rPr>
                        <a:t>Directive #8 -</a:t>
                      </a:r>
                      <a:r>
                        <a:rPr lang="en-US" sz="1000" baseline="0" dirty="0" smtClean="0">
                          <a:solidFill>
                            <a:schemeClr val="tx1"/>
                          </a:solidFill>
                          <a:latin typeface="+mn-lt"/>
                        </a:rPr>
                        <a:t> Frequency response and voltage support</a:t>
                      </a:r>
                      <a:endParaRPr lang="en-US" sz="1000" dirty="0">
                        <a:solidFill>
                          <a:schemeClr val="tx1"/>
                        </a:solidFill>
                        <a:latin typeface="+mn-lt"/>
                      </a:endParaRPr>
                    </a:p>
                  </a:txBody>
                  <a:tcPr>
                    <a:solidFill>
                      <a:srgbClr val="CBE3EB"/>
                    </a:solidFill>
                  </a:tcPr>
                </a:tc>
                <a:tc>
                  <a:txBody>
                    <a:bodyPr/>
                    <a:lstStyle/>
                    <a:p>
                      <a:pPr marL="0" marR="0"/>
                      <a:r>
                        <a:rPr lang="en-US" sz="1000" dirty="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 xmlns:a16="http://schemas.microsoft.com/office/drawing/2014/main" val="4164978374"/>
                  </a:ext>
                </a:extLst>
              </a:tr>
              <a:tr h="344561">
                <a:tc>
                  <a:txBody>
                    <a:bodyPr/>
                    <a:lstStyle/>
                    <a:p>
                      <a:r>
                        <a:rPr lang="en-US" sz="1000" dirty="0" smtClean="0">
                          <a:solidFill>
                            <a:schemeClr val="tx1"/>
                          </a:solidFill>
                          <a:latin typeface="+mn-lt"/>
                        </a:rPr>
                        <a:t>Directive #9 -</a:t>
                      </a:r>
                      <a:r>
                        <a:rPr lang="en-US" sz="1000" baseline="0" dirty="0" smtClean="0">
                          <a:solidFill>
                            <a:schemeClr val="tx1"/>
                          </a:solidFill>
                          <a:latin typeface="+mn-lt"/>
                        </a:rPr>
                        <a:t> Ancillary services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r>
                        <a:rPr lang="en-US" sz="1000" b="0" dirty="0" smtClean="0">
                          <a:solidFill>
                            <a:schemeClr val="tx1"/>
                          </a:solidFill>
                          <a:latin typeface="+mn-lt"/>
                        </a:rPr>
                        <a:t>Directive #10 – Price formation under emergency conditions</a:t>
                      </a:r>
                      <a:endParaRPr lang="en-US" sz="1000" b="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#11</a:t>
                      </a:r>
                      <a:endParaRPr lang="en-US" sz="1000" dirty="0" smtClean="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#12</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1"/>
                  </a:ext>
                </a:extLst>
              </a:tr>
              <a:tr h="441757">
                <a:tc>
                  <a:txBody>
                    <a:bodyPr/>
                    <a:lstStyle/>
                    <a:p>
                      <a:r>
                        <a:rPr lang="en-US" sz="1000" dirty="0" smtClean="0">
                          <a:solidFill>
                            <a:schemeClr val="tx1"/>
                          </a:solidFill>
                          <a:latin typeface="+mn-lt"/>
                        </a:rPr>
                        <a:t>Directive #13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2"/>
                  </a:ext>
                </a:extLst>
              </a:tr>
              <a:tr h="441757">
                <a:tc>
                  <a:txBody>
                    <a:bodyPr/>
                    <a:lstStyle/>
                    <a:p>
                      <a:r>
                        <a:rPr lang="en-US" sz="1000" dirty="0" smtClean="0">
                          <a:solidFill>
                            <a:schemeClr val="tx1"/>
                          </a:solidFill>
                          <a:latin typeface="+mn-lt"/>
                        </a:rPr>
                        <a:t>Directive #14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p>
        </p:txBody>
      </p:sp>
      <p:sp>
        <p:nvSpPr>
          <p:cNvPr id="8" name="Flowchart: Terminator 7"/>
          <p:cNvSpPr/>
          <p:nvPr/>
        </p:nvSpPr>
        <p:spPr>
          <a:xfrm>
            <a:off x="7787265" y="401912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2" name="Flowchart: Terminator 11"/>
          <p:cNvSpPr/>
          <p:nvPr/>
        </p:nvSpPr>
        <p:spPr>
          <a:xfrm>
            <a:off x="7787266" y="2315593"/>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3" name="Flowchart: Terminator 12"/>
          <p:cNvSpPr/>
          <p:nvPr/>
        </p:nvSpPr>
        <p:spPr>
          <a:xfrm>
            <a:off x="7787266" y="3074181"/>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Complete</a:t>
            </a:r>
            <a:endParaRPr lang="en-US" sz="1000" dirty="0"/>
          </a:p>
        </p:txBody>
      </p:sp>
      <p:sp>
        <p:nvSpPr>
          <p:cNvPr id="14" name="Flowchart: Terminator 13"/>
          <p:cNvSpPr/>
          <p:nvPr/>
        </p:nvSpPr>
        <p:spPr>
          <a:xfrm>
            <a:off x="7787264" y="470568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7" name="TextBox 16"/>
          <p:cNvSpPr txBox="1"/>
          <p:nvPr/>
        </p:nvSpPr>
        <p:spPr>
          <a:xfrm>
            <a:off x="4267200" y="6561138"/>
            <a:ext cx="994183" cy="276999"/>
          </a:xfrm>
          <a:prstGeom prst="rect">
            <a:avLst/>
          </a:prstGeom>
          <a:noFill/>
        </p:spPr>
        <p:txBody>
          <a:bodyPr wrap="none" rtlCol="0">
            <a:spAutoFit/>
          </a:bodyPr>
          <a:lstStyle/>
          <a:p>
            <a:r>
              <a:rPr lang="en-US" sz="1200" dirty="0" smtClean="0">
                <a:solidFill>
                  <a:schemeClr val="tx1">
                    <a:lumMod val="50000"/>
                    <a:lumOff val="50000"/>
                  </a:schemeClr>
                </a:solidFill>
              </a:rPr>
              <a:t>March 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529850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B64CD9AA-98CE-4B6E-AD86-260792973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terms/"/>
    <ds:schemaRef ds:uri="http://purl.org/dc/dcmitype/"/>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c34af464-7aa1-4edd-9be4-83dffc1cb92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4624</TotalTime>
  <Words>1254</Words>
  <Application>Microsoft Office PowerPoint</Application>
  <PresentationFormat>On-screen Show (4:3)</PresentationFormat>
  <Paragraphs>111</Paragraphs>
  <Slides>7</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Times New Roman</vt:lpstr>
      <vt:lpstr>1_Custom Design</vt:lpstr>
      <vt:lpstr>Office Theme</vt:lpstr>
      <vt:lpstr>PowerPoint Presentation</vt:lpstr>
      <vt:lpstr>ERCOT – Southern Cross Transmission Working Group Assignments</vt:lpstr>
      <vt:lpstr>Directive #3</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Ayson, Janice</cp:lastModifiedBy>
  <cp:revision>122</cp:revision>
  <cp:lastPrinted>2018-12-20T17:29:53Z</cp:lastPrinted>
  <dcterms:created xsi:type="dcterms:W3CDTF">2016-01-21T15:20:31Z</dcterms:created>
  <dcterms:modified xsi:type="dcterms:W3CDTF">2019-02-21T15:51:58Z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