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64" r:id="rId8"/>
    <p:sldId id="282" r:id="rId9"/>
    <p:sldId id="279" r:id="rId10"/>
    <p:sldId id="280" r:id="rId11"/>
    <p:sldId id="281" r:id="rId12"/>
    <p:sldId id="276" r:id="rId13"/>
    <p:sldId id="278" r:id="rId14"/>
    <p:sldId id="26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18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7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77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46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93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4800" b="1" dirty="0" smtClean="0"/>
              <a:t>Final GIC </a:t>
            </a:r>
            <a:r>
              <a:rPr lang="en-US" altLang="en-US" sz="4800" b="1" dirty="0" smtClean="0"/>
              <a:t>Flow </a:t>
            </a:r>
            <a:r>
              <a:rPr lang="en-US" altLang="en-US" sz="4800" b="1" dirty="0"/>
              <a:t>Summary for Benchmark GMD Event </a:t>
            </a:r>
          </a:p>
          <a:p>
            <a:endParaRPr lang="en-US" dirty="0"/>
          </a:p>
          <a:p>
            <a:pPr algn="ctr"/>
            <a:r>
              <a:rPr lang="en-US" b="1" dirty="0" smtClean="0"/>
              <a:t>March 2019</a:t>
            </a:r>
          </a:p>
          <a:p>
            <a:pPr algn="ctr"/>
            <a:r>
              <a:rPr lang="en-US" b="1" dirty="0" smtClean="0"/>
              <a:t>ROS Meeting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Benchmark GMD Event Description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15182"/>
            <a:ext cx="8534400" cy="490885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altLang="en-US" sz="1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NERC TPL-007-1 Standard defines the benchmark </a:t>
            </a:r>
            <a:r>
              <a:rPr lang="en-US" sz="2400" dirty="0"/>
              <a:t>Geomagnetic </a:t>
            </a:r>
            <a:r>
              <a:rPr lang="en-US" sz="2400" dirty="0" smtClean="0"/>
              <a:t>Disturbance (GMD) event as composed of the following four elements.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800" dirty="0"/>
              <a:t>a reference peak geoelectrical field amplitude of 8 V/km derived from statistical analysis of historical magnetometer data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800" dirty="0"/>
              <a:t>scaling factors to account for local geomagnetic latitude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800" dirty="0"/>
              <a:t>scaling factors to account for local earth conductivity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800" dirty="0"/>
              <a:t>a reference geomagnetic field time series or waveshape to facilitate time-domain analysis of GMD impact on </a:t>
            </a:r>
            <a:r>
              <a:rPr lang="en-US" altLang="en-US" sz="1800" dirty="0" smtClean="0"/>
              <a:t>equipment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“</a:t>
            </a:r>
            <a:r>
              <a:rPr lang="en-US" sz="2400" dirty="0" smtClean="0"/>
              <a:t>The </a:t>
            </a:r>
            <a:r>
              <a:rPr lang="en-US" sz="2400" dirty="0"/>
              <a:t>frequency of occurrence of this benchmark GMD event is estimated to be approximately 1 in 100 years</a:t>
            </a:r>
            <a:r>
              <a:rPr lang="en-US" altLang="en-US" sz="2400" dirty="0"/>
              <a:t>”</a:t>
            </a:r>
            <a:r>
              <a:rPr lang="en-US" altLang="en-US" sz="2400" baseline="30000" dirty="0"/>
              <a:t>[1]</a:t>
            </a:r>
            <a:r>
              <a:rPr lang="en-US" altLang="en-US" sz="2400" dirty="0"/>
              <a:t>. 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10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1000" dirty="0" smtClean="0"/>
          </a:p>
          <a:p>
            <a:pPr marL="0" indent="0">
              <a:buNone/>
            </a:pP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14600" y="115062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[1]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1582" y="5562600"/>
            <a:ext cx="8305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en-US" alt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1]https://www.nerc.com/comm/PC/Geomagnetic%20Disturbance%20Task%20Force%20GMDTF%202013/Benchmark_GMD_Event_Dec5_clean.pdf</a:t>
            </a:r>
            <a:endParaRPr lang="en-US" altLang="en-US" sz="14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94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GIC Flow Posting Status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534400" cy="4267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/>
              <a:t>Preliminary transformer </a:t>
            </a:r>
            <a:r>
              <a:rPr lang="en-US" sz="2400" dirty="0" err="1" smtClean="0"/>
              <a:t>Geomagnetically</a:t>
            </a:r>
            <a:r>
              <a:rPr lang="en-US" sz="2400" dirty="0" smtClean="0"/>
              <a:t> Induced</a:t>
            </a:r>
            <a:r>
              <a:rPr lang="en-US" sz="2400" dirty="0"/>
              <a:t> </a:t>
            </a:r>
            <a:r>
              <a:rPr lang="en-US" sz="2400" dirty="0" smtClean="0"/>
              <a:t>Currents (</a:t>
            </a:r>
            <a:r>
              <a:rPr lang="en-US" altLang="en-US" sz="2400" dirty="0" smtClean="0"/>
              <a:t>GIC) results for Benchmark GMD event </a:t>
            </a:r>
            <a:r>
              <a:rPr lang="en-US" altLang="en-US" sz="2400" dirty="0"/>
              <a:t>were posted in </a:t>
            </a:r>
            <a:r>
              <a:rPr lang="en-US" altLang="en-US" sz="2400" dirty="0" smtClean="0"/>
              <a:t>the MIS </a:t>
            </a:r>
            <a:r>
              <a:rPr lang="en-US" altLang="en-US" sz="2400" dirty="0"/>
              <a:t>Secure area </a:t>
            </a:r>
            <a:r>
              <a:rPr lang="en-US" altLang="en-US" sz="2400" dirty="0" smtClean="0"/>
              <a:t>of the ERCOT website on </a:t>
            </a:r>
            <a:r>
              <a:rPr lang="en-US" altLang="en-US" sz="2400" dirty="0"/>
              <a:t>7/2/2018.  </a:t>
            </a: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1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Final transformer GIC </a:t>
            </a:r>
            <a:r>
              <a:rPr lang="en-US" sz="2400" dirty="0" smtClean="0"/>
              <a:t>results </a:t>
            </a:r>
            <a:r>
              <a:rPr lang="en-US" altLang="en-US" sz="2400" dirty="0"/>
              <a:t>for Benchmark GMD event </a:t>
            </a:r>
            <a:r>
              <a:rPr lang="en-US" sz="2400" dirty="0" smtClean="0"/>
              <a:t>to </a:t>
            </a:r>
            <a:r>
              <a:rPr lang="en-US" altLang="en-US" sz="2400" dirty="0"/>
              <a:t>meet NERC TPL-007-1 Requirement </a:t>
            </a:r>
            <a:r>
              <a:rPr lang="en-US" altLang="en-US" sz="2400" dirty="0" smtClean="0"/>
              <a:t>5 </a:t>
            </a:r>
            <a:r>
              <a:rPr lang="en-US" altLang="en-US" sz="2400" dirty="0"/>
              <a:t>were </a:t>
            </a:r>
            <a:r>
              <a:rPr lang="en-US" sz="2400" dirty="0"/>
              <a:t>posted in </a:t>
            </a:r>
            <a:r>
              <a:rPr lang="en-US" sz="2400" dirty="0" smtClean="0"/>
              <a:t>the MIS </a:t>
            </a:r>
            <a:r>
              <a:rPr lang="en-US" sz="2400" dirty="0"/>
              <a:t>Secure area </a:t>
            </a:r>
            <a:r>
              <a:rPr lang="en-US" altLang="en-US" sz="2400" dirty="0"/>
              <a:t>of the ERCOT website </a:t>
            </a:r>
            <a:r>
              <a:rPr lang="en-US" sz="2400" dirty="0" smtClean="0"/>
              <a:t>on </a:t>
            </a:r>
            <a:r>
              <a:rPr lang="en-US" sz="2400" dirty="0"/>
              <a:t>10/29/2018 after addressing comments received after the preliminary GIC flows were posted.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14600" y="115062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[1]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31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Final GIC Flow 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534400" cy="5638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US" altLang="en-US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None of the transformers’ maximum effective GIC flow value exceeded the 75 A </a:t>
            </a:r>
            <a:r>
              <a:rPr lang="en-US" altLang="en-US" sz="2400" dirty="0"/>
              <a:t>per </a:t>
            </a:r>
            <a:r>
              <a:rPr lang="en-US" altLang="en-US" sz="2400" dirty="0" smtClean="0"/>
              <a:t>phase threshold described in NERC TPL-007-1 R6. </a:t>
            </a:r>
            <a:endParaRPr lang="en-US" altLang="en-US" sz="2400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en-US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Three transformers’ maximum effective GIC flow value were above </a:t>
            </a:r>
            <a:r>
              <a:rPr lang="en-US" sz="2400" dirty="0"/>
              <a:t>50 A per </a:t>
            </a:r>
            <a:r>
              <a:rPr lang="en-US" sz="2400" dirty="0" smtClean="0"/>
              <a:t>phase.</a:t>
            </a:r>
            <a:endParaRPr lang="en-US" sz="10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The majority </a:t>
            </a:r>
            <a:r>
              <a:rPr lang="en-US" sz="2400" dirty="0"/>
              <a:t>of the </a:t>
            </a:r>
            <a:r>
              <a:rPr lang="en-US" sz="2400" dirty="0" smtClean="0"/>
              <a:t>transformers’ maximum effective GIC flow value were below </a:t>
            </a:r>
            <a:r>
              <a:rPr lang="en-US" sz="2400" dirty="0"/>
              <a:t>10 A per </a:t>
            </a:r>
            <a:r>
              <a:rPr lang="en-US" sz="2400" dirty="0" smtClean="0"/>
              <a:t>phase.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5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Maximum Effective GIC </a:t>
            </a:r>
            <a:r>
              <a:rPr lang="en-US" dirty="0" smtClean="0"/>
              <a:t>Flows Distribution </a:t>
            </a:r>
            <a:r>
              <a:rPr lang="en-US" dirty="0" smtClean="0"/>
              <a:t>for 2021 Summer Peak Case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5595049"/>
            <a:ext cx="8112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numbers in the chart reflect the percentage of transformers whose GIC flow are in the specified range among 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1403 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transformers.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63664"/>
            <a:ext cx="8610600" cy="391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98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Maximum Effective GIC </a:t>
            </a:r>
            <a:r>
              <a:rPr lang="en-US" dirty="0" smtClean="0"/>
              <a:t>Flows Distribution </a:t>
            </a:r>
            <a:r>
              <a:rPr lang="en-US" dirty="0" smtClean="0"/>
              <a:t>for 2021 Minimum Load Case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5595049"/>
            <a:ext cx="8112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numbers in the chart reflect the percentage of transformers whose GIC flow are in the specified 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range among 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1403 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transformers.  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71384"/>
            <a:ext cx="8229600" cy="43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96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en-US" dirty="0" smtClean="0"/>
              <a:t>Maximum Effective GIC flows for 2021 Summer Peak (Geographic distribution) (&gt;4 Amps)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148" b="1437"/>
          <a:stretch/>
        </p:blipFill>
        <p:spPr>
          <a:xfrm>
            <a:off x="1600200" y="1143000"/>
            <a:ext cx="59436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148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en-US" dirty="0" smtClean="0"/>
              <a:t>Maximum Effective GIC flows for 2021 Off-Peak (Geographic distribution) (&gt;4 Amps)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1586"/>
          <a:stretch/>
        </p:blipFill>
        <p:spPr>
          <a:xfrm>
            <a:off x="1600200" y="1143000"/>
            <a:ext cx="5946213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949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/>
              <a:t>Question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200400" y="1716137"/>
            <a:ext cx="24384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/>
              <a:t>?</a:t>
            </a:r>
            <a:endParaRPr lang="en-US" sz="23900" b="1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17579</TotalTime>
  <Words>297</Words>
  <Application>Microsoft Office PowerPoint</Application>
  <PresentationFormat>On-screen Show (4:3)</PresentationFormat>
  <Paragraphs>52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Segoe UI</vt:lpstr>
      <vt:lpstr>Wingdings</vt:lpstr>
      <vt:lpstr>1_Custom Design</vt:lpstr>
      <vt:lpstr>Office Theme</vt:lpstr>
      <vt:lpstr>Custom Design</vt:lpstr>
      <vt:lpstr>PowerPoint Presentation</vt:lpstr>
      <vt:lpstr>Benchmark GMD Event Description</vt:lpstr>
      <vt:lpstr>GIC Flow Posting Status</vt:lpstr>
      <vt:lpstr>Final GIC Flow Summary</vt:lpstr>
      <vt:lpstr>Maximum Effective GIC Flows Distribution for 2021 Summer Peak Case</vt:lpstr>
      <vt:lpstr>Maximum Effective GIC Flows Distribution for 2021 Minimum Load Case</vt:lpstr>
      <vt:lpstr>Maximum Effective GIC flows for 2021 Summer Peak (Geographic distribution) (&gt;4 Amps)</vt:lpstr>
      <vt:lpstr>Maximum Effective GIC flows for 2021 Off-Peak (Geographic distribution) (&gt;4 Amps)</vt:lpstr>
      <vt:lpstr>Question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Yan, Ping</cp:lastModifiedBy>
  <cp:revision>127</cp:revision>
  <cp:lastPrinted>2016-01-21T20:53:15Z</cp:lastPrinted>
  <dcterms:created xsi:type="dcterms:W3CDTF">2016-01-21T15:20:31Z</dcterms:created>
  <dcterms:modified xsi:type="dcterms:W3CDTF">2019-02-28T16:00:21Z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