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Lst>
  <p:notesMasterIdLst>
    <p:notesMasterId r:id="rId12"/>
  </p:notesMasterIdLst>
  <p:handoutMasterIdLst>
    <p:handoutMasterId r:id="rId13"/>
  </p:handoutMasterIdLst>
  <p:sldIdLst>
    <p:sldId id="260" r:id="rId6"/>
    <p:sldId id="267" r:id="rId7"/>
    <p:sldId id="269" r:id="rId8"/>
    <p:sldId id="270" r:id="rId9"/>
    <p:sldId id="272" r:id="rId10"/>
    <p:sldId id="271"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764" autoAdjust="0"/>
  </p:normalViewPr>
  <p:slideViewPr>
    <p:cSldViewPr showGuides="1">
      <p:cViewPr varScale="1">
        <p:scale>
          <a:sx n="95" d="100"/>
          <a:sy n="95" d="100"/>
        </p:scale>
        <p:origin x="930" y="84"/>
      </p:cViewPr>
      <p:guideLst>
        <p:guide orient="horz" pos="2160"/>
        <p:guide pos="2880"/>
      </p:guideLst>
    </p:cSldViewPr>
  </p:slideViewPr>
  <p:notesTextViewPr>
    <p:cViewPr>
      <p:scale>
        <a:sx n="3" d="2"/>
        <a:sy n="3" d="2"/>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dpysh\Documents\WIND%20and%20SOLAR%20Chart%20Updates\DP%20USE%20THIS%20TO%20CHANGE%20WIND%20AND%20SOLAR%20CHARTS.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986328517942524E-2"/>
          <c:y val="6.8288666438340029E-2"/>
          <c:w val="0.91736610691845799"/>
          <c:h val="0.77403746195025447"/>
        </c:manualLayout>
      </c:layout>
      <c:barChart>
        <c:barDir val="col"/>
        <c:grouping val="stacked"/>
        <c:varyColors val="0"/>
        <c:ser>
          <c:idx val="0"/>
          <c:order val="0"/>
          <c:tx>
            <c:v>Cumulative MW Installed</c:v>
          </c:tx>
          <c:spPr>
            <a:solidFill>
              <a:srgbClr val="00AEC7"/>
            </a:solidFill>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numFmt formatCode="#,##0" sourceLinked="0"/>
            <c:spPr>
              <a:noFill/>
              <a:ln>
                <a:noFill/>
              </a:ln>
              <a:effectLst/>
            </c:spPr>
            <c:txPr>
              <a:bodyPr/>
              <a:lstStyle/>
              <a:p>
                <a:pPr>
                  <a:defRPr sz="9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'Solar Chart'!$L$51:$L$62</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'Solar Chart'!$M$51:$M$62</c:f>
              <c:numCache>
                <c:formatCode>#,##0</c:formatCode>
                <c:ptCount val="12"/>
                <c:pt idx="0">
                  <c:v>15</c:v>
                </c:pt>
                <c:pt idx="1">
                  <c:v>42</c:v>
                </c:pt>
                <c:pt idx="2">
                  <c:v>82</c:v>
                </c:pt>
                <c:pt idx="3">
                  <c:v>121</c:v>
                </c:pt>
                <c:pt idx="4">
                  <c:v>193</c:v>
                </c:pt>
                <c:pt idx="5">
                  <c:v>287.7</c:v>
                </c:pt>
                <c:pt idx="6">
                  <c:v>556</c:v>
                </c:pt>
                <c:pt idx="7">
                  <c:v>1000</c:v>
                </c:pt>
                <c:pt idx="8">
                  <c:v>1719</c:v>
                </c:pt>
                <c:pt idx="9">
                  <c:v>1719</c:v>
                </c:pt>
                <c:pt idx="10">
                  <c:v>1719</c:v>
                </c:pt>
                <c:pt idx="11">
                  <c:v>1719</c:v>
                </c:pt>
              </c:numCache>
            </c:numRef>
          </c:val>
        </c:ser>
        <c:ser>
          <c:idx val="3"/>
          <c:order val="1"/>
          <c:tx>
            <c:v>IA Signed-Financial Security Posted </c:v>
          </c:tx>
          <c:spPr>
            <a:solidFill>
              <a:srgbClr val="890C58"/>
            </a:solidFill>
          </c:spPr>
          <c:invertIfNegative val="0"/>
          <c:dLbls>
            <c:dLbl>
              <c:idx val="16"/>
              <c:layout>
                <c:manualLayout>
                  <c:x val="0"/>
                  <c:y val="1.209068105997192E-2"/>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sz="9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'Solar Chart'!$L$51:$L$62</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'Solar Chart'!$P$51:$P$62</c:f>
              <c:numCache>
                <c:formatCode>General</c:formatCode>
                <c:ptCount val="12"/>
                <c:pt idx="9" formatCode="#,##0">
                  <c:v>1232</c:v>
                </c:pt>
                <c:pt idx="10" formatCode="#,##0">
                  <c:v>2162</c:v>
                </c:pt>
                <c:pt idx="11" formatCode="#,##0">
                  <c:v>2657</c:v>
                </c:pt>
              </c:numCache>
            </c:numRef>
          </c:val>
        </c:ser>
        <c:ser>
          <c:idx val="1"/>
          <c:order val="2"/>
          <c:tx>
            <c:v>IA Signed-No Financial Security </c:v>
          </c:tx>
          <c:spPr>
            <a:solidFill>
              <a:srgbClr val="26D07C"/>
            </a:solidFill>
          </c:spPr>
          <c:invertIfNegative val="0"/>
          <c:dLbls>
            <c:dLbl>
              <c:idx val="6"/>
              <c:layout>
                <c:manualLayout>
                  <c:x val="1.1928428676543656E-3"/>
                  <c:y val="0"/>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2.3856857353087312E-3"/>
                  <c:y val="0"/>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1.4642731757260477E-3"/>
                  <c:y val="2.4186045921112231E-2"/>
                </c:manualLayout>
              </c:layout>
              <c:showLegendKey val="0"/>
              <c:showVal val="1"/>
              <c:showCatName val="0"/>
              <c:showSerName val="0"/>
              <c:showPercent val="0"/>
              <c:showBubbleSize val="0"/>
              <c:extLst>
                <c:ext xmlns:c15="http://schemas.microsoft.com/office/drawing/2012/chart" uri="{CE6537A1-D6FC-4f65-9D91-7224C49458BB}"/>
              </c:extLst>
            </c:dLbl>
            <c:dLbl>
              <c:idx val="13"/>
              <c:layout>
                <c:manualLayout>
                  <c:x val="0"/>
                  <c:y val="1.8982833987643221E-3"/>
                </c:manualLayout>
              </c:layout>
              <c:showLegendKey val="0"/>
              <c:showVal val="1"/>
              <c:showCatName val="0"/>
              <c:showSerName val="0"/>
              <c:showPercent val="0"/>
              <c:showBubbleSize val="0"/>
              <c:extLst>
                <c:ext xmlns:c15="http://schemas.microsoft.com/office/drawing/2012/chart" uri="{CE6537A1-D6FC-4f65-9D91-7224C49458BB}"/>
              </c:extLst>
            </c:dLbl>
            <c:dLbl>
              <c:idx val="15"/>
              <c:layout>
                <c:manualLayout>
                  <c:x val="-1.1928428676543656E-3"/>
                  <c:y val="5.0383391212312119E-3"/>
                </c:manualLayout>
              </c:layout>
              <c:numFmt formatCode="#,##0" sourceLinked="0"/>
              <c:spPr/>
              <c:txPr>
                <a:bodyPr/>
                <a:lstStyle/>
                <a:p>
                  <a:pPr>
                    <a:defRPr sz="900" b="1" baseline="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numFmt formatCode="#,##0" sourceLinked="0"/>
            <c:spPr>
              <a:noFill/>
            </c:spPr>
            <c:txPr>
              <a:bodyPr/>
              <a:lstStyle/>
              <a:p>
                <a:pPr>
                  <a:defRPr sz="900" b="1">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'Solar Chart'!$L$51:$L$62</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'Solar Chart'!$N$51:$N$62</c:f>
              <c:numCache>
                <c:formatCode>General</c:formatCode>
                <c:ptCount val="12"/>
                <c:pt idx="9" formatCode="#,##0">
                  <c:v>794</c:v>
                </c:pt>
                <c:pt idx="10" formatCode="#,##0">
                  <c:v>2441</c:v>
                </c:pt>
                <c:pt idx="11" formatCode="#,##0">
                  <c:v>2441</c:v>
                </c:pt>
              </c:numCache>
            </c:numRef>
          </c:val>
        </c:ser>
        <c:ser>
          <c:idx val="2"/>
          <c:order val="3"/>
          <c:tx>
            <c:v>Cumulative Installed and Planned</c:v>
          </c:tx>
          <c:spPr>
            <a:noFill/>
            <a:ln>
              <a:noFill/>
            </a:ln>
          </c:spPr>
          <c:invertIfNegative val="0"/>
          <c:dLbls>
            <c:dLbl>
              <c:idx val="9"/>
              <c:numFmt formatCode="#,##0" sourceLinked="0"/>
              <c:spPr>
                <a:noFill/>
                <a:ln>
                  <a:noFill/>
                </a:ln>
                <a:effectLst/>
              </c:spPr>
              <c:txPr>
                <a:bodyPr bIns="0"/>
                <a:lstStyle/>
                <a:p>
                  <a:pPr>
                    <a:defRPr sz="900" b="1">
                      <a:solidFill>
                        <a:srgbClr val="5B6770"/>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dLbl>
              <c:idx val="12"/>
              <c:layout>
                <c:manualLayout>
                  <c:x val="-5.6619740714228903E-3"/>
                  <c:y val="0.15046533264310735"/>
                </c:manualLayout>
              </c:layout>
              <c:tx>
                <c:strRef>
                  <c:f>'Solar Chart'!$M$66</c:f>
                  <c:strCache>
                    <c:ptCount val="1"/>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{508C6DDE-025F-4E36-A448-BEBC6444E325}</c15:txfldGUID>
                      <c15:f>'Solar Chart'!$M$66</c15:f>
                      <c15:dlblFieldTableCache>
                        <c:ptCount val="1"/>
                      </c15:dlblFieldTableCache>
                    </c15:dlblFTEntry>
                  </c15:dlblFieldTable>
                  <c15:showDataLabelsRange val="0"/>
                </c:ext>
              </c:extLst>
            </c:dLbl>
            <c:dLbl>
              <c:idx val="13"/>
              <c:layout>
                <c:manualLayout>
                  <c:x val="-3.7869508735640593E-4"/>
                  <c:y val="0.15282429771211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4"/>
              <c:layout>
                <c:manualLayout>
                  <c:x val="-2.3453431957368965E-3"/>
                  <c:y val="0.17566881632452294"/>
                </c:manualLayout>
              </c:layout>
              <c:tx>
                <c:strRef>
                  <c:f>'Solar Chart'!$O$68</c:f>
                  <c:strCache>
                    <c:ptCount val="1"/>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{CA496C46-2AA4-4FAE-8493-FABF28F2E9E7}</c15:txfldGUID>
                      <c15:f>'Solar Chart'!$O$68</c15:f>
                      <c15:dlblFieldTableCache>
                        <c:ptCount val="1"/>
                      </c15:dlblFieldTableCache>
                    </c15:dlblFTEntry>
                  </c15:dlblFieldTable>
                  <c15:showDataLabelsRange val="0"/>
                </c:ext>
              </c:extLst>
            </c:dLbl>
            <c:dLbl>
              <c:idx val="15"/>
              <c:layout>
                <c:manualLayout>
                  <c:x val="-5.6148146951478725E-4"/>
                  <c:y val="0.23053037390907188"/>
                </c:manualLayout>
              </c:layout>
              <c:tx>
                <c:strRef>
                  <c:f>'Solar Chart'!$O$69</c:f>
                  <c:strCache>
                    <c:ptCount val="1"/>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{46B521F2-4A67-4B51-9365-ACAA60F59B8C}</c15:txfldGUID>
                      <c15:f>'Solar Chart'!$O$69</c15:f>
                      <c15:dlblFieldTableCache>
                        <c:ptCount val="1"/>
                      </c15:dlblFieldTableCache>
                    </c15:dlblFTEntry>
                  </c15:dlblFieldTable>
                  <c15:showDataLabelsRange val="0"/>
                </c:ext>
              </c:extLst>
            </c:dLbl>
            <c:dLbl>
              <c:idx val="16"/>
              <c:layout>
                <c:manualLayout>
                  <c:x val="1.5394247717208704E-4"/>
                  <c:y val="0.13310138107470446"/>
                </c:manualLayout>
              </c:layout>
              <c:tx>
                <c:strRef>
                  <c:f>'Solar Chart'!$O$70</c:f>
                  <c:strCache>
                    <c:ptCount val="1"/>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{CF768BD4-F6D9-4A6C-8E14-14CD7845051C}</c15:txfldGUID>
                      <c15:f>'Solar Chart'!$O$70</c15:f>
                      <c15:dlblFieldTableCache>
                        <c:ptCount val="1"/>
                      </c15:dlblFieldTableCache>
                    </c15:dlblFTEntry>
                  </c15:dlblFieldTable>
                  <c15:showDataLabelsRange val="0"/>
                </c:ext>
              </c:extLst>
            </c:dLbl>
            <c:dLbl>
              <c:idx val="17"/>
              <c:tx>
                <c:strRef>
                  <c:f>'Solar Chart'!$O$71</c:f>
                  <c:strCache>
                    <c:ptCount val="1"/>
                  </c:strCache>
                </c:strRef>
              </c:tx>
              <c:dLblPos val="inBase"/>
              <c:showLegendKey val="0"/>
              <c:showVal val="1"/>
              <c:showCatName val="0"/>
              <c:showSerName val="0"/>
              <c:showPercent val="0"/>
              <c:showBubbleSize val="0"/>
              <c:extLst>
                <c:ext xmlns:c15="http://schemas.microsoft.com/office/drawing/2012/chart" uri="{CE6537A1-D6FC-4f65-9D91-7224C49458BB}">
                  <c15:dlblFieldTable>
                    <c15:dlblFTEntry>
                      <c15:txfldGUID>{E3254E6D-CD19-436C-A895-374CD8AD3BBA}</c15:txfldGUID>
                      <c15:f>'Solar Chart'!$O$71</c15:f>
                      <c15:dlblFieldTableCache>
                        <c:ptCount val="1"/>
                      </c15:dlblFieldTableCache>
                    </c15:dlblFTEntry>
                  </c15:dlblFieldTable>
                  <c15:showDataLabelsRange val="0"/>
                </c:ext>
              </c:extLst>
            </c:dLbl>
            <c:numFmt formatCode="#,##0" sourceLinked="0"/>
            <c:spPr>
              <a:noFill/>
              <a:ln>
                <a:noFill/>
              </a:ln>
              <a:effectLst/>
            </c:spPr>
            <c:txPr>
              <a:bodyPr/>
              <a:lstStyle/>
              <a:p>
                <a:pPr>
                  <a:defRPr sz="900" b="1">
                    <a:solidFill>
                      <a:srgbClr val="5B6770"/>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'Solar Chart'!$L$51:$L$62</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'Solar Chart'!$O$51:$O$62</c:f>
              <c:numCache>
                <c:formatCode>#,##0</c:formatCode>
                <c:ptCount val="12"/>
                <c:pt idx="0">
                  <c:v>15</c:v>
                </c:pt>
                <c:pt idx="1">
                  <c:v>42</c:v>
                </c:pt>
                <c:pt idx="2">
                  <c:v>82</c:v>
                </c:pt>
                <c:pt idx="3">
                  <c:v>121</c:v>
                </c:pt>
                <c:pt idx="4">
                  <c:v>193</c:v>
                </c:pt>
                <c:pt idx="5">
                  <c:v>287.7</c:v>
                </c:pt>
                <c:pt idx="6">
                  <c:v>556</c:v>
                </c:pt>
                <c:pt idx="7">
                  <c:v>1000</c:v>
                </c:pt>
                <c:pt idx="8">
                  <c:v>1719</c:v>
                </c:pt>
                <c:pt idx="9">
                  <c:v>3745</c:v>
                </c:pt>
                <c:pt idx="10">
                  <c:v>6322</c:v>
                </c:pt>
                <c:pt idx="11">
                  <c:v>6817</c:v>
                </c:pt>
              </c:numCache>
            </c:numRef>
          </c:val>
        </c:ser>
        <c:dLbls>
          <c:showLegendKey val="0"/>
          <c:showVal val="0"/>
          <c:showCatName val="0"/>
          <c:showSerName val="0"/>
          <c:showPercent val="0"/>
          <c:showBubbleSize val="0"/>
        </c:dLbls>
        <c:gapWidth val="12"/>
        <c:overlap val="100"/>
        <c:axId val="357634720"/>
        <c:axId val="357637464"/>
      </c:barChart>
      <c:catAx>
        <c:axId val="357634720"/>
        <c:scaling>
          <c:orientation val="minMax"/>
        </c:scaling>
        <c:delete val="0"/>
        <c:axPos val="b"/>
        <c:numFmt formatCode="0" sourceLinked="0"/>
        <c:majorTickMark val="out"/>
        <c:minorTickMark val="none"/>
        <c:tickLblPos val="nextTo"/>
        <c:txPr>
          <a:bodyPr/>
          <a:lstStyle/>
          <a:p>
            <a:pPr>
              <a:defRPr sz="1400" b="1">
                <a:solidFill>
                  <a:srgbClr val="5B6770"/>
                </a:solidFill>
              </a:defRPr>
            </a:pPr>
            <a:endParaRPr lang="en-US"/>
          </a:p>
        </c:txPr>
        <c:crossAx val="357637464"/>
        <c:crossesAt val="0"/>
        <c:auto val="1"/>
        <c:lblAlgn val="ctr"/>
        <c:lblOffset val="100"/>
        <c:noMultiLvlLbl val="0"/>
      </c:catAx>
      <c:valAx>
        <c:axId val="357637464"/>
        <c:scaling>
          <c:orientation val="minMax"/>
          <c:max val="7500"/>
          <c:min val="0"/>
        </c:scaling>
        <c:delete val="0"/>
        <c:axPos val="l"/>
        <c:majorGridlines>
          <c:spPr>
            <a:ln w="3175">
              <a:prstDash val="sysDot"/>
            </a:ln>
          </c:spPr>
        </c:majorGridlines>
        <c:numFmt formatCode="###,##0\ &quot; MW&quot;" sourceLinked="0"/>
        <c:majorTickMark val="out"/>
        <c:minorTickMark val="none"/>
        <c:tickLblPos val="nextTo"/>
        <c:txPr>
          <a:bodyPr/>
          <a:lstStyle/>
          <a:p>
            <a:pPr>
              <a:defRPr sz="900" b="1">
                <a:solidFill>
                  <a:srgbClr val="5B6770"/>
                </a:solidFill>
              </a:defRPr>
            </a:pPr>
            <a:endParaRPr lang="en-US"/>
          </a:p>
        </c:txPr>
        <c:crossAx val="357634720"/>
        <c:crosses val="autoZero"/>
        <c:crossBetween val="between"/>
      </c:valAx>
      <c:spPr>
        <a:solidFill>
          <a:schemeClr val="bg1">
            <a:lumMod val="85000"/>
            <a:alpha val="32000"/>
          </a:schemeClr>
        </a:solidFill>
        <a:ln>
          <a:noFill/>
        </a:ln>
        <a:effectLst/>
        <a:scene3d>
          <a:camera prst="orthographicFront"/>
          <a:lightRig rig="threePt" dir="t"/>
        </a:scene3d>
        <a:sp3d prstMaterial="matte"/>
      </c:spPr>
    </c:plotArea>
    <c:legend>
      <c:legendPos val="t"/>
      <c:legendEntry>
        <c:idx val="3"/>
        <c:delete val="1"/>
      </c:legendEntry>
      <c:layout>
        <c:manualLayout>
          <c:xMode val="edge"/>
          <c:yMode val="edge"/>
          <c:x val="6.7154187963346684E-2"/>
          <c:y val="1.6992335522600887E-2"/>
          <c:w val="0.85005537136805276"/>
          <c:h val="7.7839114448054456E-2"/>
        </c:manualLayout>
      </c:layout>
      <c:overlay val="0"/>
      <c:txPr>
        <a:bodyPr/>
        <a:lstStyle/>
        <a:p>
          <a:pPr>
            <a:defRPr sz="1100" baseline="0">
              <a:solidFill>
                <a:srgbClr val="5B6770"/>
              </a:solidFill>
            </a:defRPr>
          </a:pPr>
          <a:endParaRPr lang="en-US"/>
        </a:p>
      </c:txPr>
    </c:legend>
    <c:plotVisOnly val="1"/>
    <c:dispBlanksAs val="gap"/>
    <c:showDLblsOverMax val="0"/>
  </c:chart>
  <c:spPr>
    <a:noFill/>
    <a:ln>
      <a:noFill/>
    </a:ln>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0.1398</cdr:x>
      <cdr:y>0.93016</cdr:y>
    </cdr:from>
    <cdr:to>
      <cdr:x>0.76583</cdr:x>
      <cdr:y>0.98236</cdr:y>
    </cdr:to>
    <cdr:sp macro="" textlink="">
      <cdr:nvSpPr>
        <cdr:cNvPr id="5" name="TextBox 4"/>
        <cdr:cNvSpPr txBox="1"/>
      </cdr:nvSpPr>
      <cdr:spPr>
        <a:xfrm xmlns:a="http://schemas.openxmlformats.org/drawingml/2006/main">
          <a:off x="1257301" y="6223000"/>
          <a:ext cx="5630334" cy="3492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2/26/2019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2/26/2019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2889343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Includes only installed capacity</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4</a:t>
            </a:fld>
            <a:endParaRPr lang="en-US"/>
          </a:p>
        </p:txBody>
      </p:sp>
    </p:spTree>
    <p:extLst>
      <p:ext uri="{BB962C8B-B14F-4D97-AF65-F5344CB8AC3E}">
        <p14:creationId xmlns:p14="http://schemas.microsoft.com/office/powerpoint/2010/main" val="1344363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Includes only installed capacity</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a:p>
        </p:txBody>
      </p:sp>
    </p:spTree>
    <p:extLst>
      <p:ext uri="{BB962C8B-B14F-4D97-AF65-F5344CB8AC3E}">
        <p14:creationId xmlns:p14="http://schemas.microsoft.com/office/powerpoint/2010/main" val="4130754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Includes both installed capacity and resource with a</a:t>
            </a:r>
            <a:r>
              <a:rPr lang="en-US" baseline="0" dirty="0" smtClean="0"/>
              <a:t> signed IA</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a:p>
        </p:txBody>
      </p:sp>
    </p:spTree>
    <p:extLst>
      <p:ext uri="{BB962C8B-B14F-4D97-AF65-F5344CB8AC3E}">
        <p14:creationId xmlns:p14="http://schemas.microsoft.com/office/powerpoint/2010/main" val="4289488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smtClean="0"/>
              <a:t>Footer text goes here.</a:t>
            </a:r>
            <a:endParaRPr lang="en-US"/>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990600"/>
            <a:ext cx="8534400" cy="5052221"/>
          </a:xfrm>
          <a:prstGeom prst="rect">
            <a:avLst/>
          </a:prstGeom>
        </p:spPr>
        <p:txBody>
          <a:bodyPr/>
          <a:lstStyle>
            <a:lvl1pPr>
              <a:defRPr sz="2600">
                <a:solidFill>
                  <a:schemeClr val="tx2"/>
                </a:solidFill>
              </a:defRPr>
            </a:lvl1pPr>
            <a:lvl2pPr>
              <a:defRPr sz="2400">
                <a:solidFill>
                  <a:schemeClr val="tx2"/>
                </a:solidFill>
              </a:defRPr>
            </a:lvl2pPr>
            <a:lvl3pPr>
              <a:defRPr sz="2200">
                <a:solidFill>
                  <a:schemeClr val="tx2"/>
                </a:solidFill>
              </a:defRPr>
            </a:lvl3pPr>
            <a:lvl4pPr>
              <a:defRPr sz="2100">
                <a:solidFill>
                  <a:schemeClr val="tx2"/>
                </a:solidFill>
              </a:defRPr>
            </a:lvl4pPr>
            <a:lvl5pPr>
              <a:defRPr sz="20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smtClean="0"/>
              <a:t>Footer text goes here.</a:t>
            </a:r>
            <a:endParaRPr lang="en-US"/>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Footer text goes here.</a:t>
            </a:r>
            <a:endParaRPr lang="en-US" dirty="0"/>
          </a:p>
        </p:txBody>
      </p:sp>
      <p:sp>
        <p:nvSpPr>
          <p:cNvPr id="4" name="Slide Number Placeholder 3"/>
          <p:cNvSpPr>
            <a:spLocks noGrp="1"/>
          </p:cNvSpPr>
          <p:nvPr>
            <p:ph type="sldNum" sz="quarter" idx="11"/>
          </p:nvPr>
        </p:nvSpPr>
        <p:spPr/>
        <p:txBody>
          <a:bodyPr/>
          <a:lstStyle/>
          <a:p>
            <a:fld id="{1D93BD3E-1E9A-4970-A6F7-E7AC52762E0C}" type="slidenum">
              <a:rPr lang="en-US" smtClean="0"/>
              <a:pPr/>
              <a:t>‹#›</a:t>
            </a:fld>
            <a:endParaRPr lang="en-US"/>
          </a:p>
        </p:txBody>
      </p:sp>
      <p:sp>
        <p:nvSpPr>
          <p:cNvPr id="5" name="Content Placeholder 4"/>
          <p:cNvSpPr>
            <a:spLocks noGrp="1"/>
          </p:cNvSpPr>
          <p:nvPr>
            <p:ph sz="half" idx="1"/>
          </p:nvPr>
        </p:nvSpPr>
        <p:spPr>
          <a:xfrm>
            <a:off x="628650" y="990601"/>
            <a:ext cx="3886200" cy="4800600"/>
          </a:xfrm>
          <a:prstGeom prst="rect">
            <a:avLst/>
          </a:prstGeom>
        </p:spPr>
        <p:txBody>
          <a:bodyPr/>
          <a:lstStyle>
            <a:lvl1pPr>
              <a:defRPr sz="2400">
                <a:solidFill>
                  <a:schemeClr val="tx2"/>
                </a:solidFill>
              </a:defRPr>
            </a:lvl1pPr>
          </a:lstStyle>
          <a:p>
            <a:endParaRPr lang="en-US" dirty="0"/>
          </a:p>
        </p:txBody>
      </p:sp>
      <p:sp>
        <p:nvSpPr>
          <p:cNvPr id="6" name="Content Placeholder 5"/>
          <p:cNvSpPr>
            <a:spLocks noGrp="1"/>
          </p:cNvSpPr>
          <p:nvPr>
            <p:ph sz="half" idx="2"/>
          </p:nvPr>
        </p:nvSpPr>
        <p:spPr>
          <a:xfrm>
            <a:off x="4629150" y="990601"/>
            <a:ext cx="3886200" cy="4800600"/>
          </a:xfrm>
          <a:prstGeom prst="rect">
            <a:avLst/>
          </a:prstGeom>
        </p:spPr>
        <p:txBody>
          <a:bodyPr/>
          <a:lstStyle>
            <a:lvl1pPr>
              <a:defRPr sz="2400">
                <a:solidFill>
                  <a:schemeClr val="tx2"/>
                </a:solidFill>
              </a:defRPr>
            </a:lvl1pPr>
          </a:lstStyle>
          <a:p>
            <a:endParaRPr lang="en-US"/>
          </a:p>
        </p:txBody>
      </p:sp>
      <p:sp>
        <p:nvSpPr>
          <p:cNvPr id="7"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smtClean="0"/>
              <a:t>Click to edit Master title style</a:t>
            </a:r>
            <a:endParaRPr lang="en-US" dirty="0"/>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6478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Footer text goes here.</a:t>
            </a:r>
            <a:endParaRPr lang="en-US" dirty="0"/>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smtClean="0">
                <a:solidFill>
                  <a:schemeClr val="tx2"/>
                </a:solidFill>
              </a:rPr>
              <a:t>PUBLIC</a:t>
            </a:r>
            <a:endParaRPr lang="en-US" sz="1000" b="1" dirty="0">
              <a:solidFill>
                <a:schemeClr val="tx2"/>
              </a:solidFill>
            </a:endParaRP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2057400"/>
            <a:ext cx="5646034" cy="2646878"/>
          </a:xfrm>
          <a:prstGeom prst="rect">
            <a:avLst/>
          </a:prstGeom>
          <a:noFill/>
        </p:spPr>
        <p:txBody>
          <a:bodyPr wrap="square" rtlCol="0">
            <a:spAutoFit/>
          </a:bodyPr>
          <a:lstStyle/>
          <a:p>
            <a:r>
              <a:rPr lang="en-US" sz="2000" b="1" dirty="0" smtClean="0">
                <a:solidFill>
                  <a:schemeClr val="tx2"/>
                </a:solidFill>
              </a:rPr>
              <a:t>Defining Solar Regions</a:t>
            </a:r>
          </a:p>
          <a:p>
            <a:r>
              <a:rPr lang="en-US" sz="2000" b="1" dirty="0" smtClean="0">
                <a:solidFill>
                  <a:schemeClr val="tx2"/>
                </a:solidFill>
              </a:rPr>
              <a:t>In ERCOT</a:t>
            </a:r>
            <a:endParaRPr lang="en-US" dirty="0" smtClean="0">
              <a:solidFill>
                <a:schemeClr val="tx2"/>
              </a:solidFill>
            </a:endParaRPr>
          </a:p>
          <a:p>
            <a:r>
              <a:rPr lang="en-US" dirty="0" smtClean="0">
                <a:solidFill>
                  <a:schemeClr val="tx2"/>
                </a:solidFill>
              </a:rPr>
              <a:t>ROS</a:t>
            </a:r>
          </a:p>
          <a:p>
            <a:endParaRPr lang="en-US" dirty="0" smtClean="0">
              <a:solidFill>
                <a:schemeClr val="tx2"/>
              </a:solidFill>
            </a:endParaRPr>
          </a:p>
          <a:p>
            <a:r>
              <a:rPr lang="en-US" dirty="0" smtClean="0">
                <a:solidFill>
                  <a:schemeClr val="tx2"/>
                </a:solidFill>
              </a:rPr>
              <a:t>Sean Chang</a:t>
            </a:r>
          </a:p>
          <a:p>
            <a:r>
              <a:rPr lang="en-US" dirty="0" smtClean="0">
                <a:solidFill>
                  <a:schemeClr val="tx2"/>
                </a:solidFill>
              </a:rPr>
              <a:t>Sandip Sharma</a:t>
            </a:r>
          </a:p>
          <a:p>
            <a:endParaRPr lang="en-US" dirty="0" smtClean="0">
              <a:solidFill>
                <a:schemeClr val="tx2"/>
              </a:solidFill>
            </a:endParaRPr>
          </a:p>
          <a:p>
            <a:r>
              <a:rPr lang="en-US" dirty="0" smtClean="0">
                <a:solidFill>
                  <a:schemeClr val="tx2"/>
                </a:solidFill>
              </a:rPr>
              <a:t>Operations </a:t>
            </a:r>
            <a:r>
              <a:rPr lang="en-US" dirty="0" smtClean="0">
                <a:solidFill>
                  <a:schemeClr val="tx2"/>
                </a:solidFill>
              </a:rPr>
              <a:t>Planning</a:t>
            </a:r>
            <a:endParaRPr lang="en-US" dirty="0">
              <a:solidFill>
                <a:schemeClr val="tx2"/>
              </a:solidFill>
            </a:endParaRPr>
          </a:p>
          <a:p>
            <a:r>
              <a:rPr lang="en-US" dirty="0" smtClean="0">
                <a:solidFill>
                  <a:schemeClr val="tx2"/>
                </a:solidFill>
              </a:rPr>
              <a:t>March </a:t>
            </a:r>
            <a:r>
              <a:rPr lang="en-US" dirty="0" smtClean="0">
                <a:solidFill>
                  <a:schemeClr val="tx2"/>
                </a:solidFill>
              </a:rPr>
              <a:t>7, 2019</a:t>
            </a:r>
            <a:endParaRPr lang="en-US" dirty="0">
              <a:solidFill>
                <a:schemeClr val="tx2"/>
              </a:solidFill>
            </a:endParaRPr>
          </a:p>
        </p:txBody>
      </p:sp>
    </p:spTree>
    <p:extLst>
      <p:ext uri="{BB962C8B-B14F-4D97-AF65-F5344CB8AC3E}">
        <p14:creationId xmlns:p14="http://schemas.microsoft.com/office/powerpoint/2010/main" val="730603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400" b="1" dirty="0" smtClean="0">
                <a:solidFill>
                  <a:schemeClr val="accent1"/>
                </a:solidFill>
              </a:rPr>
              <a:t>Objective</a:t>
            </a:r>
            <a:endParaRPr lang="en-US" sz="2400" b="1" dirty="0">
              <a:solidFill>
                <a:schemeClr val="accent1"/>
              </a:solidFill>
            </a:endParaRPr>
          </a:p>
        </p:txBody>
      </p:sp>
      <p:sp>
        <p:nvSpPr>
          <p:cNvPr id="3" name="Content Placeholder 2"/>
          <p:cNvSpPr>
            <a:spLocks noGrp="1"/>
          </p:cNvSpPr>
          <p:nvPr>
            <p:ph idx="1"/>
          </p:nvPr>
        </p:nvSpPr>
        <p:spPr>
          <a:xfrm>
            <a:off x="304800" y="1219200"/>
            <a:ext cx="8534400" cy="4876800"/>
          </a:xfrm>
        </p:spPr>
        <p:txBody>
          <a:bodyPr/>
          <a:lstStyle/>
          <a:p>
            <a:pPr>
              <a:spcBef>
                <a:spcPts val="0"/>
              </a:spcBef>
            </a:pPr>
            <a:r>
              <a:rPr lang="en-US" sz="2000" dirty="0" smtClean="0">
                <a:solidFill>
                  <a:schemeClr val="tx2"/>
                </a:solidFill>
              </a:rPr>
              <a:t>Similar to how ERCOT has defined wind regions, seek to understand solar irradiance and variability in Texas</a:t>
            </a:r>
          </a:p>
          <a:p>
            <a:pPr>
              <a:spcBef>
                <a:spcPts val="0"/>
              </a:spcBef>
            </a:pPr>
            <a:endParaRPr lang="en-US" sz="2000" dirty="0" smtClean="0">
              <a:solidFill>
                <a:schemeClr val="tx2"/>
              </a:solidFill>
            </a:endParaRPr>
          </a:p>
          <a:p>
            <a:pPr>
              <a:spcBef>
                <a:spcPts val="0"/>
              </a:spcBef>
            </a:pPr>
            <a:r>
              <a:rPr lang="en-US" sz="2000" dirty="0" smtClean="0"/>
              <a:t>ERCOT worked with solar forecasting vendor to group regions in Texas by similar irradiance and variability patterns</a:t>
            </a:r>
          </a:p>
          <a:p>
            <a:pPr>
              <a:spcBef>
                <a:spcPts val="0"/>
              </a:spcBef>
            </a:pPr>
            <a:endParaRPr lang="en-US" sz="2000" dirty="0"/>
          </a:p>
          <a:p>
            <a:pPr>
              <a:spcBef>
                <a:spcPts val="0"/>
              </a:spcBef>
            </a:pPr>
            <a:r>
              <a:rPr lang="en-US" sz="2000" dirty="0" smtClean="0"/>
              <a:t>Define solar regions</a:t>
            </a:r>
          </a:p>
          <a:p>
            <a:pPr>
              <a:spcBef>
                <a:spcPts val="0"/>
              </a:spcBef>
            </a:pPr>
            <a:endParaRPr lang="en-US" sz="2000" dirty="0" smtClean="0">
              <a:solidFill>
                <a:schemeClr val="tx2"/>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2</a:t>
            </a:fld>
            <a:endParaRPr lang="en-US"/>
          </a:p>
        </p:txBody>
      </p:sp>
    </p:spTree>
    <p:extLst>
      <p:ext uri="{BB962C8B-B14F-4D97-AF65-F5344CB8AC3E}">
        <p14:creationId xmlns:p14="http://schemas.microsoft.com/office/powerpoint/2010/main" val="3190927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noGrp="1"/>
          </p:cNvGraphicFramePr>
          <p:nvPr>
            <p:extLst/>
          </p:nvPr>
        </p:nvGraphicFramePr>
        <p:xfrm>
          <a:off x="173255" y="569267"/>
          <a:ext cx="8686800" cy="587959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381000" y="243682"/>
            <a:ext cx="8458200" cy="365918"/>
          </a:xfrm>
        </p:spPr>
        <p:txBody>
          <a:bodyPr/>
          <a:lstStyle/>
          <a:p>
            <a:r>
              <a:rPr lang="en-US" sz="2400" dirty="0" smtClean="0"/>
              <a:t>Utility Scale Solar Generation Capacity – January 2019</a:t>
            </a: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dirty="0"/>
          </a:p>
        </p:txBody>
      </p:sp>
      <p:sp>
        <p:nvSpPr>
          <p:cNvPr id="66" name="Rectangle 65"/>
          <p:cNvSpPr/>
          <p:nvPr/>
        </p:nvSpPr>
        <p:spPr>
          <a:xfrm>
            <a:off x="381000" y="5853150"/>
            <a:ext cx="8458200" cy="553998"/>
          </a:xfrm>
          <a:prstGeom prst="rect">
            <a:avLst/>
          </a:prstGeom>
        </p:spPr>
        <p:txBody>
          <a:bodyPr wrap="square">
            <a:spAutoFit/>
          </a:bodyPr>
          <a:lstStyle/>
          <a:p>
            <a:r>
              <a:rPr lang="en-US" sz="750" dirty="0">
                <a:solidFill>
                  <a:srgbClr val="5B6770"/>
                </a:solidFill>
              </a:rPr>
              <a:t>The data presented here is based upon the latest registration data provided to ERCOT by the resource owners and can change without notice. Any capacity changes will be reflected in current and subsequent years' totals. Scheduling delays will also be reflected in the planned projects as that information is received.  This chart reflects planned units in the calendar year of submission rather than installations by peak of year shown</a:t>
            </a:r>
            <a:r>
              <a:rPr lang="en-US" sz="750" dirty="0" smtClean="0">
                <a:solidFill>
                  <a:srgbClr val="5B6770"/>
                </a:solidFill>
              </a:rPr>
              <a:t>.						                             </a:t>
            </a:r>
          </a:p>
          <a:p>
            <a:r>
              <a:rPr lang="en-US" sz="750" dirty="0">
                <a:solidFill>
                  <a:srgbClr val="5B6770"/>
                </a:solidFill>
              </a:rPr>
              <a:t>	</a:t>
            </a:r>
            <a:r>
              <a:rPr lang="en-US" sz="750" dirty="0" smtClean="0">
                <a:solidFill>
                  <a:srgbClr val="5B6770"/>
                </a:solidFill>
              </a:rPr>
              <a:t>						                            As of January 31, 2019</a:t>
            </a:r>
            <a:endParaRPr lang="en-US" sz="750" dirty="0">
              <a:solidFill>
                <a:srgbClr val="5B6770"/>
              </a:solidFill>
            </a:endParaRPr>
          </a:p>
        </p:txBody>
      </p:sp>
    </p:spTree>
    <p:extLst>
      <p:ext uri="{BB962C8B-B14F-4D97-AF65-F5344CB8AC3E}">
        <p14:creationId xmlns:p14="http://schemas.microsoft.com/office/powerpoint/2010/main" val="16415536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365918"/>
          </a:xfrm>
        </p:spPr>
        <p:txBody>
          <a:bodyPr/>
          <a:lstStyle/>
          <a:p>
            <a:r>
              <a:rPr lang="en-US" sz="2400" dirty="0" smtClean="0"/>
              <a:t>Proposed Solar Regions</a:t>
            </a: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dirty="0"/>
          </a:p>
        </p:txBody>
      </p:sp>
      <p:pic>
        <p:nvPicPr>
          <p:cNvPr id="8" name="Picture 7"/>
          <p:cNvPicPr>
            <a:picLocks noChangeAspect="1"/>
          </p:cNvPicPr>
          <p:nvPr/>
        </p:nvPicPr>
        <p:blipFill>
          <a:blip r:embed="rId3"/>
          <a:stretch>
            <a:fillRect/>
          </a:stretch>
        </p:blipFill>
        <p:spPr>
          <a:xfrm>
            <a:off x="0" y="791307"/>
            <a:ext cx="9144000" cy="5275385"/>
          </a:xfrm>
          <a:prstGeom prst="rect">
            <a:avLst/>
          </a:prstGeom>
        </p:spPr>
      </p:pic>
      <p:sp>
        <p:nvSpPr>
          <p:cNvPr id="9" name="TextBox 8"/>
          <p:cNvSpPr txBox="1"/>
          <p:nvPr/>
        </p:nvSpPr>
        <p:spPr>
          <a:xfrm>
            <a:off x="5638800" y="3244333"/>
            <a:ext cx="902811" cy="369332"/>
          </a:xfrm>
          <a:prstGeom prst="rect">
            <a:avLst/>
          </a:prstGeom>
          <a:noFill/>
        </p:spPr>
        <p:txBody>
          <a:bodyPr wrap="none" rtlCol="0">
            <a:spAutoFit/>
          </a:bodyPr>
          <a:lstStyle/>
          <a:p>
            <a:r>
              <a:rPr lang="en-US" dirty="0" smtClean="0"/>
              <a:t>Zone 1</a:t>
            </a:r>
            <a:endParaRPr lang="en-US" dirty="0"/>
          </a:p>
        </p:txBody>
      </p:sp>
      <p:sp>
        <p:nvSpPr>
          <p:cNvPr id="12" name="TextBox 11"/>
          <p:cNvSpPr txBox="1"/>
          <p:nvPr/>
        </p:nvSpPr>
        <p:spPr>
          <a:xfrm>
            <a:off x="4610100" y="4572000"/>
            <a:ext cx="902811" cy="369332"/>
          </a:xfrm>
          <a:prstGeom prst="rect">
            <a:avLst/>
          </a:prstGeom>
          <a:noFill/>
        </p:spPr>
        <p:txBody>
          <a:bodyPr wrap="none" rtlCol="0">
            <a:spAutoFit/>
          </a:bodyPr>
          <a:lstStyle/>
          <a:p>
            <a:r>
              <a:rPr lang="en-US" dirty="0" smtClean="0"/>
              <a:t>Zone 2</a:t>
            </a:r>
            <a:endParaRPr lang="en-US" dirty="0"/>
          </a:p>
        </p:txBody>
      </p:sp>
      <p:sp>
        <p:nvSpPr>
          <p:cNvPr id="13" name="TextBox 12"/>
          <p:cNvSpPr txBox="1"/>
          <p:nvPr/>
        </p:nvSpPr>
        <p:spPr>
          <a:xfrm>
            <a:off x="4196794" y="3585796"/>
            <a:ext cx="902811" cy="369332"/>
          </a:xfrm>
          <a:prstGeom prst="rect">
            <a:avLst/>
          </a:prstGeom>
          <a:noFill/>
        </p:spPr>
        <p:txBody>
          <a:bodyPr wrap="none" rtlCol="0">
            <a:spAutoFit/>
          </a:bodyPr>
          <a:lstStyle/>
          <a:p>
            <a:r>
              <a:rPr lang="en-US" dirty="0" smtClean="0"/>
              <a:t>Zone 3</a:t>
            </a:r>
            <a:endParaRPr lang="en-US" dirty="0"/>
          </a:p>
        </p:txBody>
      </p:sp>
      <p:sp>
        <p:nvSpPr>
          <p:cNvPr id="14" name="TextBox 13"/>
          <p:cNvSpPr txBox="1"/>
          <p:nvPr/>
        </p:nvSpPr>
        <p:spPr>
          <a:xfrm>
            <a:off x="4425394" y="2728615"/>
            <a:ext cx="902811" cy="369332"/>
          </a:xfrm>
          <a:prstGeom prst="rect">
            <a:avLst/>
          </a:prstGeom>
          <a:noFill/>
        </p:spPr>
        <p:txBody>
          <a:bodyPr wrap="none" rtlCol="0">
            <a:spAutoFit/>
          </a:bodyPr>
          <a:lstStyle/>
          <a:p>
            <a:r>
              <a:rPr lang="en-US" dirty="0" smtClean="0"/>
              <a:t>Zone 4</a:t>
            </a:r>
            <a:endParaRPr lang="en-US" dirty="0"/>
          </a:p>
        </p:txBody>
      </p:sp>
      <p:sp>
        <p:nvSpPr>
          <p:cNvPr id="15" name="TextBox 14"/>
          <p:cNvSpPr txBox="1"/>
          <p:nvPr/>
        </p:nvSpPr>
        <p:spPr>
          <a:xfrm>
            <a:off x="3669189" y="1871434"/>
            <a:ext cx="902811" cy="369332"/>
          </a:xfrm>
          <a:prstGeom prst="rect">
            <a:avLst/>
          </a:prstGeom>
          <a:noFill/>
        </p:spPr>
        <p:txBody>
          <a:bodyPr wrap="none" rtlCol="0">
            <a:spAutoFit/>
          </a:bodyPr>
          <a:lstStyle/>
          <a:p>
            <a:r>
              <a:rPr lang="en-US" dirty="0" smtClean="0"/>
              <a:t>Zone 5</a:t>
            </a:r>
            <a:endParaRPr lang="en-US" dirty="0"/>
          </a:p>
        </p:txBody>
      </p:sp>
      <p:sp>
        <p:nvSpPr>
          <p:cNvPr id="16" name="TextBox 15"/>
          <p:cNvSpPr txBox="1"/>
          <p:nvPr/>
        </p:nvSpPr>
        <p:spPr>
          <a:xfrm>
            <a:off x="2895600" y="3332201"/>
            <a:ext cx="902811" cy="369332"/>
          </a:xfrm>
          <a:prstGeom prst="rect">
            <a:avLst/>
          </a:prstGeom>
          <a:noFill/>
        </p:spPr>
        <p:txBody>
          <a:bodyPr wrap="none" rtlCol="0">
            <a:spAutoFit/>
          </a:bodyPr>
          <a:lstStyle/>
          <a:p>
            <a:r>
              <a:rPr lang="en-US" dirty="0" smtClean="0"/>
              <a:t>Zone 6</a:t>
            </a:r>
          </a:p>
        </p:txBody>
      </p:sp>
    </p:spTree>
    <p:extLst>
      <p:ext uri="{BB962C8B-B14F-4D97-AF65-F5344CB8AC3E}">
        <p14:creationId xmlns:p14="http://schemas.microsoft.com/office/powerpoint/2010/main" val="36187376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365918"/>
          </a:xfrm>
        </p:spPr>
        <p:txBody>
          <a:bodyPr/>
          <a:lstStyle/>
          <a:p>
            <a:r>
              <a:rPr lang="en-US" sz="2400" dirty="0" smtClean="0"/>
              <a:t>Proposed Solar Regions – Current Installed Capacity</a:t>
            </a: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dirty="0"/>
          </a:p>
        </p:txBody>
      </p:sp>
      <p:pic>
        <p:nvPicPr>
          <p:cNvPr id="7" name="Picture 6"/>
          <p:cNvPicPr>
            <a:picLocks noChangeAspect="1"/>
          </p:cNvPicPr>
          <p:nvPr/>
        </p:nvPicPr>
        <p:blipFill>
          <a:blip r:embed="rId3"/>
          <a:stretch>
            <a:fillRect/>
          </a:stretch>
        </p:blipFill>
        <p:spPr>
          <a:xfrm>
            <a:off x="0" y="791307"/>
            <a:ext cx="9144000" cy="5275385"/>
          </a:xfrm>
          <a:prstGeom prst="rect">
            <a:avLst/>
          </a:prstGeom>
        </p:spPr>
      </p:pic>
    </p:spTree>
    <p:extLst>
      <p:ext uri="{BB962C8B-B14F-4D97-AF65-F5344CB8AC3E}">
        <p14:creationId xmlns:p14="http://schemas.microsoft.com/office/powerpoint/2010/main" val="42238112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365918"/>
          </a:xfrm>
        </p:spPr>
        <p:txBody>
          <a:bodyPr/>
          <a:lstStyle/>
          <a:p>
            <a:r>
              <a:rPr lang="en-US" sz="2400" dirty="0" smtClean="0"/>
              <a:t>Proposed Solar Regions – IA Signed through 2021</a:t>
            </a: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dirty="0"/>
          </a:p>
        </p:txBody>
      </p:sp>
      <p:pic>
        <p:nvPicPr>
          <p:cNvPr id="9" name="Picture 8"/>
          <p:cNvPicPr>
            <a:picLocks noChangeAspect="1"/>
          </p:cNvPicPr>
          <p:nvPr/>
        </p:nvPicPr>
        <p:blipFill>
          <a:blip r:embed="rId3"/>
          <a:stretch>
            <a:fillRect/>
          </a:stretch>
        </p:blipFill>
        <p:spPr>
          <a:xfrm>
            <a:off x="0" y="791307"/>
            <a:ext cx="9144000" cy="5275385"/>
          </a:xfrm>
          <a:prstGeom prst="rect">
            <a:avLst/>
          </a:prstGeom>
        </p:spPr>
      </p:pic>
    </p:spTree>
    <p:extLst>
      <p:ext uri="{BB962C8B-B14F-4D97-AF65-F5344CB8AC3E}">
        <p14:creationId xmlns:p14="http://schemas.microsoft.com/office/powerpoint/2010/main" val="214115922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A68982-DD5D-44FD-B77F-4C531465FE54}">
  <ds:schemaRefs>
    <ds:schemaRef ds:uri="http://schemas.microsoft.com/sharepoint/v3/contenttype/forms"/>
  </ds:schemaRefs>
</ds:datastoreItem>
</file>

<file path=customXml/itemProps2.xml><?xml version="1.0" encoding="utf-8"?>
<ds:datastoreItem xmlns:ds="http://schemas.openxmlformats.org/officeDocument/2006/customXml" ds:itemID="{C0E9AA12-8AF9-4AA6-90FE-24669859CDF3}">
  <ds:schemaRefs>
    <ds:schemaRef ds:uri="http://schemas.microsoft.com/office/infopath/2007/PartnerControls"/>
    <ds:schemaRef ds:uri="http://schemas.microsoft.com/office/2006/documentManagement/types"/>
    <ds:schemaRef ds:uri="http://purl.org/dc/dcmitype/"/>
    <ds:schemaRef ds:uri="c34af464-7aa1-4edd-9be4-83dffc1cb926"/>
    <ds:schemaRef ds:uri="http://schemas.microsoft.com/office/2006/metadata/properties"/>
    <ds:schemaRef ds:uri="http://purl.org/dc/elements/1.1/"/>
    <ds:schemaRef ds:uri="http://www.w3.org/XML/1998/namespace"/>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5DFABCE5-6410-4FC5-930F-1111C63E4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257</TotalTime>
  <Words>194</Words>
  <Application>Microsoft Office PowerPoint</Application>
  <PresentationFormat>On-screen Show (4:3)</PresentationFormat>
  <Paragraphs>39</Paragraphs>
  <Slides>6</Slides>
  <Notes>4</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6</vt:i4>
      </vt:variant>
    </vt:vector>
  </HeadingPairs>
  <TitlesOfParts>
    <vt:vector size="10" baseType="lpstr">
      <vt:lpstr>Arial</vt:lpstr>
      <vt:lpstr>Calibri</vt:lpstr>
      <vt:lpstr>1_Custom Design</vt:lpstr>
      <vt:lpstr>Office Theme</vt:lpstr>
      <vt:lpstr>PowerPoint Presentation</vt:lpstr>
      <vt:lpstr>Objective</vt:lpstr>
      <vt:lpstr>Utility Scale Solar Generation Capacity – January 2019</vt:lpstr>
      <vt:lpstr>Proposed Solar Regions</vt:lpstr>
      <vt:lpstr>Proposed Solar Regions – Current Installed Capacity</vt:lpstr>
      <vt:lpstr>Proposed Solar Regions – IA Signed through 2021</vt:lpstr>
    </vt:vector>
  </TitlesOfParts>
  <Company>The Electric Reliability Council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Chang, Sean</cp:lastModifiedBy>
  <cp:revision>35</cp:revision>
  <cp:lastPrinted>2016-01-21T20:53:15Z</cp:lastPrinted>
  <dcterms:created xsi:type="dcterms:W3CDTF">2016-01-21T15:20:31Z</dcterms:created>
  <dcterms:modified xsi:type="dcterms:W3CDTF">2019-02-26T20:43:25Z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ies>
</file>