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47" autoAdjust="0"/>
    <p:restoredTop sz="94660"/>
  </p:normalViewPr>
  <p:slideViewPr>
    <p:cSldViewPr snapToGrid="0">
      <p:cViewPr varScale="1">
        <p:scale>
          <a:sx n="89" d="100"/>
          <a:sy n="89" d="100"/>
        </p:scale>
        <p:origin x="1171"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82879" y="182879"/>
            <a:ext cx="877824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84D3AE16-2159-4F26-A7D3-0D10B3039774}" type="datetimeFigureOut">
              <a:rPr lang="en-US" smtClean="0"/>
              <a:t>2/27/2019</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12A88F9-5F70-472B-AA8B-6FC0E2CE4514}" type="slidenum">
              <a:rPr lang="en-US" smtClean="0"/>
              <a:t>‹#›</a:t>
            </a:fld>
            <a:endParaRPr lang="en-US"/>
          </a:p>
        </p:txBody>
      </p:sp>
      <p:cxnSp>
        <p:nvCxnSpPr>
          <p:cNvPr id="8" name="Straight Connector 7"/>
          <p:cNvCxnSpPr/>
          <p:nvPr/>
        </p:nvCxnSpPr>
        <p:spPr>
          <a:xfrm>
            <a:off x="1483995" y="3733800"/>
            <a:ext cx="61722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40941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D3AE16-2159-4F26-A7D3-0D10B3039774}"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501908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D3AE16-2159-4F26-A7D3-0D10B3039774}"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816971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4D3AE16-2159-4F26-A7D3-0D10B3039774}"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40085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D3AE16-2159-4F26-A7D3-0D10B3039774}" type="datetimeFigureOut">
              <a:rPr lang="en-US" smtClean="0"/>
              <a:t>2/27/2019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2A88F9-5F70-472B-AA8B-6FC0E2CE4514}" type="slidenum">
              <a:rPr lang="en-US" smtClean="0"/>
              <a:t>‹#›</a:t>
            </a:fld>
            <a:endParaRPr lang="en-US"/>
          </a:p>
        </p:txBody>
      </p:sp>
      <p:cxnSp>
        <p:nvCxnSpPr>
          <p:cNvPr id="7" name="Straight Connector 6"/>
          <p:cNvCxnSpPr/>
          <p:nvPr/>
        </p:nvCxnSpPr>
        <p:spPr>
          <a:xfrm>
            <a:off x="1485900" y="4020408"/>
            <a:ext cx="61722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3027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4D3AE16-2159-4F26-A7D3-0D10B3039774}" type="datetimeFigureOut">
              <a:rPr lang="en-US" smtClean="0"/>
              <a:t>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2494532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4D3AE16-2159-4F26-A7D3-0D10B3039774}" type="datetimeFigureOut">
              <a:rPr lang="en-US" smtClean="0"/>
              <a:t>2/27/2019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39864074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4D3AE16-2159-4F26-A7D3-0D10B3039774}" type="datetimeFigureOut">
              <a:rPr lang="en-US" smtClean="0"/>
              <a:t>2/27/2019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532042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D3AE16-2159-4F26-A7D3-0D10B3039774}" type="datetimeFigureOut">
              <a:rPr lang="en-US" smtClean="0"/>
              <a:t>2/27/2019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906813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3AE16-2159-4F26-A7D3-0D10B3039774}" type="datetimeFigureOut">
              <a:rPr lang="en-US" smtClean="0"/>
              <a:t>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576368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D3AE16-2159-4F26-A7D3-0D10B3039774}" type="datetimeFigureOut">
              <a:rPr lang="en-US" smtClean="0"/>
              <a:t>2/27/2019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2A88F9-5F70-472B-AA8B-6FC0E2CE4514}" type="slidenum">
              <a:rPr lang="en-US" smtClean="0"/>
              <a:t>‹#›</a:t>
            </a:fld>
            <a:endParaRPr lang="en-US"/>
          </a:p>
        </p:txBody>
      </p:sp>
    </p:spTree>
    <p:extLst>
      <p:ext uri="{BB962C8B-B14F-4D97-AF65-F5344CB8AC3E}">
        <p14:creationId xmlns:p14="http://schemas.microsoft.com/office/powerpoint/2010/main" val="1931392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82880" y="182880"/>
            <a:ext cx="877824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57250" y="609600"/>
            <a:ext cx="7406640" cy="13563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57251" y="2057400"/>
            <a:ext cx="7404653" cy="4038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7247" y="6223829"/>
            <a:ext cx="1746806" cy="365125"/>
          </a:xfrm>
          <a:prstGeom prst="rect">
            <a:avLst/>
          </a:prstGeom>
        </p:spPr>
        <p:txBody>
          <a:bodyPr vert="horz" lIns="91440" tIns="45720" rIns="91440" bIns="45720" rtlCol="0" anchor="ctr"/>
          <a:lstStyle>
            <a:lvl1pPr algn="l">
              <a:defRPr sz="1000">
                <a:solidFill>
                  <a:schemeClr val="accent1"/>
                </a:solidFill>
              </a:defRPr>
            </a:lvl1pPr>
          </a:lstStyle>
          <a:p>
            <a:fld id="{84D3AE16-2159-4F26-A7D3-0D10B3039774}" type="datetimeFigureOut">
              <a:rPr lang="en-US" smtClean="0"/>
              <a:t>2/27/2019</a:t>
            </a:fld>
            <a:endParaRPr lang="en-US"/>
          </a:p>
        </p:txBody>
      </p:sp>
      <p:sp>
        <p:nvSpPr>
          <p:cNvPr id="5" name="Footer Placeholder 4"/>
          <p:cNvSpPr>
            <a:spLocks noGrp="1"/>
          </p:cNvSpPr>
          <p:nvPr>
            <p:ph type="ftr" sz="quarter" idx="3"/>
          </p:nvPr>
        </p:nvSpPr>
        <p:spPr>
          <a:xfrm>
            <a:off x="2961861" y="6223829"/>
            <a:ext cx="3538331" cy="365125"/>
          </a:xfrm>
          <a:prstGeom prst="rect">
            <a:avLst/>
          </a:prstGeom>
        </p:spPr>
        <p:txBody>
          <a:bodyPr vert="horz" lIns="91440" tIns="45720" rIns="91440" bIns="45720" rtlCol="0" anchor="ctr"/>
          <a:lstStyle>
            <a:lvl1pPr algn="ctr">
              <a:defRPr sz="1000">
                <a:solidFill>
                  <a:schemeClr val="accent1"/>
                </a:solidFill>
              </a:defRPr>
            </a:lvl1pPr>
          </a:lstStyle>
          <a:p>
            <a:endParaRPr lang="en-US"/>
          </a:p>
        </p:txBody>
      </p:sp>
      <p:sp>
        <p:nvSpPr>
          <p:cNvPr id="6" name="Slide Number Placeholder 5"/>
          <p:cNvSpPr>
            <a:spLocks noGrp="1"/>
          </p:cNvSpPr>
          <p:nvPr>
            <p:ph type="sldNum" sz="quarter" idx="4"/>
          </p:nvPr>
        </p:nvSpPr>
        <p:spPr>
          <a:xfrm>
            <a:off x="6997148" y="6223829"/>
            <a:ext cx="1279663" cy="365125"/>
          </a:xfrm>
          <a:prstGeom prst="rect">
            <a:avLst/>
          </a:prstGeom>
        </p:spPr>
        <p:txBody>
          <a:bodyPr vert="horz" lIns="91440" tIns="45720" rIns="91440" bIns="45720" rtlCol="0" anchor="ctr"/>
          <a:lstStyle>
            <a:lvl1pPr algn="r">
              <a:defRPr sz="1000">
                <a:solidFill>
                  <a:schemeClr val="accent1"/>
                </a:solidFill>
              </a:defRPr>
            </a:lvl1pPr>
          </a:lstStyle>
          <a:p>
            <a:fld id="{A12A88F9-5F70-472B-AA8B-6FC0E2CE4514}" type="slidenum">
              <a:rPr lang="en-US" smtClean="0"/>
              <a:t>‹#›</a:t>
            </a:fld>
            <a:endParaRPr lang="en-US"/>
          </a:p>
        </p:txBody>
      </p:sp>
    </p:spTree>
    <p:extLst>
      <p:ext uri="{BB962C8B-B14F-4D97-AF65-F5344CB8AC3E}">
        <p14:creationId xmlns:p14="http://schemas.microsoft.com/office/powerpoint/2010/main" val="3611056792"/>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l" defTabSz="685800" rtl="0" eaLnBrk="1" latinLnBrk="0" hangingPunct="1">
        <a:lnSpc>
          <a:spcPct val="90000"/>
        </a:lnSpc>
        <a:spcBef>
          <a:spcPct val="0"/>
        </a:spcBef>
        <a:buNone/>
        <a:defRPr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Wholesale </a:t>
            </a:r>
            <a:r>
              <a:rPr lang="en-US" dirty="0" smtClean="0"/>
              <a:t>Market Working </a:t>
            </a:r>
            <a:r>
              <a:rPr lang="en-US" dirty="0"/>
              <a:t>Group Report to WMS</a:t>
            </a:r>
          </a:p>
        </p:txBody>
      </p:sp>
      <p:sp>
        <p:nvSpPr>
          <p:cNvPr id="3" name="Subtitle 2"/>
          <p:cNvSpPr>
            <a:spLocks noGrp="1"/>
          </p:cNvSpPr>
          <p:nvPr>
            <p:ph type="subTitle" idx="1"/>
          </p:nvPr>
        </p:nvSpPr>
        <p:spPr/>
        <p:txBody>
          <a:bodyPr/>
          <a:lstStyle/>
          <a:p>
            <a:r>
              <a:rPr lang="en-US" dirty="0" smtClean="0"/>
              <a:t>David Detelich</a:t>
            </a:r>
          </a:p>
          <a:p>
            <a:r>
              <a:rPr lang="en-US" dirty="0" smtClean="0"/>
              <a:t>March 6, 2019</a:t>
            </a:r>
            <a:endParaRPr lang="en-US" dirty="0"/>
          </a:p>
        </p:txBody>
      </p:sp>
    </p:spTree>
    <p:extLst>
      <p:ext uri="{BB962C8B-B14F-4D97-AF65-F5344CB8AC3E}">
        <p14:creationId xmlns:p14="http://schemas.microsoft.com/office/powerpoint/2010/main" val="3003136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51" y="833886"/>
            <a:ext cx="7406640" cy="1356360"/>
          </a:xfrm>
        </p:spPr>
        <p:txBody>
          <a:bodyPr>
            <a:normAutofit fontScale="90000"/>
          </a:bodyPr>
          <a:lstStyle/>
          <a:p>
            <a:r>
              <a:rPr lang="en-US" dirty="0"/>
              <a:t>NPRR917, Nodal Pricing for Settlement Only Distribution Generators (SODGs) and Settlement Only Transmission Generators (SOTGs)</a:t>
            </a:r>
          </a:p>
        </p:txBody>
      </p:sp>
      <p:sp>
        <p:nvSpPr>
          <p:cNvPr id="3" name="Content Placeholder 2"/>
          <p:cNvSpPr>
            <a:spLocks noGrp="1"/>
          </p:cNvSpPr>
          <p:nvPr>
            <p:ph idx="1"/>
          </p:nvPr>
        </p:nvSpPr>
        <p:spPr>
          <a:xfrm>
            <a:off x="857251" y="2803585"/>
            <a:ext cx="7404653" cy="3292414"/>
          </a:xfrm>
        </p:spPr>
        <p:txBody>
          <a:bodyPr/>
          <a:lstStyle/>
          <a:p>
            <a:r>
              <a:rPr lang="en-US" dirty="0" smtClean="0"/>
              <a:t>No arguments opposing the merit of this NPRR</a:t>
            </a:r>
          </a:p>
          <a:p>
            <a:r>
              <a:rPr lang="en-US" dirty="0" smtClean="0"/>
              <a:t>Questions on delivery of the data to QSE’s or RE’s</a:t>
            </a:r>
          </a:p>
          <a:p>
            <a:pPr lvl="1"/>
            <a:r>
              <a:rPr lang="en-US" dirty="0" smtClean="0"/>
              <a:t>Report is required in the NPRR language</a:t>
            </a:r>
          </a:p>
          <a:p>
            <a:pPr lvl="1"/>
            <a:r>
              <a:rPr lang="en-US" dirty="0" smtClean="0"/>
              <a:t>Specifics can be worked out</a:t>
            </a:r>
          </a:p>
          <a:p>
            <a:pPr lvl="1"/>
            <a:r>
              <a:rPr lang="en-US" dirty="0" smtClean="0"/>
              <a:t>Question on telemetry of prices </a:t>
            </a:r>
            <a:r>
              <a:rPr lang="en-US" dirty="0" smtClean="0"/>
              <a:t>unresolved</a:t>
            </a:r>
          </a:p>
          <a:p>
            <a:pPr lvl="1"/>
            <a:r>
              <a:rPr lang="en-US" dirty="0" smtClean="0"/>
              <a:t>Adding to 60 day disclosure reports would increase scope</a:t>
            </a:r>
            <a:endParaRPr lang="en-US" dirty="0" smtClean="0"/>
          </a:p>
          <a:p>
            <a:r>
              <a:rPr lang="en-US" dirty="0" smtClean="0"/>
              <a:t>Discussion on grandfathering of existing SOGS</a:t>
            </a:r>
          </a:p>
          <a:p>
            <a:r>
              <a:rPr lang="en-US" dirty="0" smtClean="0"/>
              <a:t>Ready for vote by WMS with options on the grandfathering (see next slide)</a:t>
            </a:r>
            <a:endParaRPr lang="en-US" dirty="0"/>
          </a:p>
        </p:txBody>
      </p:sp>
    </p:spTree>
    <p:extLst>
      <p:ext uri="{BB962C8B-B14F-4D97-AF65-F5344CB8AC3E}">
        <p14:creationId xmlns:p14="http://schemas.microsoft.com/office/powerpoint/2010/main" val="902672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NPRR 917 Grandfathering Provision Alternatives</a:t>
            </a:r>
          </a:p>
        </p:txBody>
      </p:sp>
      <p:sp>
        <p:nvSpPr>
          <p:cNvPr id="3" name="Content Placeholder 2"/>
          <p:cNvSpPr>
            <a:spLocks noGrp="1"/>
          </p:cNvSpPr>
          <p:nvPr>
            <p:ph idx="1"/>
          </p:nvPr>
        </p:nvSpPr>
        <p:spPr/>
        <p:txBody>
          <a:bodyPr>
            <a:normAutofit fontScale="62500" lnSpcReduction="20000"/>
          </a:bodyPr>
          <a:lstStyle/>
          <a:p>
            <a:pPr marL="342900" marR="0" lvl="0" indent="-342900">
              <a:lnSpc>
                <a:spcPct val="107000"/>
              </a:lnSpc>
              <a:spcBef>
                <a:spcPts val="0"/>
              </a:spcBef>
              <a:spcAft>
                <a:spcPts val="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All current and future SODG/SOTG will be settled at the nodal price upon implementation of NPRR 917 (estimated Q1 or Q2 2020).</a:t>
            </a:r>
          </a:p>
          <a:p>
            <a:pPr marL="342900" marR="0" lvl="0" indent="-342900">
              <a:lnSpc>
                <a:spcPct val="107000"/>
              </a:lnSpc>
              <a:spcBef>
                <a:spcPts val="0"/>
              </a:spcBef>
              <a:spcAft>
                <a:spcPts val="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All operational SODG/SOTG as of January 1, 2019, and any SODG/SOTG with either a Purchased Power Agreement (PPA) or Interconnection Agreement (IA) signed prior to January 1, 2019 will continue to be settled at the load zone price per current Protocols (*).  All other SODG/SOTG will be settled at the nodal price per NPRR 917 upon implementation.</a:t>
            </a:r>
          </a:p>
          <a:p>
            <a:pPr marL="342900" marR="0" lvl="0" indent="-342900">
              <a:lnSpc>
                <a:spcPct val="107000"/>
              </a:lnSpc>
              <a:spcBef>
                <a:spcPts val="0"/>
              </a:spcBef>
              <a:spcAft>
                <a:spcPts val="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All operational SODG/SOTG as of January 1, 2019, and any SODG/SOTG with a PPA or IA signed prior to January 1, 2019 will be continue to be settled at the load zone price per current Protocols until December 31, 2023, at which time the aforementioned SODG/SOTG will be settled at the nodal price per NPRR 917 (*).  All other SODG/SOTG will be settled at the nodal price per NPRR 917 upon implementation.</a:t>
            </a:r>
          </a:p>
          <a:p>
            <a:pPr marL="342900" marR="0" lvl="0" indent="-342900">
              <a:lnSpc>
                <a:spcPct val="107000"/>
              </a:lnSpc>
              <a:spcBef>
                <a:spcPts val="0"/>
              </a:spcBef>
              <a:spcAft>
                <a:spcPts val="80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All operational SODG/SOTG as of January 1, 2019, and any SODG/SOTG with a PPA or IA signed prior to January 1, 2019 will continue to be settled at the load zone price per current Protocols until December 31, 2023 (*), at which time the aforementioned SODG/SOTG will be settled at the nodal price per NPRR 917, unless the Resource Entity documents the existence of a PPA signed prior to January 1, 2019 with a term extending beyond December 31, 2023, in which case the SODG/SOTG will continue to be settled at the load zone price per current Protocols until the end of the PPA term and at the nodal price thereafter.  All other SODG/SOTG will be settled at the nodal price per NPRR 917 upon implementation.</a:t>
            </a:r>
          </a:p>
          <a:p>
            <a:pPr marL="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Times New Roman" panose="02020603050405020304" pitchFamily="18" charset="0"/>
              </a:rPr>
              <a:t>(*) Under options 2, 3 and 4, all operational SODG/SOTG as a of January 1, 2019, and any SODG/SOTG with a PPA or IA signed prior to January 1, 2019 will have an irreversible one-time option to elect to be settled at the nodal price per NPRR 917 at a date certain following the implementation of NPRR 917</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402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NPRR903, Day-Ahead Market Timing Deviations</a:t>
            </a:r>
          </a:p>
        </p:txBody>
      </p:sp>
      <p:sp>
        <p:nvSpPr>
          <p:cNvPr id="3" name="Content Placeholder 2"/>
          <p:cNvSpPr>
            <a:spLocks noGrp="1"/>
          </p:cNvSpPr>
          <p:nvPr>
            <p:ph idx="1"/>
          </p:nvPr>
        </p:nvSpPr>
        <p:spPr/>
        <p:txBody>
          <a:bodyPr/>
          <a:lstStyle/>
          <a:p>
            <a:r>
              <a:rPr lang="en-US" dirty="0" smtClean="0"/>
              <a:t>Discussion seemed to resolve most </a:t>
            </a:r>
            <a:r>
              <a:rPr lang="en-US" dirty="0" smtClean="0"/>
              <a:t>questions</a:t>
            </a:r>
          </a:p>
          <a:p>
            <a:r>
              <a:rPr lang="en-US" dirty="0" smtClean="0"/>
              <a:t>The value of this NPRR is the certainty it provides that DAM will clear</a:t>
            </a:r>
            <a:endParaRPr lang="en-US" dirty="0" smtClean="0"/>
          </a:p>
          <a:p>
            <a:r>
              <a:rPr lang="en-US" dirty="0" smtClean="0"/>
              <a:t>Still a concern about how to get restitution for decision that may adversely affect a market participant </a:t>
            </a:r>
          </a:p>
          <a:p>
            <a:pPr lvl="1"/>
            <a:r>
              <a:rPr lang="en-US" dirty="0" smtClean="0"/>
              <a:t>Language codified in protocols means a market participant cannot appeal</a:t>
            </a:r>
          </a:p>
          <a:p>
            <a:pPr lvl="1"/>
            <a:r>
              <a:rPr lang="en-US" dirty="0" smtClean="0"/>
              <a:t>Comments may be submitted</a:t>
            </a:r>
          </a:p>
          <a:p>
            <a:r>
              <a:rPr lang="en-US" dirty="0" smtClean="0"/>
              <a:t>Item is ready for WMS vote</a:t>
            </a:r>
          </a:p>
          <a:p>
            <a:pPr lvl="1"/>
            <a:endParaRPr lang="en-US" dirty="0"/>
          </a:p>
        </p:txBody>
      </p:sp>
    </p:spTree>
    <p:extLst>
      <p:ext uri="{BB962C8B-B14F-4D97-AF65-F5344CB8AC3E}">
        <p14:creationId xmlns:p14="http://schemas.microsoft.com/office/powerpoint/2010/main" val="3780484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NPRR904, Revisions to Real-Time On-Line Reliability Deployment Price Adder for ERCOT-Directed Actions Related to DC Ties</a:t>
            </a:r>
          </a:p>
        </p:txBody>
      </p:sp>
      <p:sp>
        <p:nvSpPr>
          <p:cNvPr id="3" name="Content Placeholder 2"/>
          <p:cNvSpPr>
            <a:spLocks noGrp="1"/>
          </p:cNvSpPr>
          <p:nvPr>
            <p:ph idx="1"/>
          </p:nvPr>
        </p:nvSpPr>
        <p:spPr>
          <a:xfrm>
            <a:off x="857251" y="2389517"/>
            <a:ext cx="7404653" cy="3706482"/>
          </a:xfrm>
        </p:spPr>
        <p:txBody>
          <a:bodyPr>
            <a:normAutofit lnSpcReduction="10000"/>
          </a:bodyPr>
          <a:lstStyle/>
          <a:p>
            <a:r>
              <a:rPr lang="en-US" dirty="0" smtClean="0"/>
              <a:t>Discussion on whether to move forward with this NPRR or push for issuance of a comprehensive RDPA NPRR</a:t>
            </a:r>
          </a:p>
          <a:p>
            <a:r>
              <a:rPr lang="en-US" dirty="0"/>
              <a:t>Two improvements to the existing system-wide adder methodology have been </a:t>
            </a:r>
            <a:r>
              <a:rPr lang="en-US" dirty="0" smtClean="0"/>
              <a:t>discussed and generally agreed upon</a:t>
            </a:r>
            <a:endParaRPr lang="en-US" dirty="0"/>
          </a:p>
          <a:p>
            <a:pPr lvl="1"/>
            <a:r>
              <a:rPr lang="en-US" dirty="0"/>
              <a:t>Do not relax LDLs of non-ONRUC Resources</a:t>
            </a:r>
          </a:p>
          <a:p>
            <a:pPr lvl="1"/>
            <a:r>
              <a:rPr lang="en-US" dirty="0"/>
              <a:t>A RUC deployment only triggers the price adder when BP=LDL</a:t>
            </a:r>
          </a:p>
          <a:p>
            <a:r>
              <a:rPr lang="en-US" dirty="0" smtClean="0"/>
              <a:t>General agreement that comprehensive NPRR would take much more time in working group to develop </a:t>
            </a:r>
          </a:p>
          <a:p>
            <a:pPr lvl="1"/>
            <a:r>
              <a:rPr lang="en-US" dirty="0" smtClean="0"/>
              <a:t>Direction was to move forward with NPRR904 for the DC Ties directed actions</a:t>
            </a:r>
          </a:p>
          <a:p>
            <a:pPr lvl="1"/>
            <a:r>
              <a:rPr lang="en-US" dirty="0" smtClean="0"/>
              <a:t>Include the two RDPA improvements identified</a:t>
            </a:r>
          </a:p>
          <a:p>
            <a:r>
              <a:rPr lang="en-US" dirty="0" smtClean="0"/>
              <a:t>Item ready for WMS vote</a:t>
            </a:r>
            <a:endParaRPr lang="en-US" dirty="0"/>
          </a:p>
        </p:txBody>
      </p:sp>
    </p:spTree>
    <p:extLst>
      <p:ext uri="{BB962C8B-B14F-4D97-AF65-F5344CB8AC3E}">
        <p14:creationId xmlns:p14="http://schemas.microsoft.com/office/powerpoint/2010/main" val="26520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Proposed process for studying reliability deployment price adder improvements</a:t>
            </a:r>
          </a:p>
        </p:txBody>
      </p:sp>
      <p:sp>
        <p:nvSpPr>
          <p:cNvPr id="3" name="Content Placeholder 2"/>
          <p:cNvSpPr>
            <a:spLocks noGrp="1"/>
          </p:cNvSpPr>
          <p:nvPr>
            <p:ph idx="1"/>
          </p:nvPr>
        </p:nvSpPr>
        <p:spPr/>
        <p:txBody>
          <a:bodyPr/>
          <a:lstStyle/>
          <a:p>
            <a:r>
              <a:rPr lang="en-US" dirty="0" smtClean="0"/>
              <a:t>In addition to the system wide RDPA fixes, ERCOT </a:t>
            </a:r>
            <a:r>
              <a:rPr lang="en-US" dirty="0" smtClean="0"/>
              <a:t>presented </a:t>
            </a:r>
            <a:r>
              <a:rPr lang="en-US" dirty="0" smtClean="0"/>
              <a:t>on methods </a:t>
            </a:r>
            <a:r>
              <a:rPr lang="en-US" dirty="0"/>
              <a:t>to study </a:t>
            </a:r>
            <a:r>
              <a:rPr lang="en-US" dirty="0" smtClean="0"/>
              <a:t>changes </a:t>
            </a:r>
            <a:r>
              <a:rPr lang="en-US" dirty="0"/>
              <a:t>to </a:t>
            </a:r>
            <a:r>
              <a:rPr lang="en-US" dirty="0" smtClean="0"/>
              <a:t>improve locational price signals</a:t>
            </a:r>
          </a:p>
          <a:p>
            <a:r>
              <a:rPr lang="en-US" dirty="0" smtClean="0"/>
              <a:t>ERCOT </a:t>
            </a:r>
            <a:r>
              <a:rPr lang="en-US" dirty="0"/>
              <a:t>would like WMS to weigh in on whether ERCOT should do the analysis and which price adder methods should be </a:t>
            </a:r>
            <a:r>
              <a:rPr lang="en-US" dirty="0" smtClean="0"/>
              <a:t>included</a:t>
            </a:r>
          </a:p>
          <a:p>
            <a:pPr marL="514350" lvl="1" indent="-342900">
              <a:spcBef>
                <a:spcPts val="0"/>
              </a:spcBef>
              <a:spcAft>
                <a:spcPts val="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Concept from Hogan-Pope filing from PUC project 47199 (reduce constraint limits by reliability action </a:t>
            </a:r>
            <a:r>
              <a:rPr lang="en-US" dirty="0" err="1">
                <a:latin typeface="Calibri" panose="020F0502020204030204" pitchFamily="34" charset="0"/>
                <a:ea typeface="Calibri" panose="020F0502020204030204" pitchFamily="34" charset="0"/>
                <a:cs typeface="Times New Roman" panose="02020603050405020304" pitchFamily="18" charset="0"/>
              </a:rPr>
              <a:t>counterflow</a:t>
            </a:r>
            <a:r>
              <a:rPr lang="en-US" dirty="0">
                <a:latin typeface="Calibri" panose="020F0502020204030204" pitchFamily="34" charset="0"/>
                <a:ea typeface="Calibri" panose="020F0502020204030204" pitchFamily="34" charset="0"/>
                <a:cs typeface="Times New Roman" panose="02020603050405020304" pitchFamily="18" charset="0"/>
              </a:rPr>
              <a:t> values)</a:t>
            </a:r>
          </a:p>
          <a:p>
            <a:pPr marL="514350" lvl="1" indent="-342900">
              <a:spcBef>
                <a:spcPts val="0"/>
              </a:spcBef>
              <a:spcAft>
                <a:spcPts val="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Concept described in the draft NPRR discussed at October 15, 2018 QMWG meeting (locational price adders using LMPs from current 626 pricing run)</a:t>
            </a:r>
          </a:p>
          <a:p>
            <a:pPr marL="948690" lvl="2" indent="-285750">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ERCOT presented analysis of this approach at the December 3, 2018 QMWG meeting</a:t>
            </a:r>
          </a:p>
          <a:p>
            <a:pPr marL="514350" lvl="1" indent="-342900">
              <a:spcBef>
                <a:spcPts val="0"/>
              </a:spcBef>
              <a:spcAft>
                <a:spcPts val="0"/>
              </a:spcAft>
              <a:buFont typeface="+mj-lt"/>
              <a:buAutoNum type="arabicPeriod"/>
            </a:pPr>
            <a:r>
              <a:rPr lang="en-US" dirty="0">
                <a:latin typeface="Calibri" panose="020F0502020204030204" pitchFamily="34" charset="0"/>
                <a:ea typeface="Calibri" panose="020F0502020204030204" pitchFamily="34" charset="0"/>
                <a:cs typeface="Times New Roman" panose="02020603050405020304" pitchFamily="18" charset="0"/>
              </a:rPr>
              <a:t>Concept presented at the December 3, 2018 QMGW and February 25, 2019 WMWG meetings (new pricing run with modifications to the mitigation of ONRUC resources)</a:t>
            </a:r>
          </a:p>
          <a:p>
            <a:pPr lvl="1"/>
            <a:endParaRPr lang="en-US" dirty="0"/>
          </a:p>
        </p:txBody>
      </p:sp>
    </p:spTree>
    <p:extLst>
      <p:ext uri="{BB962C8B-B14F-4D97-AF65-F5344CB8AC3E}">
        <p14:creationId xmlns:p14="http://schemas.microsoft.com/office/powerpoint/2010/main" val="1919647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High Revenue Neutrality Allocation (RENA)</a:t>
            </a:r>
          </a:p>
        </p:txBody>
      </p:sp>
      <p:sp>
        <p:nvSpPr>
          <p:cNvPr id="3" name="Content Placeholder 2"/>
          <p:cNvSpPr>
            <a:spLocks noGrp="1"/>
          </p:cNvSpPr>
          <p:nvPr>
            <p:ph idx="1"/>
          </p:nvPr>
        </p:nvSpPr>
        <p:spPr/>
        <p:txBody>
          <a:bodyPr/>
          <a:lstStyle/>
          <a:p>
            <a:r>
              <a:rPr lang="en-US" dirty="0"/>
              <a:t>Improving Load Distribution Factors</a:t>
            </a:r>
          </a:p>
          <a:p>
            <a:pPr lvl="1"/>
            <a:r>
              <a:rPr lang="en-US" dirty="0" smtClean="0"/>
              <a:t>ERCOT presented a plan to improve the LDF’s</a:t>
            </a:r>
          </a:p>
          <a:p>
            <a:pPr lvl="1"/>
            <a:r>
              <a:rPr lang="en-US" dirty="0" smtClean="0"/>
              <a:t>Will work on near term fix and present in 2 months</a:t>
            </a:r>
          </a:p>
          <a:p>
            <a:r>
              <a:rPr lang="en-US" dirty="0" smtClean="0"/>
              <a:t>RAS Modeling</a:t>
            </a:r>
          </a:p>
          <a:p>
            <a:pPr lvl="1"/>
            <a:r>
              <a:rPr lang="en-US" dirty="0" smtClean="0"/>
              <a:t>ERCOT presented edits to Day Ahead Market Operating Procedure Manuel</a:t>
            </a:r>
          </a:p>
          <a:p>
            <a:pPr lvl="1"/>
            <a:r>
              <a:rPr lang="en-US" dirty="0" smtClean="0"/>
              <a:t>General agreement that this was a good solution</a:t>
            </a:r>
          </a:p>
          <a:p>
            <a:r>
              <a:rPr lang="en-US" dirty="0" smtClean="0"/>
              <a:t>Request (during CMWG other business) for ERCOT to present a report on 2018 RENA by categories that can be used for further analysis and discussion</a:t>
            </a:r>
            <a:endParaRPr lang="en-US" dirty="0"/>
          </a:p>
        </p:txBody>
      </p:sp>
    </p:spTree>
    <p:extLst>
      <p:ext uri="{BB962C8B-B14F-4D97-AF65-F5344CB8AC3E}">
        <p14:creationId xmlns:p14="http://schemas.microsoft.com/office/powerpoint/2010/main" val="111893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 Action Items Review</a:t>
            </a:r>
          </a:p>
        </p:txBody>
      </p:sp>
      <p:sp>
        <p:nvSpPr>
          <p:cNvPr id="3" name="Content Placeholder 2"/>
          <p:cNvSpPr>
            <a:spLocks noGrp="1"/>
          </p:cNvSpPr>
          <p:nvPr>
            <p:ph idx="1"/>
          </p:nvPr>
        </p:nvSpPr>
        <p:spPr/>
        <p:txBody>
          <a:bodyPr/>
          <a:lstStyle/>
          <a:p>
            <a:r>
              <a:rPr lang="en-US" dirty="0" smtClean="0"/>
              <a:t>List of assignments from WMS was presented</a:t>
            </a:r>
          </a:p>
          <a:p>
            <a:pPr lvl="1"/>
            <a:r>
              <a:rPr lang="en-US" dirty="0" smtClean="0"/>
              <a:t>Not fully reviewed in this meeting</a:t>
            </a:r>
          </a:p>
          <a:p>
            <a:pPr lvl="1"/>
            <a:r>
              <a:rPr lang="en-US" dirty="0" smtClean="0"/>
              <a:t>WMWG will continue to work on </a:t>
            </a:r>
            <a:r>
              <a:rPr lang="en-US" smtClean="0"/>
              <a:t>these items </a:t>
            </a:r>
            <a:r>
              <a:rPr lang="en-US" dirty="0" smtClean="0"/>
              <a:t>throughout the year</a:t>
            </a:r>
          </a:p>
          <a:p>
            <a:r>
              <a:rPr lang="en-US" dirty="0" smtClean="0"/>
              <a:t>ERCOT requests that priority be given </a:t>
            </a:r>
            <a:r>
              <a:rPr lang="en-US" dirty="0"/>
              <a:t>to Next Steps for </a:t>
            </a:r>
            <a:r>
              <a:rPr lang="en-US" dirty="0" smtClean="0"/>
              <a:t>NPRR664</a:t>
            </a:r>
          </a:p>
          <a:p>
            <a:pPr lvl="1"/>
            <a:r>
              <a:rPr lang="en-US" dirty="0"/>
              <a:t>NPRR664:  Fuel Index Price for Resource Definition and Real-Time Make-Whole Payments for Exceptional Fuel Cost </a:t>
            </a:r>
            <a:r>
              <a:rPr lang="en-US" dirty="0" smtClean="0"/>
              <a:t>Events</a:t>
            </a:r>
          </a:p>
          <a:p>
            <a:pPr lvl="1"/>
            <a:r>
              <a:rPr lang="en-US" dirty="0"/>
              <a:t>Real Time Mitigated </a:t>
            </a:r>
            <a:r>
              <a:rPr lang="en-US" dirty="0" smtClean="0"/>
              <a:t>Offer </a:t>
            </a:r>
            <a:r>
              <a:rPr lang="en-US" dirty="0"/>
              <a:t>Cap components</a:t>
            </a:r>
          </a:p>
        </p:txBody>
      </p:sp>
    </p:spTree>
    <p:extLst>
      <p:ext uri="{BB962C8B-B14F-4D97-AF65-F5344CB8AC3E}">
        <p14:creationId xmlns:p14="http://schemas.microsoft.com/office/powerpoint/2010/main" val="3722881355"/>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97</TotalTime>
  <Words>918</Words>
  <Application>Microsoft Office PowerPoint</Application>
  <PresentationFormat>On-screen Show (4:3)</PresentationFormat>
  <Paragraphs>56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Corbel</vt:lpstr>
      <vt:lpstr>Times New Roman</vt:lpstr>
      <vt:lpstr>Basis</vt:lpstr>
      <vt:lpstr>Wholesale Market Working Group Report to WMS</vt:lpstr>
      <vt:lpstr>NPRR917, Nodal Pricing for Settlement Only Distribution Generators (SODGs) and Settlement Only Transmission Generators (SOTGs)</vt:lpstr>
      <vt:lpstr>NPRR 917 Grandfathering Provision Alternatives</vt:lpstr>
      <vt:lpstr>NPRR903, Day-Ahead Market Timing Deviations</vt:lpstr>
      <vt:lpstr>NPRR904, Revisions to Real-Time On-Line Reliability Deployment Price Adder for ERCOT-Directed Actions Related to DC Ties</vt:lpstr>
      <vt:lpstr>Proposed process for studying reliability deployment price adder improvements</vt:lpstr>
      <vt:lpstr>High Revenue Neutrality Allocation (RENA)</vt:lpstr>
      <vt:lpstr>Open Action Items Review</vt:lpstr>
    </vt:vector>
  </TitlesOfParts>
  <Company>CPS Energy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Action Items Review</dc:title>
  <dc:creator>Detelich, David J.</dc:creator>
  <cp:lastModifiedBy>Detelich, David J.</cp:lastModifiedBy>
  <cp:revision>22</cp:revision>
  <dcterms:created xsi:type="dcterms:W3CDTF">2019-02-22T15:15:24Z</dcterms:created>
  <dcterms:modified xsi:type="dcterms:W3CDTF">2019-02-27T14:48:03Z</dcterms:modified>
</cp:coreProperties>
</file>