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59"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9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069F1F-4B8C-442E-9B26-4BDF950E73A5}" type="datetimeFigureOut">
              <a:rPr lang="en-US" smtClean="0"/>
              <a:t>2/26/2019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C93A6F-9F8D-4AA7-AFB2-3BAECA30E6B5}" type="slidenum">
              <a:rPr lang="en-US" smtClean="0"/>
              <a:t>‹#›</a:t>
            </a:fld>
            <a:endParaRPr lang="en-US"/>
          </a:p>
        </p:txBody>
      </p:sp>
    </p:spTree>
    <p:extLst>
      <p:ext uri="{BB962C8B-B14F-4D97-AF65-F5344CB8AC3E}">
        <p14:creationId xmlns:p14="http://schemas.microsoft.com/office/powerpoint/2010/main" val="12543856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B0A6A47-3F1F-4271-A1FD-986473E1E2CC}" type="datetime1">
              <a:rPr lang="en-US" smtClean="0"/>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4E79E-DF09-4309-A332-2E5683176B79}" type="slidenum">
              <a:rPr lang="en-US" smtClean="0"/>
              <a:t>‹#›</a:t>
            </a:fld>
            <a:endParaRPr lang="en-US"/>
          </a:p>
        </p:txBody>
      </p:sp>
    </p:spTree>
    <p:extLst>
      <p:ext uri="{BB962C8B-B14F-4D97-AF65-F5344CB8AC3E}">
        <p14:creationId xmlns:p14="http://schemas.microsoft.com/office/powerpoint/2010/main" val="2776180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0F8E4E0-45B0-4ED2-9D22-BDCD044C4AA9}" type="datetime1">
              <a:rPr lang="en-US" smtClean="0"/>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4E79E-DF09-4309-A332-2E5683176B79}" type="slidenum">
              <a:rPr lang="en-US" smtClean="0"/>
              <a:t>‹#›</a:t>
            </a:fld>
            <a:endParaRPr lang="en-US"/>
          </a:p>
        </p:txBody>
      </p:sp>
    </p:spTree>
    <p:extLst>
      <p:ext uri="{BB962C8B-B14F-4D97-AF65-F5344CB8AC3E}">
        <p14:creationId xmlns:p14="http://schemas.microsoft.com/office/powerpoint/2010/main" val="342839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298167C-0EBD-414C-AB64-62C5A89D3FC3}" type="datetime1">
              <a:rPr lang="en-US" smtClean="0"/>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4E79E-DF09-4309-A332-2E5683176B79}" type="slidenum">
              <a:rPr lang="en-US" smtClean="0"/>
              <a:t>‹#›</a:t>
            </a:fld>
            <a:endParaRPr lang="en-US"/>
          </a:p>
        </p:txBody>
      </p:sp>
    </p:spTree>
    <p:extLst>
      <p:ext uri="{BB962C8B-B14F-4D97-AF65-F5344CB8AC3E}">
        <p14:creationId xmlns:p14="http://schemas.microsoft.com/office/powerpoint/2010/main" val="415366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D8D5867-9FF1-48B4-8ECA-EE82489298C1}" type="datetime1">
              <a:rPr lang="en-US" smtClean="0"/>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4E79E-DF09-4309-A332-2E5683176B79}" type="slidenum">
              <a:rPr lang="en-US" smtClean="0"/>
              <a:t>‹#›</a:t>
            </a:fld>
            <a:endParaRPr lang="en-US"/>
          </a:p>
        </p:txBody>
      </p:sp>
    </p:spTree>
    <p:extLst>
      <p:ext uri="{BB962C8B-B14F-4D97-AF65-F5344CB8AC3E}">
        <p14:creationId xmlns:p14="http://schemas.microsoft.com/office/powerpoint/2010/main" val="3374300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897820-8827-49C3-9CFE-39962D24F290}" type="datetime1">
              <a:rPr lang="en-US" smtClean="0"/>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4E79E-DF09-4309-A332-2E5683176B79}" type="slidenum">
              <a:rPr lang="en-US" smtClean="0"/>
              <a:t>‹#›</a:t>
            </a:fld>
            <a:endParaRPr lang="en-US"/>
          </a:p>
        </p:txBody>
      </p:sp>
    </p:spTree>
    <p:extLst>
      <p:ext uri="{BB962C8B-B14F-4D97-AF65-F5344CB8AC3E}">
        <p14:creationId xmlns:p14="http://schemas.microsoft.com/office/powerpoint/2010/main" val="506311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251BACB-61C9-4E19-8CFE-1BE33028ADBB}" type="datetime1">
              <a:rPr lang="en-US" smtClean="0"/>
              <a:t>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B4E79E-DF09-4309-A332-2E5683176B79}" type="slidenum">
              <a:rPr lang="en-US" smtClean="0"/>
              <a:t>‹#›</a:t>
            </a:fld>
            <a:endParaRPr lang="en-US"/>
          </a:p>
        </p:txBody>
      </p:sp>
    </p:spTree>
    <p:extLst>
      <p:ext uri="{BB962C8B-B14F-4D97-AF65-F5344CB8AC3E}">
        <p14:creationId xmlns:p14="http://schemas.microsoft.com/office/powerpoint/2010/main" val="3839272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5B30B12-878D-476C-A54D-AD728DFA001D}" type="datetime1">
              <a:rPr lang="en-US" smtClean="0"/>
              <a:t>2/26/2019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B4E79E-DF09-4309-A332-2E5683176B79}" type="slidenum">
              <a:rPr lang="en-US" smtClean="0"/>
              <a:t>‹#›</a:t>
            </a:fld>
            <a:endParaRPr lang="en-US"/>
          </a:p>
        </p:txBody>
      </p:sp>
    </p:spTree>
    <p:extLst>
      <p:ext uri="{BB962C8B-B14F-4D97-AF65-F5344CB8AC3E}">
        <p14:creationId xmlns:p14="http://schemas.microsoft.com/office/powerpoint/2010/main" val="856128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37EFE35-B8A5-42E5-9FBB-452B88CCEAB4}" type="datetime1">
              <a:rPr lang="en-US" smtClean="0"/>
              <a:t>2/26/2019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B4E79E-DF09-4309-A332-2E5683176B79}" type="slidenum">
              <a:rPr lang="en-US" smtClean="0"/>
              <a:t>‹#›</a:t>
            </a:fld>
            <a:endParaRPr lang="en-US"/>
          </a:p>
        </p:txBody>
      </p:sp>
    </p:spTree>
    <p:extLst>
      <p:ext uri="{BB962C8B-B14F-4D97-AF65-F5344CB8AC3E}">
        <p14:creationId xmlns:p14="http://schemas.microsoft.com/office/powerpoint/2010/main" val="1613385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EA06AA-0538-4D17-B46F-26EACFE8B8BE}" type="datetime1">
              <a:rPr lang="en-US" smtClean="0"/>
              <a:t>2/26/2019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B4E79E-DF09-4309-A332-2E5683176B79}" type="slidenum">
              <a:rPr lang="en-US" smtClean="0"/>
              <a:t>‹#›</a:t>
            </a:fld>
            <a:endParaRPr lang="en-US"/>
          </a:p>
        </p:txBody>
      </p:sp>
    </p:spTree>
    <p:extLst>
      <p:ext uri="{BB962C8B-B14F-4D97-AF65-F5344CB8AC3E}">
        <p14:creationId xmlns:p14="http://schemas.microsoft.com/office/powerpoint/2010/main" val="3388948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66A9ADC-83C6-4984-89FC-4CD5D5209B2C}" type="datetime1">
              <a:rPr lang="en-US" smtClean="0"/>
              <a:t>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B4E79E-DF09-4309-A332-2E5683176B79}" type="slidenum">
              <a:rPr lang="en-US" smtClean="0"/>
              <a:t>‹#›</a:t>
            </a:fld>
            <a:endParaRPr lang="en-US"/>
          </a:p>
        </p:txBody>
      </p:sp>
    </p:spTree>
    <p:extLst>
      <p:ext uri="{BB962C8B-B14F-4D97-AF65-F5344CB8AC3E}">
        <p14:creationId xmlns:p14="http://schemas.microsoft.com/office/powerpoint/2010/main" val="2359413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678FDC2-F720-4232-8A2B-CBCA5D06F24C}" type="datetime1">
              <a:rPr lang="en-US" smtClean="0"/>
              <a:t>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B4E79E-DF09-4309-A332-2E5683176B79}" type="slidenum">
              <a:rPr lang="en-US" smtClean="0"/>
              <a:t>‹#›</a:t>
            </a:fld>
            <a:endParaRPr lang="en-US"/>
          </a:p>
        </p:txBody>
      </p:sp>
    </p:spTree>
    <p:extLst>
      <p:ext uri="{BB962C8B-B14F-4D97-AF65-F5344CB8AC3E}">
        <p14:creationId xmlns:p14="http://schemas.microsoft.com/office/powerpoint/2010/main" val="1495361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AAEAD1-66B9-4A2D-A00E-FC7C478D2396}" type="datetime1">
              <a:rPr lang="en-US" smtClean="0"/>
              <a:t>2/26/2019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B4E79E-DF09-4309-A332-2E5683176B79}" type="slidenum">
              <a:rPr lang="en-US" smtClean="0"/>
              <a:t>‹#›</a:t>
            </a:fld>
            <a:endParaRPr lang="en-US"/>
          </a:p>
        </p:txBody>
      </p:sp>
    </p:spTree>
    <p:extLst>
      <p:ext uri="{BB962C8B-B14F-4D97-AF65-F5344CB8AC3E}">
        <p14:creationId xmlns:p14="http://schemas.microsoft.com/office/powerpoint/2010/main" val="1218614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normAutofit/>
          </a:bodyPr>
          <a:lstStyle/>
          <a:p>
            <a:r>
              <a:rPr lang="en-US" altLang="en-US" dirty="0"/>
              <a:t>TDSP Tariff References</a:t>
            </a:r>
          </a:p>
        </p:txBody>
      </p:sp>
      <p:sp>
        <p:nvSpPr>
          <p:cNvPr id="2" name="Slide Number Placeholder 1">
            <a:extLst>
              <a:ext uri="{FF2B5EF4-FFF2-40B4-BE49-F238E27FC236}">
                <a16:creationId xmlns:a16="http://schemas.microsoft.com/office/drawing/2014/main" xmlns="" id="{385A9C01-732F-4451-87E8-96A74D5EF5D7}"/>
              </a:ext>
            </a:extLst>
          </p:cNvPr>
          <p:cNvSpPr>
            <a:spLocks noGrp="1"/>
          </p:cNvSpPr>
          <p:nvPr>
            <p:ph type="sldNum" sz="quarter" idx="12"/>
          </p:nvPr>
        </p:nvSpPr>
        <p:spPr/>
        <p:txBody>
          <a:bodyPr/>
          <a:lstStyle/>
          <a:p>
            <a:fld id="{DCB4E79E-DF09-4309-A332-2E5683176B79}" type="slidenum">
              <a:rPr lang="en-US" smtClean="0"/>
              <a:t>1</a:t>
            </a:fld>
            <a:endParaRPr lang="en-US"/>
          </a:p>
        </p:txBody>
      </p:sp>
    </p:spTree>
    <p:extLst>
      <p:ext uri="{BB962C8B-B14F-4D97-AF65-F5344CB8AC3E}">
        <p14:creationId xmlns:p14="http://schemas.microsoft.com/office/powerpoint/2010/main" val="130844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457200" y="838200"/>
            <a:ext cx="8229600" cy="5638800"/>
          </a:xfrm>
        </p:spPr>
        <p:txBody>
          <a:bodyPr>
            <a:normAutofit/>
          </a:bodyPr>
          <a:lstStyle/>
          <a:p>
            <a:pPr marL="0" indent="0">
              <a:buNone/>
            </a:pPr>
            <a:r>
              <a:rPr lang="en-US" altLang="en-US" b="1" u="sng" dirty="0"/>
              <a:t>TDSP Tariff 3.13, Quality of Delivery Service</a:t>
            </a:r>
          </a:p>
          <a:p>
            <a:pPr marL="0" indent="0">
              <a:buNone/>
            </a:pPr>
            <a:endParaRPr lang="en-US" altLang="en-US" i="1" dirty="0"/>
          </a:p>
          <a:p>
            <a:pPr marL="0" indent="0">
              <a:buNone/>
            </a:pPr>
            <a:r>
              <a:rPr lang="en-US" altLang="en-US" sz="2800" i="1" dirty="0"/>
              <a:t>“Company will use reasonable diligence to provide continuous and adequate Delivery of Electric Power and Energy in conformance with Applicable Legal Authorities, </a:t>
            </a:r>
            <a:r>
              <a:rPr lang="en-US" altLang="en-US" sz="2800" b="1" i="1" u="sng" dirty="0"/>
              <a:t>but Company does not guarantee against irregularities or interruptions</a:t>
            </a:r>
            <a:r>
              <a:rPr lang="en-US" altLang="en-US" sz="2800" i="1" dirty="0"/>
              <a:t>.”</a:t>
            </a:r>
          </a:p>
          <a:p>
            <a:pPr marL="0" indent="0">
              <a:buNone/>
            </a:pPr>
            <a:endParaRPr lang="en-US" altLang="en-US" sz="2400" u="sng" dirty="0"/>
          </a:p>
          <a:p>
            <a:pPr marL="0" indent="0">
              <a:buNone/>
            </a:pPr>
            <a:endParaRPr lang="en-US" sz="2000" i="1" dirty="0"/>
          </a:p>
        </p:txBody>
      </p:sp>
      <p:sp>
        <p:nvSpPr>
          <p:cNvPr id="2" name="Slide Number Placeholder 1">
            <a:extLst>
              <a:ext uri="{FF2B5EF4-FFF2-40B4-BE49-F238E27FC236}">
                <a16:creationId xmlns:a16="http://schemas.microsoft.com/office/drawing/2014/main" xmlns="" id="{1F29736F-E350-4AEC-9991-E797EFF62403}"/>
              </a:ext>
            </a:extLst>
          </p:cNvPr>
          <p:cNvSpPr>
            <a:spLocks noGrp="1"/>
          </p:cNvSpPr>
          <p:nvPr>
            <p:ph type="sldNum" sz="quarter" idx="12"/>
          </p:nvPr>
        </p:nvSpPr>
        <p:spPr/>
        <p:txBody>
          <a:bodyPr/>
          <a:lstStyle/>
          <a:p>
            <a:fld id="{DCB4E79E-DF09-4309-A332-2E5683176B79}" type="slidenum">
              <a:rPr lang="en-US" smtClean="0"/>
              <a:t>2</a:t>
            </a:fld>
            <a:endParaRPr lang="en-US"/>
          </a:p>
        </p:txBody>
      </p:sp>
    </p:spTree>
    <p:extLst>
      <p:ext uri="{BB962C8B-B14F-4D97-AF65-F5344CB8AC3E}">
        <p14:creationId xmlns:p14="http://schemas.microsoft.com/office/powerpoint/2010/main" val="3753942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457200" y="838199"/>
            <a:ext cx="8382000" cy="5883275"/>
          </a:xfrm>
        </p:spPr>
        <p:txBody>
          <a:bodyPr>
            <a:normAutofit fontScale="92500" lnSpcReduction="10000"/>
          </a:bodyPr>
          <a:lstStyle/>
          <a:p>
            <a:pPr marL="0" indent="0">
              <a:buNone/>
            </a:pPr>
            <a:r>
              <a:rPr lang="en-US" altLang="en-US" sz="2800" b="1" u="sng" dirty="0"/>
              <a:t>TDSP Tariff 4.2.5, Emergency &amp; Necessary Interruptions</a:t>
            </a:r>
          </a:p>
          <a:p>
            <a:pPr marL="0" indent="0">
              <a:buNone/>
            </a:pPr>
            <a:endParaRPr lang="en-US" sz="2000" i="1" dirty="0"/>
          </a:p>
          <a:p>
            <a:pPr marL="0" indent="0">
              <a:buNone/>
            </a:pPr>
            <a:r>
              <a:rPr lang="en-US" sz="2600" i="1" dirty="0"/>
              <a:t>“</a:t>
            </a:r>
            <a:r>
              <a:rPr lang="en-US" sz="2600" b="1" i="1" u="sng" dirty="0"/>
              <a:t>Company may curtail, reduce voltage, or interrupt Delivery Service in the event of an emergency arising anywhere on the Company’s Delivery System </a:t>
            </a:r>
            <a:r>
              <a:rPr lang="en-US" sz="2600" i="1" dirty="0"/>
              <a:t>or the interconnected systems of which it is a part, </a:t>
            </a:r>
            <a:r>
              <a:rPr lang="en-US" sz="2600" b="1" i="1" u="sng" dirty="0"/>
              <a:t>when the emergency poses a threat to the integrity of its Delivery System </a:t>
            </a:r>
            <a:r>
              <a:rPr lang="en-US" sz="2600" i="1" dirty="0"/>
              <a:t>or the systems to which it is directly or indirectly connected if, in its sole judgment, </a:t>
            </a:r>
            <a:r>
              <a:rPr lang="en-US" sz="2600" b="1" i="1" u="sng" dirty="0"/>
              <a:t>such action may prevent or alleviate the emergency condition.</a:t>
            </a:r>
          </a:p>
          <a:p>
            <a:pPr marL="0" indent="0">
              <a:buNone/>
            </a:pPr>
            <a:endParaRPr lang="en-US" sz="2600" i="1" dirty="0"/>
          </a:p>
          <a:p>
            <a:pPr marL="0" indent="0">
              <a:buNone/>
            </a:pPr>
            <a:r>
              <a:rPr lang="en-US" sz="2600" i="1" dirty="0"/>
              <a:t>Company may interrupt service when necessary, in the Company’s sole judgment, for inspection, test, repair, or changes in the Delivery System, or when such interruption will lessen or remove possible danger to life or property, or will aid in the restoration of Delivery Service.</a:t>
            </a:r>
          </a:p>
          <a:p>
            <a:pPr marL="0" indent="0">
              <a:buNone/>
            </a:pPr>
            <a:r>
              <a:rPr lang="en-US" sz="2600" i="1" dirty="0"/>
              <a:t> </a:t>
            </a:r>
          </a:p>
        </p:txBody>
      </p:sp>
      <p:sp>
        <p:nvSpPr>
          <p:cNvPr id="2" name="Slide Number Placeholder 1">
            <a:extLst>
              <a:ext uri="{FF2B5EF4-FFF2-40B4-BE49-F238E27FC236}">
                <a16:creationId xmlns:a16="http://schemas.microsoft.com/office/drawing/2014/main" xmlns="" id="{400D90ED-EBBF-4410-A7AD-429AEA32B8BC}"/>
              </a:ext>
            </a:extLst>
          </p:cNvPr>
          <p:cNvSpPr>
            <a:spLocks noGrp="1"/>
          </p:cNvSpPr>
          <p:nvPr>
            <p:ph type="sldNum" sz="quarter" idx="12"/>
          </p:nvPr>
        </p:nvSpPr>
        <p:spPr/>
        <p:txBody>
          <a:bodyPr/>
          <a:lstStyle/>
          <a:p>
            <a:fld id="{DCB4E79E-DF09-4309-A332-2E5683176B79}" type="slidenum">
              <a:rPr lang="en-US" smtClean="0"/>
              <a:t>3</a:t>
            </a:fld>
            <a:endParaRPr lang="en-US"/>
          </a:p>
        </p:txBody>
      </p:sp>
    </p:spTree>
    <p:extLst>
      <p:ext uri="{BB962C8B-B14F-4D97-AF65-F5344CB8AC3E}">
        <p14:creationId xmlns:p14="http://schemas.microsoft.com/office/powerpoint/2010/main" val="2929976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304800" y="304800"/>
            <a:ext cx="8229600" cy="5638800"/>
          </a:xfrm>
        </p:spPr>
        <p:txBody>
          <a:bodyPr>
            <a:noAutofit/>
          </a:bodyPr>
          <a:lstStyle/>
          <a:p>
            <a:pPr marL="0" indent="0">
              <a:buNone/>
            </a:pPr>
            <a:r>
              <a:rPr lang="en-US" sz="2400" b="1" i="1" u="sng" dirty="0"/>
              <a:t>Company shall provide advance notice to Competitive Retailer of such actions, if reasonably possible</a:t>
            </a:r>
            <a:r>
              <a:rPr lang="en-US" sz="2400" i="1" dirty="0"/>
              <a:t>. Such notice may be </a:t>
            </a:r>
            <a:r>
              <a:rPr lang="en-US" sz="2400" b="1" i="1" u="sng" dirty="0"/>
              <a:t>provided by electronic notice</a:t>
            </a:r>
            <a:r>
              <a:rPr lang="en-US" sz="2400" i="1" dirty="0"/>
              <a:t> to all certificated Competitive Retailers operating within the Company’s service territory with specific identification of location, time, and expected duration of the outage. If reasonably possible, Company shall provide notice to Competitive Retailer no later than one hour after the initiation of the curtailment, interruption, or voltage reduction that occurs due to the emergency if the emergency occurs during the Company’s normal hours of operation as defined in Section 3.18. If the emergency occurs outside Company’s normal hours of operation, Company shall provide notice as soon as reasonably possible under the circumstances to Competitive Retailer after the initiation of the curtailment, interruption, or voltage reduction that occurs due to the emergency.  </a:t>
            </a:r>
          </a:p>
          <a:p>
            <a:pPr marL="0" indent="0">
              <a:buNone/>
            </a:pPr>
            <a:endParaRPr lang="en-US" sz="1600" i="1" dirty="0"/>
          </a:p>
          <a:p>
            <a:pPr marL="0" indent="0">
              <a:buNone/>
            </a:pPr>
            <a:r>
              <a:rPr lang="en-US" sz="1600" b="1" i="1" dirty="0"/>
              <a:t>Note:  Email Communications are considered the equivalent as “provided by electronic notice”</a:t>
            </a:r>
          </a:p>
          <a:p>
            <a:pPr marL="0" indent="0">
              <a:buNone/>
            </a:pPr>
            <a:r>
              <a:rPr lang="en-US" sz="2000" i="1" dirty="0"/>
              <a:t>									</a:t>
            </a:r>
          </a:p>
        </p:txBody>
      </p:sp>
      <p:sp>
        <p:nvSpPr>
          <p:cNvPr id="2" name="Slide Number Placeholder 1">
            <a:extLst>
              <a:ext uri="{FF2B5EF4-FFF2-40B4-BE49-F238E27FC236}">
                <a16:creationId xmlns:a16="http://schemas.microsoft.com/office/drawing/2014/main" xmlns="" id="{EDC76017-587B-404F-8FC0-E9B8559EC093}"/>
              </a:ext>
            </a:extLst>
          </p:cNvPr>
          <p:cNvSpPr>
            <a:spLocks noGrp="1"/>
          </p:cNvSpPr>
          <p:nvPr>
            <p:ph type="sldNum" sz="quarter" idx="12"/>
          </p:nvPr>
        </p:nvSpPr>
        <p:spPr/>
        <p:txBody>
          <a:bodyPr/>
          <a:lstStyle/>
          <a:p>
            <a:fld id="{DCB4E79E-DF09-4309-A332-2E5683176B79}" type="slidenum">
              <a:rPr lang="en-US" smtClean="0"/>
              <a:t>4</a:t>
            </a:fld>
            <a:endParaRPr lang="en-US"/>
          </a:p>
        </p:txBody>
      </p:sp>
    </p:spTree>
    <p:extLst>
      <p:ext uri="{BB962C8B-B14F-4D97-AF65-F5344CB8AC3E}">
        <p14:creationId xmlns:p14="http://schemas.microsoft.com/office/powerpoint/2010/main" val="1134258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457200" y="228600"/>
            <a:ext cx="8229600" cy="5638800"/>
          </a:xfrm>
        </p:spPr>
        <p:txBody>
          <a:bodyPr>
            <a:noAutofit/>
          </a:bodyPr>
          <a:lstStyle/>
          <a:p>
            <a:pPr marL="0" indent="0">
              <a:buNone/>
            </a:pPr>
            <a:r>
              <a:rPr lang="en-US" sz="2400" i="1" dirty="0"/>
              <a:t>Advanced notice shall also be provided, if reasonably possible, to those Retail Customers designated as Critical Care Residential Customers, Chronic Condition Residential Customers, Critical Load Industrial Customers, and Critical Load Public Safety Customers. </a:t>
            </a:r>
          </a:p>
          <a:p>
            <a:pPr marL="0" indent="0">
              <a:buNone/>
            </a:pPr>
            <a:endParaRPr lang="en-US" sz="2400" i="1" dirty="0"/>
          </a:p>
          <a:p>
            <a:pPr marL="0" indent="0">
              <a:buNone/>
            </a:pPr>
            <a:r>
              <a:rPr lang="en-US" sz="2400" i="1" dirty="0"/>
              <a:t>Nothing herein shall prevent the Company from being liable if found to be grossly negligent or to have committed intentional misconduct with respect to its exercise of its authority in this Tariff.</a:t>
            </a:r>
          </a:p>
          <a:p>
            <a:pPr marL="0" indent="0">
              <a:buNone/>
            </a:pPr>
            <a:endParaRPr lang="en-US" sz="2400" i="1" dirty="0"/>
          </a:p>
          <a:p>
            <a:pPr marL="0" indent="0">
              <a:buNone/>
            </a:pPr>
            <a:r>
              <a:rPr lang="en-US" sz="2400" i="1" dirty="0"/>
              <a:t>The operation of broadband over power line (BPL) shall not interfere with or diminish the reliability of Company’s Delivery System. Should a disruption in the provision of Delivery Service occur due to BPL, Company shall prioritize restoration of Delivery Service prior to restoration of BPL-related systems</a:t>
            </a:r>
            <a:r>
              <a:rPr lang="en-US" sz="2400" dirty="0"/>
              <a:t>.”</a:t>
            </a:r>
            <a:endParaRPr lang="en-US" sz="2400" i="1" dirty="0"/>
          </a:p>
        </p:txBody>
      </p:sp>
      <p:sp>
        <p:nvSpPr>
          <p:cNvPr id="2" name="Slide Number Placeholder 1">
            <a:extLst>
              <a:ext uri="{FF2B5EF4-FFF2-40B4-BE49-F238E27FC236}">
                <a16:creationId xmlns:a16="http://schemas.microsoft.com/office/drawing/2014/main" xmlns="" id="{6911A8C0-D159-4A29-A609-571457C11AB3}"/>
              </a:ext>
            </a:extLst>
          </p:cNvPr>
          <p:cNvSpPr>
            <a:spLocks noGrp="1"/>
          </p:cNvSpPr>
          <p:nvPr>
            <p:ph type="sldNum" sz="quarter" idx="12"/>
          </p:nvPr>
        </p:nvSpPr>
        <p:spPr/>
        <p:txBody>
          <a:bodyPr/>
          <a:lstStyle/>
          <a:p>
            <a:fld id="{DCB4E79E-DF09-4309-A332-2E5683176B79}" type="slidenum">
              <a:rPr lang="en-US" smtClean="0"/>
              <a:t>5</a:t>
            </a:fld>
            <a:endParaRPr lang="en-US"/>
          </a:p>
        </p:txBody>
      </p:sp>
    </p:spTree>
    <p:extLst>
      <p:ext uri="{BB962C8B-B14F-4D97-AF65-F5344CB8AC3E}">
        <p14:creationId xmlns:p14="http://schemas.microsoft.com/office/powerpoint/2010/main" val="19846459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TotalTime>
  <Words>472</Words>
  <Application>Microsoft Office PowerPoint</Application>
  <PresentationFormat>On-screen Show (4:3)</PresentationFormat>
  <Paragraphs>24</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TDSP Tariff References</vt:lpstr>
      <vt:lpstr>PowerPoint Presentation</vt:lpstr>
      <vt:lpstr>PowerPoint Presentation</vt:lpstr>
      <vt:lpstr>PowerPoint Presentation</vt:lpstr>
      <vt:lpstr>PowerPoint Presentation</vt:lpstr>
    </vt:vector>
  </TitlesOfParts>
  <Company>American Electric Power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TDSP Tariff References</dc:title>
  <dc:creator>s262089</dc:creator>
  <cp:lastModifiedBy>s262089</cp:lastModifiedBy>
  <cp:revision>13</cp:revision>
  <dcterms:created xsi:type="dcterms:W3CDTF">2019-02-19T21:08:00Z</dcterms:created>
  <dcterms:modified xsi:type="dcterms:W3CDTF">2019-02-26T20:33:01Z</dcterms:modified>
</cp:coreProperties>
</file>