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sldIdLst>
    <p:sldId id="269" r:id="rId2"/>
    <p:sldId id="258" r:id="rId3"/>
    <p:sldId id="266" r:id="rId4"/>
    <p:sldId id="259" r:id="rId5"/>
    <p:sldId id="268" r:id="rId6"/>
    <p:sldId id="267" r:id="rId7"/>
    <p:sldId id="270" r:id="rId8"/>
    <p:sldId id="271" r:id="rId9"/>
    <p:sldId id="272" r:id="rId10"/>
    <p:sldId id="273"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67" autoAdjust="0"/>
    <p:restoredTop sz="94660"/>
  </p:normalViewPr>
  <p:slideViewPr>
    <p:cSldViewPr>
      <p:cViewPr varScale="1">
        <p:scale>
          <a:sx n="83" d="100"/>
          <a:sy n="83" d="100"/>
        </p:scale>
        <p:origin x="-152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754312-942D-4996-81DF-8D08E8E64321}" type="datetimeFigureOut">
              <a:rPr lang="en-US" smtClean="0"/>
              <a:t>2/25/2019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1F44A5-8494-4DDF-9656-288F30BDBD5D}" type="slidenum">
              <a:rPr lang="en-US" smtClean="0"/>
              <a:t>‹#›</a:t>
            </a:fld>
            <a:endParaRPr lang="en-US"/>
          </a:p>
        </p:txBody>
      </p:sp>
    </p:spTree>
    <p:extLst>
      <p:ext uri="{BB962C8B-B14F-4D97-AF65-F5344CB8AC3E}">
        <p14:creationId xmlns:p14="http://schemas.microsoft.com/office/powerpoint/2010/main" val="40890752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449B01B-E844-4417-8E01-6BA515753279}" type="datetime1">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2188095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42CF89-D4FE-4EAC-ACBC-8661DDF10A60}" type="datetime1">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1979660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4A26F-49F2-4BE0-BC81-4A35E0ABBBCF}" type="datetime1">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2085208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09900B-C0E5-4C36-892E-68A268878DA1}" type="datetime1">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1681152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BCAF6C-8A8A-46C0-9717-AA2E5DA4FD44}" type="datetime1">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807104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3A5443-034C-4D8B-B8C1-4951D1257438}" type="datetime1">
              <a:rPr lang="en-US" smtClean="0"/>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1104002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210598-A425-4C05-9CB1-FF00297CDD00}" type="datetime1">
              <a:rPr lang="en-US" smtClean="0"/>
              <a:t>2/25/2019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4144804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4CCFFC-A7C6-46C2-B123-FF3DBF792A00}" type="datetime1">
              <a:rPr lang="en-US" smtClean="0"/>
              <a:t>2/25/2019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746274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CE3086-E024-4AB7-BCF8-E2EACE70C0C1}" type="datetime1">
              <a:rPr lang="en-US" smtClean="0"/>
              <a:t>2/25/2019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3421850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76E31B-0160-4C56-8415-EE32BA38A319}" type="datetime1">
              <a:rPr lang="en-US" smtClean="0"/>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499464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376926-0F9E-4680-923A-2EF03E3758A3}" type="datetime1">
              <a:rPr lang="en-US" smtClean="0"/>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3096700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4F73FA-ED86-4569-97C0-FBC43CBAB536}" type="datetime1">
              <a:rPr lang="en-US" smtClean="0"/>
              <a:t>2/25/2019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09741A-8745-4CAC-98C4-CEF0F7BA0772}" type="slidenum">
              <a:rPr lang="en-US" smtClean="0"/>
              <a:t>‹#›</a:t>
            </a:fld>
            <a:endParaRPr lang="en-US"/>
          </a:p>
        </p:txBody>
      </p:sp>
    </p:spTree>
    <p:extLst>
      <p:ext uri="{BB962C8B-B14F-4D97-AF65-F5344CB8AC3E}">
        <p14:creationId xmlns:p14="http://schemas.microsoft.com/office/powerpoint/2010/main" val="8983489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altLang="en-US" dirty="0" smtClean="0"/>
              <a:t>Mass Transition Timeline</a:t>
            </a:r>
            <a:br>
              <a:rPr lang="en-US" altLang="en-US" dirty="0" smtClean="0"/>
            </a:br>
            <a:r>
              <a:rPr lang="en-US" altLang="en-US" dirty="0" smtClean="0"/>
              <a:t>&amp; Process Review</a:t>
            </a:r>
          </a:p>
        </p:txBody>
      </p:sp>
    </p:spTree>
    <p:extLst>
      <p:ext uri="{BB962C8B-B14F-4D97-AF65-F5344CB8AC3E}">
        <p14:creationId xmlns:p14="http://schemas.microsoft.com/office/powerpoint/2010/main" val="6899867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smtClean="0"/>
              <a:t>ERCOT Market Communications</a:t>
            </a:r>
          </a:p>
        </p:txBody>
      </p:sp>
      <p:sp>
        <p:nvSpPr>
          <p:cNvPr id="3075" name="Content Placeholder 2"/>
          <p:cNvSpPr>
            <a:spLocks noGrp="1"/>
          </p:cNvSpPr>
          <p:nvPr>
            <p:ph idx="1"/>
          </p:nvPr>
        </p:nvSpPr>
        <p:spPr>
          <a:xfrm>
            <a:off x="457200" y="838200"/>
            <a:ext cx="8229600" cy="5638800"/>
          </a:xfrm>
        </p:spPr>
        <p:txBody>
          <a:bodyPr>
            <a:normAutofit/>
          </a:bodyPr>
          <a:lstStyle/>
          <a:p>
            <a:pPr marL="0" indent="0">
              <a:buNone/>
            </a:pPr>
            <a:endParaRPr lang="en-US" altLang="en-US" sz="2400" dirty="0" smtClean="0"/>
          </a:p>
          <a:p>
            <a:pPr marL="0" indent="0">
              <a:buNone/>
            </a:pPr>
            <a:r>
              <a:rPr lang="en-US" altLang="en-US" sz="2400" dirty="0" smtClean="0"/>
              <a:t>PUCT </a:t>
            </a:r>
            <a:r>
              <a:rPr lang="en-US" altLang="en-US" sz="2400" dirty="0"/>
              <a:t>Subst. Rule </a:t>
            </a:r>
            <a:r>
              <a:rPr lang="en-US" sz="2400" dirty="0"/>
              <a:t>§</a:t>
            </a:r>
            <a:r>
              <a:rPr lang="en-US" sz="2400" dirty="0" smtClean="0"/>
              <a:t>25.43(u) – Market Notice of Transition to POLR Service</a:t>
            </a:r>
            <a:endParaRPr lang="en-US" sz="2400" dirty="0"/>
          </a:p>
          <a:p>
            <a:pPr marL="0" indent="0">
              <a:buNone/>
            </a:pPr>
            <a:endParaRPr lang="en-US" sz="1000" b="1" i="1" dirty="0" smtClean="0"/>
          </a:p>
          <a:p>
            <a:pPr marL="0" indent="0">
              <a:buNone/>
            </a:pPr>
            <a:endParaRPr lang="en-US" sz="2400" dirty="0" smtClean="0"/>
          </a:p>
          <a:p>
            <a:pPr marL="0" indent="0">
              <a:buNone/>
            </a:pPr>
            <a:r>
              <a:rPr lang="en-US" sz="2400" dirty="0" smtClean="0"/>
              <a:t>ERCOT </a:t>
            </a:r>
            <a:r>
              <a:rPr lang="en-US" sz="2400" dirty="0"/>
              <a:t>shall notify all affected Market Participants and the Retail Market Subcommittee (RMS) email listserv of a mass transition event within the same day of an initial mass-transition call after the call has taken place. The notification shall include the exiting REP’s name, total number of ESI IDs, and estimated load. </a:t>
            </a:r>
          </a:p>
        </p:txBody>
      </p:sp>
      <p:sp>
        <p:nvSpPr>
          <p:cNvPr id="2" name="Slide Number Placeholder 1"/>
          <p:cNvSpPr>
            <a:spLocks noGrp="1"/>
          </p:cNvSpPr>
          <p:nvPr>
            <p:ph type="sldNum" sz="quarter" idx="12"/>
          </p:nvPr>
        </p:nvSpPr>
        <p:spPr/>
        <p:txBody>
          <a:bodyPr/>
          <a:lstStyle/>
          <a:p>
            <a:fld id="{1E09741A-8745-4CAC-98C4-CEF0F7BA0772}" type="slidenum">
              <a:rPr lang="en-US" smtClean="0"/>
              <a:t>10</a:t>
            </a:fld>
            <a:endParaRPr lang="en-US"/>
          </a:p>
        </p:txBody>
      </p:sp>
    </p:spTree>
    <p:extLst>
      <p:ext uri="{BB962C8B-B14F-4D97-AF65-F5344CB8AC3E}">
        <p14:creationId xmlns:p14="http://schemas.microsoft.com/office/powerpoint/2010/main" val="15822360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304800" y="838200"/>
            <a:ext cx="8610600" cy="5638800"/>
          </a:xfrm>
        </p:spPr>
        <p:txBody>
          <a:bodyPr anchor="ctr"/>
          <a:lstStyle/>
          <a:p>
            <a:pPr marL="400050" lvl="1" indent="0" algn="ctr">
              <a:buNone/>
            </a:pPr>
            <a:r>
              <a:rPr lang="en-US" sz="4400" dirty="0" smtClean="0"/>
              <a:t>Questions?</a:t>
            </a:r>
          </a:p>
          <a:p>
            <a:pPr marL="400050" lvl="1" indent="0" algn="ctr">
              <a:buNone/>
            </a:pPr>
            <a:endParaRPr lang="en-US" sz="4400" dirty="0" smtClean="0"/>
          </a:p>
          <a:p>
            <a:pPr marL="400050" lvl="1" indent="0" algn="ctr">
              <a:buNone/>
            </a:pPr>
            <a:endParaRPr lang="en-US" sz="4400" dirty="0"/>
          </a:p>
        </p:txBody>
      </p:sp>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0438" y="3467922"/>
            <a:ext cx="2143125"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p:txBody>
          <a:bodyPr/>
          <a:lstStyle/>
          <a:p>
            <a:fld id="{1E09741A-8745-4CAC-98C4-CEF0F7BA0772}" type="slidenum">
              <a:rPr lang="en-US" smtClean="0"/>
              <a:t>11</a:t>
            </a:fld>
            <a:endParaRPr lang="en-US"/>
          </a:p>
        </p:txBody>
      </p:sp>
    </p:spTree>
    <p:extLst>
      <p:ext uri="{BB962C8B-B14F-4D97-AF65-F5344CB8AC3E}">
        <p14:creationId xmlns:p14="http://schemas.microsoft.com/office/powerpoint/2010/main" val="963909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a:t>Retail Market Guide 7.11 </a:t>
            </a:r>
            <a:r>
              <a:rPr lang="en-US" altLang="en-US" sz="2800" u="sng" dirty="0" smtClean="0"/>
              <a:t>, Mass Transition</a:t>
            </a:r>
          </a:p>
        </p:txBody>
      </p:sp>
      <p:sp>
        <p:nvSpPr>
          <p:cNvPr id="3075" name="Content Placeholder 2"/>
          <p:cNvSpPr>
            <a:spLocks noGrp="1"/>
          </p:cNvSpPr>
          <p:nvPr>
            <p:ph idx="1"/>
          </p:nvPr>
        </p:nvSpPr>
        <p:spPr>
          <a:xfrm>
            <a:off x="457200" y="838200"/>
            <a:ext cx="8229600" cy="5638800"/>
          </a:xfrm>
        </p:spPr>
        <p:txBody>
          <a:bodyPr>
            <a:normAutofit/>
          </a:bodyPr>
          <a:lstStyle/>
          <a:p>
            <a:pPr marL="0" indent="0">
              <a:buNone/>
            </a:pPr>
            <a:r>
              <a:rPr lang="en-US" sz="2400" dirty="0"/>
              <a:t>(1)	During the course of business in the Texas retail electric market, </a:t>
            </a:r>
            <a:r>
              <a:rPr lang="en-US" sz="2400" b="1" i="1" dirty="0">
                <a:solidFill>
                  <a:srgbClr val="FF0000"/>
                </a:solidFill>
              </a:rPr>
              <a:t>circumstances may necessitate the expeditious transfer of large numbers of Customers from one Market Participant to another</a:t>
            </a:r>
            <a:r>
              <a:rPr lang="en-US" sz="2400" dirty="0"/>
              <a:t> either from one Competitive Retailer (CR) to a Provider of Last Resort (POLR) or designated CR, or from one Transmission and/or Distribution Service Provider (TDSP) to another TDSP, in quantity, or within a time frame, identified by Applicable Legal Authority (ALA).  </a:t>
            </a:r>
            <a:r>
              <a:rPr lang="en-US" sz="2400" b="1" i="1" dirty="0">
                <a:solidFill>
                  <a:srgbClr val="FF0000"/>
                </a:solidFill>
              </a:rPr>
              <a:t>The goal of the transition process is to transfer responsibility for all affected Electric Service Identifiers (ESI IDs) while abiding by all ALA requirements</a:t>
            </a:r>
            <a:r>
              <a:rPr lang="en-US" sz="2400" dirty="0"/>
              <a:t>.  All Market Participants and ERCOT will work to </a:t>
            </a:r>
            <a:r>
              <a:rPr lang="en-US" sz="2400" b="1" i="1" dirty="0">
                <a:solidFill>
                  <a:srgbClr val="FF0000"/>
                </a:solidFill>
              </a:rPr>
              <a:t>honor the Customer’s choice to switch to its chosen CR</a:t>
            </a:r>
            <a:r>
              <a:rPr lang="en-US" sz="2400" dirty="0"/>
              <a:t>.  ERCOT will be responsible for administering and managing transition events. </a:t>
            </a:r>
            <a:endParaRPr lang="en-US" sz="1800" b="1" i="1" dirty="0"/>
          </a:p>
        </p:txBody>
      </p:sp>
      <p:sp>
        <p:nvSpPr>
          <p:cNvPr id="2" name="Slide Number Placeholder 1"/>
          <p:cNvSpPr>
            <a:spLocks noGrp="1"/>
          </p:cNvSpPr>
          <p:nvPr>
            <p:ph type="sldNum" sz="quarter" idx="12"/>
          </p:nvPr>
        </p:nvSpPr>
        <p:spPr/>
        <p:txBody>
          <a:bodyPr/>
          <a:lstStyle/>
          <a:p>
            <a:fld id="{1E09741A-8745-4CAC-98C4-CEF0F7BA0772}" type="slidenum">
              <a:rPr lang="en-US" smtClean="0"/>
              <a:t>2</a:t>
            </a:fld>
            <a:endParaRPr lang="en-US"/>
          </a:p>
        </p:txBody>
      </p:sp>
    </p:spTree>
    <p:extLst>
      <p:ext uri="{BB962C8B-B14F-4D97-AF65-F5344CB8AC3E}">
        <p14:creationId xmlns:p14="http://schemas.microsoft.com/office/powerpoint/2010/main" val="14173021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smtClean="0"/>
              <a:t>Definitions – 7.11.1</a:t>
            </a:r>
          </a:p>
        </p:txBody>
      </p:sp>
      <p:sp>
        <p:nvSpPr>
          <p:cNvPr id="3075" name="Content Placeholder 2"/>
          <p:cNvSpPr>
            <a:spLocks noGrp="1"/>
          </p:cNvSpPr>
          <p:nvPr>
            <p:ph idx="1"/>
          </p:nvPr>
        </p:nvSpPr>
        <p:spPr>
          <a:xfrm>
            <a:off x="457200" y="838200"/>
            <a:ext cx="8229600" cy="5638800"/>
          </a:xfrm>
        </p:spPr>
        <p:txBody>
          <a:bodyPr>
            <a:normAutofit lnSpcReduction="10000"/>
          </a:bodyPr>
          <a:lstStyle/>
          <a:p>
            <a:pPr marL="0" indent="0">
              <a:buNone/>
            </a:pPr>
            <a:r>
              <a:rPr lang="en-US" sz="2400" dirty="0"/>
              <a:t>(4)	For the purpose of a Mass Transition and the associated timeline, the following definitions shall apply: </a:t>
            </a:r>
          </a:p>
          <a:p>
            <a:pPr marL="400050" lvl="1" indent="0">
              <a:buNone/>
            </a:pPr>
            <a:r>
              <a:rPr lang="en-US" sz="2400" dirty="0"/>
              <a:t>(a)	</a:t>
            </a:r>
            <a:r>
              <a:rPr lang="en-US" sz="2400" b="1" i="1" dirty="0">
                <a:solidFill>
                  <a:srgbClr val="FF0000"/>
                </a:solidFill>
              </a:rPr>
              <a:t>Notification Date </a:t>
            </a:r>
            <a:r>
              <a:rPr lang="en-US" sz="2400" dirty="0"/>
              <a:t>- Date on which ERCOT sends the initial Mass Transition Market Notice to affected parties informing them that a Mass Transition will occur as a result of a Market Participant default, also known as the pre-Launch stage in the process.</a:t>
            </a:r>
          </a:p>
          <a:p>
            <a:pPr marL="400050" lvl="1" indent="0">
              <a:buNone/>
            </a:pPr>
            <a:r>
              <a:rPr lang="en-US" sz="2400" dirty="0"/>
              <a:t>(b)	</a:t>
            </a:r>
            <a:r>
              <a:rPr lang="en-US" sz="2400" b="1" i="1" dirty="0">
                <a:solidFill>
                  <a:srgbClr val="FF0000"/>
                </a:solidFill>
              </a:rPr>
              <a:t>Calendar Day 0 </a:t>
            </a:r>
            <a:r>
              <a:rPr lang="en-US" sz="2400" dirty="0"/>
              <a:t>- Date that ERCOT sends 814_03, Enrollment Notification Request.  This can be on the Notification Date. </a:t>
            </a:r>
          </a:p>
          <a:p>
            <a:pPr marL="400050" lvl="1" indent="0">
              <a:buNone/>
            </a:pPr>
            <a:r>
              <a:rPr lang="en-US" sz="2400" dirty="0"/>
              <a:t>(c)	</a:t>
            </a:r>
            <a:r>
              <a:rPr lang="en-US" sz="2400" b="1" i="1" dirty="0">
                <a:solidFill>
                  <a:srgbClr val="FF0000"/>
                </a:solidFill>
              </a:rPr>
              <a:t>Mass Transition Date </a:t>
            </a:r>
            <a:r>
              <a:rPr lang="en-US" sz="2400" dirty="0"/>
              <a:t>- Scheduled Meter Read Date (SMRD) will be equal to Calendar Day 0 plus two days and will be the date requested in the 814_03 transaction from ERCOT to the TDSP.  POLRs will be responsible for ESI IDs no earlier than the Mass Transition date.</a:t>
            </a:r>
          </a:p>
          <a:p>
            <a:pPr marL="0" indent="0">
              <a:buNone/>
            </a:pPr>
            <a:endParaRPr lang="en-US" sz="1800" b="1" i="1" dirty="0"/>
          </a:p>
        </p:txBody>
      </p:sp>
      <p:sp>
        <p:nvSpPr>
          <p:cNvPr id="2" name="Slide Number Placeholder 1"/>
          <p:cNvSpPr>
            <a:spLocks noGrp="1"/>
          </p:cNvSpPr>
          <p:nvPr>
            <p:ph type="sldNum" sz="quarter" idx="12"/>
          </p:nvPr>
        </p:nvSpPr>
        <p:spPr/>
        <p:txBody>
          <a:bodyPr/>
          <a:lstStyle/>
          <a:p>
            <a:fld id="{1E09741A-8745-4CAC-98C4-CEF0F7BA0772}" type="slidenum">
              <a:rPr lang="en-US" smtClean="0"/>
              <a:t>3</a:t>
            </a:fld>
            <a:endParaRPr lang="en-US"/>
          </a:p>
        </p:txBody>
      </p:sp>
    </p:spTree>
    <p:extLst>
      <p:ext uri="{BB962C8B-B14F-4D97-AF65-F5344CB8AC3E}">
        <p14:creationId xmlns:p14="http://schemas.microsoft.com/office/powerpoint/2010/main" val="6641978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E09741A-8745-4CAC-98C4-CEF0F7BA0772}" type="slidenum">
              <a:rPr lang="en-US" smtClean="0"/>
              <a:t>4</a:t>
            </a:fld>
            <a:endParaRPr lang="en-US"/>
          </a:p>
        </p:txBody>
      </p:sp>
      <p:pic>
        <p:nvPicPr>
          <p:cNvPr id="307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5157" y="838200"/>
            <a:ext cx="9175043" cy="6678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066800" y="228600"/>
            <a:ext cx="7086600" cy="461665"/>
          </a:xfrm>
          <a:prstGeom prst="rect">
            <a:avLst/>
          </a:prstGeom>
        </p:spPr>
        <p:txBody>
          <a:bodyPr wrap="square">
            <a:spAutoFit/>
          </a:bodyPr>
          <a:lstStyle/>
          <a:p>
            <a:pPr algn="ctr"/>
            <a:r>
              <a:rPr lang="en-US" sz="2400" b="1" dirty="0"/>
              <a:t>Timeline for Initiation of a Mass Transition</a:t>
            </a:r>
            <a:endParaRPr lang="en-US" sz="2400" dirty="0"/>
          </a:p>
        </p:txBody>
      </p:sp>
    </p:spTree>
    <p:extLst>
      <p:ext uri="{BB962C8B-B14F-4D97-AF65-F5344CB8AC3E}">
        <p14:creationId xmlns:p14="http://schemas.microsoft.com/office/powerpoint/2010/main" val="19197096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altLang="en-US" dirty="0" smtClean="0"/>
              <a:t>Mass Transition Testing Scope</a:t>
            </a:r>
            <a:br>
              <a:rPr lang="en-US" altLang="en-US" dirty="0" smtClean="0"/>
            </a:br>
            <a:r>
              <a:rPr lang="en-US" altLang="en-US" dirty="0" smtClean="0"/>
              <a:t>&amp; Success Criteria</a:t>
            </a:r>
          </a:p>
        </p:txBody>
      </p:sp>
    </p:spTree>
    <p:extLst>
      <p:ext uri="{BB962C8B-B14F-4D97-AF65-F5344CB8AC3E}">
        <p14:creationId xmlns:p14="http://schemas.microsoft.com/office/powerpoint/2010/main" val="30592871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smtClean="0"/>
              <a:t>Mass Transition Testing Scope &amp; Success Criteria</a:t>
            </a:r>
          </a:p>
        </p:txBody>
      </p:sp>
      <p:sp>
        <p:nvSpPr>
          <p:cNvPr id="3075" name="Content Placeholder 2"/>
          <p:cNvSpPr>
            <a:spLocks noGrp="1"/>
          </p:cNvSpPr>
          <p:nvPr>
            <p:ph idx="1"/>
          </p:nvPr>
        </p:nvSpPr>
        <p:spPr>
          <a:xfrm>
            <a:off x="457200" y="838200"/>
            <a:ext cx="8229600" cy="5638800"/>
          </a:xfrm>
        </p:spPr>
        <p:txBody>
          <a:bodyPr>
            <a:normAutofit fontScale="92500" lnSpcReduction="20000"/>
          </a:bodyPr>
          <a:lstStyle/>
          <a:p>
            <a:pPr marL="0" lvl="0" indent="0">
              <a:buNone/>
            </a:pPr>
            <a:r>
              <a:rPr lang="en-US" sz="2400" b="1" i="1" dirty="0">
                <a:solidFill>
                  <a:srgbClr val="FF0000"/>
                </a:solidFill>
              </a:rPr>
              <a:t>Testing expected to take place in April 2019.</a:t>
            </a:r>
            <a:r>
              <a:rPr lang="en-US" sz="2400" b="1" i="1" dirty="0"/>
              <a:t> </a:t>
            </a:r>
          </a:p>
          <a:p>
            <a:pPr marL="0" lvl="0" indent="0">
              <a:buNone/>
            </a:pPr>
            <a:endParaRPr lang="en-US" sz="900" b="1" u="sng" dirty="0"/>
          </a:p>
          <a:p>
            <a:pPr marL="0" lvl="0" indent="0">
              <a:buNone/>
            </a:pPr>
            <a:r>
              <a:rPr lang="en-US" sz="2400" b="1" u="sng" dirty="0" smtClean="0"/>
              <a:t>Scope:</a:t>
            </a:r>
          </a:p>
          <a:p>
            <a:pPr lvl="0">
              <a:buFont typeface="+mj-lt"/>
              <a:buAutoNum type="arabicPeriod"/>
            </a:pPr>
            <a:r>
              <a:rPr lang="en-US" sz="2400" dirty="0" smtClean="0"/>
              <a:t>Test </a:t>
            </a:r>
            <a:r>
              <a:rPr lang="en-US" sz="2400" dirty="0"/>
              <a:t>no more than 3,500 ESI IDs Drop to POLR </a:t>
            </a:r>
            <a:endParaRPr lang="en-US" sz="2400" dirty="0" smtClean="0"/>
          </a:p>
          <a:p>
            <a:pPr lvl="0">
              <a:buFont typeface="+mj-lt"/>
              <a:buAutoNum type="arabicPeriod"/>
            </a:pPr>
            <a:r>
              <a:rPr lang="en-US" sz="2400" dirty="0" smtClean="0"/>
              <a:t>Test </a:t>
            </a:r>
            <a:r>
              <a:rPr lang="en-US" sz="2400" dirty="0"/>
              <a:t>no more than 10 ESI IDs per CR by sending non-POLR switches</a:t>
            </a:r>
          </a:p>
          <a:p>
            <a:pPr lvl="0">
              <a:buFont typeface="+mj-lt"/>
              <a:buAutoNum type="arabicPeriod"/>
            </a:pPr>
            <a:r>
              <a:rPr lang="en-US" sz="2400" dirty="0"/>
              <a:t>Test VREP (Volunteer) and POLR (</a:t>
            </a:r>
            <a:r>
              <a:rPr lang="en-US" sz="2400" dirty="0" smtClean="0"/>
              <a:t>LSP) </a:t>
            </a:r>
            <a:r>
              <a:rPr lang="en-US" sz="2400" dirty="0"/>
              <a:t>allocation of Drop to POLR </a:t>
            </a:r>
            <a:r>
              <a:rPr lang="en-US" sz="2400" dirty="0" smtClean="0"/>
              <a:t>transactions</a:t>
            </a:r>
          </a:p>
          <a:p>
            <a:pPr lvl="0">
              <a:buFont typeface="+mj-lt"/>
              <a:buAutoNum type="arabicPeriod"/>
            </a:pPr>
            <a:endParaRPr lang="en-US" sz="1000" dirty="0"/>
          </a:p>
          <a:p>
            <a:pPr marL="0" lvl="0" indent="0">
              <a:buNone/>
            </a:pPr>
            <a:r>
              <a:rPr lang="en-US" sz="2400" b="1" u="sng" dirty="0" smtClean="0"/>
              <a:t>Success Criteria:</a:t>
            </a:r>
            <a:endParaRPr lang="en-US" sz="2400" b="1" i="1" dirty="0"/>
          </a:p>
          <a:p>
            <a:pPr lvl="0">
              <a:buFont typeface="+mj-lt"/>
              <a:buAutoNum type="arabicPeriod"/>
            </a:pPr>
            <a:r>
              <a:rPr lang="en-US" sz="2400" dirty="0"/>
              <a:t>TDSPs to transition the Drop to POLR ESI IDs with the Mass Transition Date.</a:t>
            </a:r>
          </a:p>
          <a:p>
            <a:pPr lvl="0">
              <a:buFont typeface="+mj-lt"/>
              <a:buAutoNum type="arabicPeriod"/>
            </a:pPr>
            <a:r>
              <a:rPr lang="en-US" sz="2400" dirty="0"/>
              <a:t>TDSPs to complete non-POLR switches if received, accepted, and scheduled by the TDSP up to 19:00 CPT of the Mass Transition Date.</a:t>
            </a:r>
          </a:p>
          <a:p>
            <a:pPr lvl="0">
              <a:buFont typeface="+mj-lt"/>
              <a:buAutoNum type="arabicPeriod"/>
            </a:pPr>
            <a:r>
              <a:rPr lang="en-US" sz="2400" dirty="0"/>
              <a:t>Exceptions will be completed with the Mass Transition Date or the scheduled date of the non-POLR transaction</a:t>
            </a:r>
            <a:r>
              <a:rPr lang="en-US" sz="2400" dirty="0" smtClean="0"/>
              <a:t>.</a:t>
            </a:r>
          </a:p>
          <a:p>
            <a:pPr marL="0" lvl="0" indent="0">
              <a:buNone/>
            </a:pPr>
            <a:r>
              <a:rPr lang="en-US" sz="2400" dirty="0" smtClean="0"/>
              <a:t/>
            </a:r>
            <a:br>
              <a:rPr lang="en-US" sz="2400" dirty="0" smtClean="0"/>
            </a:br>
            <a:r>
              <a:rPr lang="en-US" sz="2400" b="1" i="1" dirty="0">
                <a:solidFill>
                  <a:srgbClr val="FF0000"/>
                </a:solidFill>
              </a:rPr>
              <a:t>Note: ERCOT Business Process Instance (BPI) is complete when the 867_04 or 867_03F is received and </a:t>
            </a:r>
            <a:r>
              <a:rPr lang="en-US" sz="2400" b="1" i="1" dirty="0" smtClean="0">
                <a:solidFill>
                  <a:srgbClr val="FF0000"/>
                </a:solidFill>
              </a:rPr>
              <a:t>processed.</a:t>
            </a:r>
            <a:endParaRPr lang="en-US" sz="2400" b="1" i="1" dirty="0">
              <a:solidFill>
                <a:srgbClr val="FF0000"/>
              </a:solidFill>
            </a:endParaRPr>
          </a:p>
        </p:txBody>
      </p:sp>
      <p:sp>
        <p:nvSpPr>
          <p:cNvPr id="2" name="Slide Number Placeholder 1"/>
          <p:cNvSpPr>
            <a:spLocks noGrp="1"/>
          </p:cNvSpPr>
          <p:nvPr>
            <p:ph type="sldNum" sz="quarter" idx="12"/>
          </p:nvPr>
        </p:nvSpPr>
        <p:spPr/>
        <p:txBody>
          <a:bodyPr/>
          <a:lstStyle/>
          <a:p>
            <a:fld id="{1E09741A-8745-4CAC-98C4-CEF0F7BA0772}" type="slidenum">
              <a:rPr lang="en-US" smtClean="0"/>
              <a:t>6</a:t>
            </a:fld>
            <a:endParaRPr lang="en-US"/>
          </a:p>
        </p:txBody>
      </p:sp>
    </p:spTree>
    <p:extLst>
      <p:ext uri="{BB962C8B-B14F-4D97-AF65-F5344CB8AC3E}">
        <p14:creationId xmlns:p14="http://schemas.microsoft.com/office/powerpoint/2010/main" val="13526499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smtClean="0"/>
              <a:t>Mass Transition Testing ESI ID Volume</a:t>
            </a:r>
          </a:p>
        </p:txBody>
      </p:sp>
      <p:sp>
        <p:nvSpPr>
          <p:cNvPr id="3075" name="Content Placeholder 2"/>
          <p:cNvSpPr>
            <a:spLocks noGrp="1"/>
          </p:cNvSpPr>
          <p:nvPr>
            <p:ph idx="1"/>
          </p:nvPr>
        </p:nvSpPr>
        <p:spPr>
          <a:xfrm>
            <a:off x="457200" y="838200"/>
            <a:ext cx="8229600" cy="5638800"/>
          </a:xfrm>
        </p:spPr>
        <p:txBody>
          <a:bodyPr>
            <a:normAutofit/>
          </a:bodyPr>
          <a:lstStyle/>
          <a:p>
            <a:pPr marL="0" lvl="0" indent="0">
              <a:buNone/>
            </a:pPr>
            <a:r>
              <a:rPr lang="en-US" sz="2400" dirty="0" smtClean="0"/>
              <a:t> </a:t>
            </a:r>
            <a:endParaRPr lang="en-US" sz="2400" dirty="0"/>
          </a:p>
          <a:p>
            <a:pPr marL="0" lvl="0" indent="0">
              <a:buNone/>
            </a:pPr>
            <a:endParaRPr lang="en-US" sz="1800" b="1" u="sng" dirty="0"/>
          </a:p>
        </p:txBody>
      </p:sp>
      <p:graphicFrame>
        <p:nvGraphicFramePr>
          <p:cNvPr id="2" name="Table 1"/>
          <p:cNvGraphicFramePr>
            <a:graphicFrameLocks noGrp="1"/>
          </p:cNvGraphicFramePr>
          <p:nvPr>
            <p:extLst>
              <p:ext uri="{D42A27DB-BD31-4B8C-83A1-F6EECF244321}">
                <p14:modId xmlns:p14="http://schemas.microsoft.com/office/powerpoint/2010/main" val="3458506767"/>
              </p:ext>
            </p:extLst>
          </p:nvPr>
        </p:nvGraphicFramePr>
        <p:xfrm>
          <a:off x="228600" y="1066800"/>
          <a:ext cx="8762998" cy="3810000"/>
        </p:xfrm>
        <a:graphic>
          <a:graphicData uri="http://schemas.openxmlformats.org/drawingml/2006/table">
            <a:tbl>
              <a:tblPr firstRow="1" firstCol="1" bandRow="1">
                <a:tableStyleId>{5C22544A-7EE6-4342-B048-85BDC9FD1C3A}</a:tableStyleId>
              </a:tblPr>
              <a:tblGrid>
                <a:gridCol w="1905000"/>
                <a:gridCol w="1371600"/>
                <a:gridCol w="1600200"/>
                <a:gridCol w="1447800"/>
                <a:gridCol w="1143000"/>
                <a:gridCol w="1295398"/>
              </a:tblGrid>
              <a:tr h="2193933">
                <a:tc>
                  <a:txBody>
                    <a:bodyPr/>
                    <a:lstStyle/>
                    <a:p>
                      <a:pPr algn="ctr"/>
                      <a:endParaRPr lang="en-US" sz="2000" dirty="0">
                        <a:effectLst/>
                        <a:latin typeface="Arial"/>
                      </a:endParaRPr>
                    </a:p>
                  </a:txBody>
                  <a:tcPr marL="68580" marR="68580" marT="0" marB="0" anchor="b"/>
                </a:tc>
                <a:tc>
                  <a:txBody>
                    <a:bodyPr/>
                    <a:lstStyle/>
                    <a:p>
                      <a:pPr marL="0" marR="0" algn="ctr">
                        <a:spcBef>
                          <a:spcPts val="0"/>
                        </a:spcBef>
                        <a:spcAft>
                          <a:spcPts val="0"/>
                        </a:spcAft>
                      </a:pPr>
                      <a:r>
                        <a:rPr lang="en-US" sz="2800" dirty="0">
                          <a:effectLst/>
                        </a:rPr>
                        <a:t>Oncor</a:t>
                      </a:r>
                      <a:endParaRPr lang="en-US" sz="2000" dirty="0">
                        <a:effectLst/>
                        <a:latin typeface="Arial"/>
                        <a:ea typeface="Calibri"/>
                      </a:endParaRPr>
                    </a:p>
                  </a:txBody>
                  <a:tcPr marL="68580" marR="68580" marT="0" marB="0" anchor="b"/>
                </a:tc>
                <a:tc>
                  <a:txBody>
                    <a:bodyPr/>
                    <a:lstStyle/>
                    <a:p>
                      <a:pPr marL="0" marR="0" algn="ctr">
                        <a:spcBef>
                          <a:spcPts val="0"/>
                        </a:spcBef>
                        <a:spcAft>
                          <a:spcPts val="0"/>
                        </a:spcAft>
                      </a:pPr>
                      <a:r>
                        <a:rPr lang="en-US" sz="2800" dirty="0">
                          <a:effectLst/>
                        </a:rPr>
                        <a:t>CNP</a:t>
                      </a:r>
                      <a:endParaRPr lang="en-US" sz="2000" dirty="0">
                        <a:effectLst/>
                        <a:latin typeface="Arial"/>
                        <a:ea typeface="Calibri"/>
                      </a:endParaRPr>
                    </a:p>
                  </a:txBody>
                  <a:tcPr marL="68580" marR="68580" marT="0" marB="0" anchor="b"/>
                </a:tc>
                <a:tc>
                  <a:txBody>
                    <a:bodyPr/>
                    <a:lstStyle/>
                    <a:p>
                      <a:pPr marL="0" marR="0" algn="ctr">
                        <a:spcBef>
                          <a:spcPts val="0"/>
                        </a:spcBef>
                        <a:spcAft>
                          <a:spcPts val="0"/>
                        </a:spcAft>
                      </a:pPr>
                      <a:r>
                        <a:rPr lang="en-US" sz="2800">
                          <a:effectLst/>
                        </a:rPr>
                        <a:t>AEP Texas</a:t>
                      </a:r>
                      <a:endParaRPr lang="en-US" sz="2000">
                        <a:effectLst/>
                        <a:latin typeface="Arial"/>
                        <a:ea typeface="Calibri"/>
                      </a:endParaRPr>
                    </a:p>
                  </a:txBody>
                  <a:tcPr marL="68580" marR="68580" marT="0" marB="0" anchor="b"/>
                </a:tc>
                <a:tc>
                  <a:txBody>
                    <a:bodyPr/>
                    <a:lstStyle/>
                    <a:p>
                      <a:pPr marL="0" marR="0" algn="ctr">
                        <a:spcBef>
                          <a:spcPts val="0"/>
                        </a:spcBef>
                        <a:spcAft>
                          <a:spcPts val="0"/>
                        </a:spcAft>
                      </a:pPr>
                      <a:r>
                        <a:rPr lang="en-US" sz="2800">
                          <a:effectLst/>
                        </a:rPr>
                        <a:t>TNMP</a:t>
                      </a:r>
                      <a:endParaRPr lang="en-US" sz="2000">
                        <a:effectLst/>
                        <a:latin typeface="Arial"/>
                        <a:ea typeface="Calibri"/>
                      </a:endParaRPr>
                    </a:p>
                  </a:txBody>
                  <a:tcPr marL="68580" marR="68580" marT="0" marB="0" anchor="b"/>
                </a:tc>
                <a:tc>
                  <a:txBody>
                    <a:bodyPr/>
                    <a:lstStyle/>
                    <a:p>
                      <a:pPr marL="0" marR="0" algn="ctr">
                        <a:spcBef>
                          <a:spcPts val="0"/>
                        </a:spcBef>
                        <a:spcAft>
                          <a:spcPts val="0"/>
                        </a:spcAft>
                      </a:pPr>
                      <a:r>
                        <a:rPr lang="en-US" sz="2800" dirty="0">
                          <a:effectLst/>
                        </a:rPr>
                        <a:t>Grand Total</a:t>
                      </a:r>
                      <a:endParaRPr lang="en-US" sz="2000" dirty="0">
                        <a:effectLst/>
                        <a:latin typeface="Arial"/>
                        <a:ea typeface="Calibri"/>
                      </a:endParaRPr>
                    </a:p>
                  </a:txBody>
                  <a:tcPr marL="68580" marR="68580" marT="0" marB="0" anchor="b"/>
                </a:tc>
              </a:tr>
              <a:tr h="538689">
                <a:tc>
                  <a:txBody>
                    <a:bodyPr/>
                    <a:lstStyle/>
                    <a:p>
                      <a:pPr marL="0" marR="0" algn="l">
                        <a:spcBef>
                          <a:spcPts val="0"/>
                        </a:spcBef>
                        <a:spcAft>
                          <a:spcPts val="0"/>
                        </a:spcAft>
                      </a:pPr>
                      <a:r>
                        <a:rPr lang="en-US" sz="2400" dirty="0">
                          <a:effectLst/>
                        </a:rPr>
                        <a:t>VREP Total</a:t>
                      </a:r>
                      <a:endParaRPr lang="en-US" sz="1800" dirty="0">
                        <a:effectLst/>
                        <a:latin typeface="Arial"/>
                        <a:ea typeface="Calibri"/>
                      </a:endParaRPr>
                    </a:p>
                  </a:txBody>
                  <a:tcPr marL="68580" marR="68580" marT="0" marB="0" anchor="b"/>
                </a:tc>
                <a:tc>
                  <a:txBody>
                    <a:bodyPr/>
                    <a:lstStyle/>
                    <a:p>
                      <a:pPr marL="0" marR="0" algn="ctr">
                        <a:spcBef>
                          <a:spcPts val="0"/>
                        </a:spcBef>
                        <a:spcAft>
                          <a:spcPts val="0"/>
                        </a:spcAft>
                      </a:pPr>
                      <a:r>
                        <a:rPr lang="en-US" sz="2400">
                          <a:effectLst/>
                        </a:rPr>
                        <a:t>575</a:t>
                      </a:r>
                      <a:endParaRPr lang="en-US" sz="1800">
                        <a:effectLst/>
                        <a:latin typeface="Arial"/>
                        <a:ea typeface="Calibri"/>
                      </a:endParaRPr>
                    </a:p>
                  </a:txBody>
                  <a:tcPr marL="68580" marR="68580" marT="0" marB="0" anchor="ctr"/>
                </a:tc>
                <a:tc>
                  <a:txBody>
                    <a:bodyPr/>
                    <a:lstStyle/>
                    <a:p>
                      <a:pPr marL="0" marR="0" algn="ctr">
                        <a:spcBef>
                          <a:spcPts val="0"/>
                        </a:spcBef>
                        <a:spcAft>
                          <a:spcPts val="0"/>
                        </a:spcAft>
                      </a:pPr>
                      <a:r>
                        <a:rPr lang="en-US" sz="2400">
                          <a:effectLst/>
                        </a:rPr>
                        <a:t>575</a:t>
                      </a:r>
                      <a:endParaRPr lang="en-US" sz="1800">
                        <a:effectLst/>
                        <a:latin typeface="Arial"/>
                        <a:ea typeface="Calibri"/>
                      </a:endParaRPr>
                    </a:p>
                  </a:txBody>
                  <a:tcPr marL="68580" marR="68580" marT="0" marB="0" anchor="ctr"/>
                </a:tc>
                <a:tc>
                  <a:txBody>
                    <a:bodyPr/>
                    <a:lstStyle/>
                    <a:p>
                      <a:pPr marL="0" marR="0" algn="ctr">
                        <a:spcBef>
                          <a:spcPts val="0"/>
                        </a:spcBef>
                        <a:spcAft>
                          <a:spcPts val="0"/>
                        </a:spcAft>
                      </a:pPr>
                      <a:r>
                        <a:rPr lang="en-US" sz="2400">
                          <a:effectLst/>
                        </a:rPr>
                        <a:t>250</a:t>
                      </a:r>
                      <a:endParaRPr lang="en-US" sz="1800">
                        <a:effectLst/>
                        <a:latin typeface="Arial"/>
                        <a:ea typeface="Calibri"/>
                      </a:endParaRPr>
                    </a:p>
                  </a:txBody>
                  <a:tcPr marL="68580" marR="68580" marT="0" marB="0" anchor="ctr"/>
                </a:tc>
                <a:tc>
                  <a:txBody>
                    <a:bodyPr/>
                    <a:lstStyle/>
                    <a:p>
                      <a:pPr marL="0" marR="0" algn="ctr">
                        <a:spcBef>
                          <a:spcPts val="0"/>
                        </a:spcBef>
                        <a:spcAft>
                          <a:spcPts val="0"/>
                        </a:spcAft>
                      </a:pPr>
                      <a:r>
                        <a:rPr lang="en-US" sz="2400">
                          <a:effectLst/>
                        </a:rPr>
                        <a:t>250</a:t>
                      </a:r>
                      <a:endParaRPr lang="en-US" sz="1800">
                        <a:effectLst/>
                        <a:latin typeface="Arial"/>
                        <a:ea typeface="Calibri"/>
                      </a:endParaRPr>
                    </a:p>
                  </a:txBody>
                  <a:tcPr marL="68580" marR="68580" marT="0" marB="0" anchor="ctr"/>
                </a:tc>
                <a:tc>
                  <a:txBody>
                    <a:bodyPr/>
                    <a:lstStyle/>
                    <a:p>
                      <a:pPr marL="0" marR="0" algn="ctr">
                        <a:spcBef>
                          <a:spcPts val="0"/>
                        </a:spcBef>
                        <a:spcAft>
                          <a:spcPts val="0"/>
                        </a:spcAft>
                      </a:pPr>
                      <a:r>
                        <a:rPr lang="en-US" sz="2400" dirty="0">
                          <a:effectLst/>
                        </a:rPr>
                        <a:t>1650</a:t>
                      </a:r>
                      <a:endParaRPr lang="en-US" sz="1800" dirty="0">
                        <a:effectLst/>
                        <a:latin typeface="Arial"/>
                        <a:ea typeface="Calibri"/>
                      </a:endParaRPr>
                    </a:p>
                  </a:txBody>
                  <a:tcPr marL="68580" marR="68580" marT="0" marB="0" anchor="ctr"/>
                </a:tc>
              </a:tr>
              <a:tr h="538689">
                <a:tc>
                  <a:txBody>
                    <a:bodyPr/>
                    <a:lstStyle/>
                    <a:p>
                      <a:pPr marL="0" marR="0" algn="l">
                        <a:spcBef>
                          <a:spcPts val="0"/>
                        </a:spcBef>
                        <a:spcAft>
                          <a:spcPts val="0"/>
                        </a:spcAft>
                      </a:pPr>
                      <a:r>
                        <a:rPr lang="en-US" sz="2400">
                          <a:effectLst/>
                        </a:rPr>
                        <a:t>POLR Total</a:t>
                      </a:r>
                      <a:endParaRPr lang="en-US" sz="1800">
                        <a:effectLst/>
                        <a:latin typeface="Arial"/>
                        <a:ea typeface="Calibri"/>
                      </a:endParaRPr>
                    </a:p>
                  </a:txBody>
                  <a:tcPr marL="68580" marR="68580" marT="0" marB="0" anchor="b"/>
                </a:tc>
                <a:tc>
                  <a:txBody>
                    <a:bodyPr/>
                    <a:lstStyle/>
                    <a:p>
                      <a:pPr marL="0" marR="0" algn="ctr">
                        <a:spcBef>
                          <a:spcPts val="0"/>
                        </a:spcBef>
                        <a:spcAft>
                          <a:spcPts val="0"/>
                        </a:spcAft>
                      </a:pPr>
                      <a:r>
                        <a:rPr lang="en-US" sz="2400">
                          <a:effectLst/>
                        </a:rPr>
                        <a:t>440</a:t>
                      </a:r>
                      <a:endParaRPr lang="en-US" sz="1800">
                        <a:effectLst/>
                        <a:latin typeface="Arial"/>
                        <a:ea typeface="Calibri"/>
                      </a:endParaRPr>
                    </a:p>
                  </a:txBody>
                  <a:tcPr marL="68580" marR="68580" marT="0" marB="0" anchor="ctr"/>
                </a:tc>
                <a:tc>
                  <a:txBody>
                    <a:bodyPr/>
                    <a:lstStyle/>
                    <a:p>
                      <a:pPr marL="0" marR="0" algn="ctr">
                        <a:spcBef>
                          <a:spcPts val="0"/>
                        </a:spcBef>
                        <a:spcAft>
                          <a:spcPts val="0"/>
                        </a:spcAft>
                      </a:pPr>
                      <a:r>
                        <a:rPr lang="en-US" sz="2400">
                          <a:effectLst/>
                        </a:rPr>
                        <a:t>432</a:t>
                      </a:r>
                      <a:endParaRPr lang="en-US" sz="1800">
                        <a:effectLst/>
                        <a:latin typeface="Arial"/>
                        <a:ea typeface="Calibri"/>
                      </a:endParaRPr>
                    </a:p>
                  </a:txBody>
                  <a:tcPr marL="68580" marR="68580" marT="0" marB="0" anchor="ctr"/>
                </a:tc>
                <a:tc>
                  <a:txBody>
                    <a:bodyPr/>
                    <a:lstStyle/>
                    <a:p>
                      <a:pPr marL="0" marR="0" algn="ctr">
                        <a:spcBef>
                          <a:spcPts val="0"/>
                        </a:spcBef>
                        <a:spcAft>
                          <a:spcPts val="0"/>
                        </a:spcAft>
                      </a:pPr>
                      <a:r>
                        <a:rPr lang="en-US" sz="2400">
                          <a:effectLst/>
                        </a:rPr>
                        <a:t>528</a:t>
                      </a:r>
                      <a:endParaRPr lang="en-US" sz="1800">
                        <a:effectLst/>
                        <a:latin typeface="Arial"/>
                        <a:ea typeface="Calibri"/>
                      </a:endParaRPr>
                    </a:p>
                  </a:txBody>
                  <a:tcPr marL="68580" marR="68580" marT="0" marB="0" anchor="ctr"/>
                </a:tc>
                <a:tc>
                  <a:txBody>
                    <a:bodyPr/>
                    <a:lstStyle/>
                    <a:p>
                      <a:pPr marL="0" marR="0" algn="ctr">
                        <a:spcBef>
                          <a:spcPts val="0"/>
                        </a:spcBef>
                        <a:spcAft>
                          <a:spcPts val="0"/>
                        </a:spcAft>
                      </a:pPr>
                      <a:r>
                        <a:rPr lang="en-US" sz="2400">
                          <a:effectLst/>
                        </a:rPr>
                        <a:t>448</a:t>
                      </a:r>
                      <a:endParaRPr lang="en-US" sz="1800">
                        <a:effectLst/>
                        <a:latin typeface="Arial"/>
                        <a:ea typeface="Calibri"/>
                      </a:endParaRPr>
                    </a:p>
                  </a:txBody>
                  <a:tcPr marL="68580" marR="68580" marT="0" marB="0" anchor="ctr"/>
                </a:tc>
                <a:tc>
                  <a:txBody>
                    <a:bodyPr/>
                    <a:lstStyle/>
                    <a:p>
                      <a:pPr marL="0" marR="0" algn="ctr">
                        <a:spcBef>
                          <a:spcPts val="0"/>
                        </a:spcBef>
                        <a:spcAft>
                          <a:spcPts val="0"/>
                        </a:spcAft>
                      </a:pPr>
                      <a:r>
                        <a:rPr lang="en-US" sz="2400" dirty="0">
                          <a:effectLst/>
                        </a:rPr>
                        <a:t>1848</a:t>
                      </a:r>
                      <a:endParaRPr lang="en-US" sz="1800" dirty="0">
                        <a:effectLst/>
                        <a:latin typeface="Arial"/>
                        <a:ea typeface="Calibri"/>
                      </a:endParaRPr>
                    </a:p>
                  </a:txBody>
                  <a:tcPr marL="68580" marR="68580" marT="0" marB="0" anchor="ctr"/>
                </a:tc>
              </a:tr>
              <a:tr h="538689">
                <a:tc>
                  <a:txBody>
                    <a:bodyPr/>
                    <a:lstStyle/>
                    <a:p>
                      <a:pPr marL="0" marR="0" algn="l">
                        <a:spcBef>
                          <a:spcPts val="0"/>
                        </a:spcBef>
                        <a:spcAft>
                          <a:spcPts val="0"/>
                        </a:spcAft>
                      </a:pPr>
                      <a:r>
                        <a:rPr lang="en-US" sz="2400" b="1">
                          <a:solidFill>
                            <a:srgbClr val="FF0000"/>
                          </a:solidFill>
                          <a:effectLst/>
                        </a:rPr>
                        <a:t>Grand Total</a:t>
                      </a:r>
                      <a:endParaRPr lang="en-US" sz="1800" b="1">
                        <a:solidFill>
                          <a:srgbClr val="FF0000"/>
                        </a:solidFill>
                        <a:effectLst/>
                        <a:latin typeface="Arial"/>
                        <a:ea typeface="Calibri"/>
                      </a:endParaRPr>
                    </a:p>
                  </a:txBody>
                  <a:tcPr marL="68580" marR="68580" marT="0" marB="0" anchor="b"/>
                </a:tc>
                <a:tc>
                  <a:txBody>
                    <a:bodyPr/>
                    <a:lstStyle/>
                    <a:p>
                      <a:pPr marL="0" marR="0" algn="ctr">
                        <a:spcBef>
                          <a:spcPts val="0"/>
                        </a:spcBef>
                        <a:spcAft>
                          <a:spcPts val="0"/>
                        </a:spcAft>
                      </a:pPr>
                      <a:r>
                        <a:rPr lang="en-US" sz="2400" b="1">
                          <a:solidFill>
                            <a:srgbClr val="FF0000"/>
                          </a:solidFill>
                          <a:effectLst/>
                        </a:rPr>
                        <a:t>1015</a:t>
                      </a:r>
                      <a:endParaRPr lang="en-US" sz="1800" b="1">
                        <a:solidFill>
                          <a:srgbClr val="FF0000"/>
                        </a:solidFill>
                        <a:effectLst/>
                        <a:latin typeface="Arial"/>
                        <a:ea typeface="Calibri"/>
                      </a:endParaRPr>
                    </a:p>
                  </a:txBody>
                  <a:tcPr marL="68580" marR="68580" marT="0" marB="0" anchor="ctr"/>
                </a:tc>
                <a:tc>
                  <a:txBody>
                    <a:bodyPr/>
                    <a:lstStyle/>
                    <a:p>
                      <a:pPr marL="0" marR="0" algn="ctr">
                        <a:spcBef>
                          <a:spcPts val="0"/>
                        </a:spcBef>
                        <a:spcAft>
                          <a:spcPts val="0"/>
                        </a:spcAft>
                      </a:pPr>
                      <a:r>
                        <a:rPr lang="en-US" sz="2400" b="1">
                          <a:solidFill>
                            <a:srgbClr val="FF0000"/>
                          </a:solidFill>
                          <a:effectLst/>
                        </a:rPr>
                        <a:t>1007</a:t>
                      </a:r>
                      <a:endParaRPr lang="en-US" sz="1800" b="1">
                        <a:solidFill>
                          <a:srgbClr val="FF0000"/>
                        </a:solidFill>
                        <a:effectLst/>
                        <a:latin typeface="Arial"/>
                        <a:ea typeface="Calibri"/>
                      </a:endParaRPr>
                    </a:p>
                  </a:txBody>
                  <a:tcPr marL="68580" marR="68580" marT="0" marB="0" anchor="ctr"/>
                </a:tc>
                <a:tc>
                  <a:txBody>
                    <a:bodyPr/>
                    <a:lstStyle/>
                    <a:p>
                      <a:pPr marL="0" marR="0" algn="ctr">
                        <a:spcBef>
                          <a:spcPts val="0"/>
                        </a:spcBef>
                        <a:spcAft>
                          <a:spcPts val="0"/>
                        </a:spcAft>
                      </a:pPr>
                      <a:r>
                        <a:rPr lang="en-US" sz="2400" b="1">
                          <a:solidFill>
                            <a:srgbClr val="FF0000"/>
                          </a:solidFill>
                          <a:effectLst/>
                        </a:rPr>
                        <a:t>778</a:t>
                      </a:r>
                      <a:endParaRPr lang="en-US" sz="1800" b="1">
                        <a:solidFill>
                          <a:srgbClr val="FF0000"/>
                        </a:solidFill>
                        <a:effectLst/>
                        <a:latin typeface="Arial"/>
                        <a:ea typeface="Calibri"/>
                      </a:endParaRPr>
                    </a:p>
                  </a:txBody>
                  <a:tcPr marL="68580" marR="68580" marT="0" marB="0" anchor="ctr"/>
                </a:tc>
                <a:tc>
                  <a:txBody>
                    <a:bodyPr/>
                    <a:lstStyle/>
                    <a:p>
                      <a:pPr marL="0" marR="0" algn="ctr">
                        <a:spcBef>
                          <a:spcPts val="0"/>
                        </a:spcBef>
                        <a:spcAft>
                          <a:spcPts val="0"/>
                        </a:spcAft>
                      </a:pPr>
                      <a:r>
                        <a:rPr lang="en-US" sz="2400" b="1">
                          <a:solidFill>
                            <a:srgbClr val="FF0000"/>
                          </a:solidFill>
                          <a:effectLst/>
                        </a:rPr>
                        <a:t>698</a:t>
                      </a:r>
                      <a:endParaRPr lang="en-US" sz="1800" b="1">
                        <a:solidFill>
                          <a:srgbClr val="FF0000"/>
                        </a:solidFill>
                        <a:effectLst/>
                        <a:latin typeface="Arial"/>
                        <a:ea typeface="Calibri"/>
                      </a:endParaRPr>
                    </a:p>
                  </a:txBody>
                  <a:tcPr marL="68580" marR="68580" marT="0" marB="0" anchor="ctr"/>
                </a:tc>
                <a:tc>
                  <a:txBody>
                    <a:bodyPr/>
                    <a:lstStyle/>
                    <a:p>
                      <a:pPr marL="0" marR="0" algn="ctr">
                        <a:spcBef>
                          <a:spcPts val="0"/>
                        </a:spcBef>
                        <a:spcAft>
                          <a:spcPts val="0"/>
                        </a:spcAft>
                      </a:pPr>
                      <a:r>
                        <a:rPr lang="en-US" sz="2400" b="1" dirty="0">
                          <a:solidFill>
                            <a:srgbClr val="FF0000"/>
                          </a:solidFill>
                          <a:effectLst/>
                        </a:rPr>
                        <a:t>3498</a:t>
                      </a:r>
                      <a:endParaRPr lang="en-US" sz="1800" b="1" dirty="0">
                        <a:solidFill>
                          <a:srgbClr val="FF0000"/>
                        </a:solidFill>
                        <a:effectLst/>
                        <a:latin typeface="Arial"/>
                        <a:ea typeface="Calibri"/>
                      </a:endParaRPr>
                    </a:p>
                  </a:txBody>
                  <a:tcPr marL="68580" marR="68580" marT="0" marB="0" anchor="ctr"/>
                </a:tc>
              </a:tr>
            </a:tbl>
          </a:graphicData>
        </a:graphic>
      </p:graphicFrame>
      <p:sp>
        <p:nvSpPr>
          <p:cNvPr id="4"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3472594365"/>
              </p:ext>
            </p:extLst>
          </p:nvPr>
        </p:nvGraphicFramePr>
        <p:xfrm>
          <a:off x="7315200" y="5334000"/>
          <a:ext cx="1672443" cy="1076325"/>
        </p:xfrm>
        <a:graphic>
          <a:graphicData uri="http://schemas.openxmlformats.org/presentationml/2006/ole">
            <mc:AlternateContent xmlns:mc="http://schemas.openxmlformats.org/markup-compatibility/2006">
              <mc:Choice xmlns:v="urn:schemas-microsoft-com:vml" Requires="v">
                <p:oleObj spid="_x0000_s2064" name="Worksheet" showAsIcon="1" r:id="rId3" imgW="1201096" imgH="771525" progId="Excel.Sheet.12">
                  <p:embed/>
                </p:oleObj>
              </mc:Choice>
              <mc:Fallback>
                <p:oleObj name="Worksheet" showAsIcon="1" r:id="rId3" imgW="1201096" imgH="771525" progId="Excel.Sheet.12">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15200" y="5334000"/>
                        <a:ext cx="1672443" cy="1076325"/>
                      </a:xfrm>
                      <a:prstGeom prst="rect">
                        <a:avLst/>
                      </a:prstGeom>
                      <a:noFill/>
                    </p:spPr>
                  </p:pic>
                </p:oleObj>
              </mc:Fallback>
            </mc:AlternateContent>
          </a:graphicData>
        </a:graphic>
      </p:graphicFrame>
      <p:sp>
        <p:nvSpPr>
          <p:cNvPr id="6" name="Slide Number Placeholder 5"/>
          <p:cNvSpPr>
            <a:spLocks noGrp="1"/>
          </p:cNvSpPr>
          <p:nvPr>
            <p:ph type="sldNum" sz="quarter" idx="12"/>
          </p:nvPr>
        </p:nvSpPr>
        <p:spPr/>
        <p:txBody>
          <a:bodyPr/>
          <a:lstStyle/>
          <a:p>
            <a:fld id="{1E09741A-8745-4CAC-98C4-CEF0F7BA0772}" type="slidenum">
              <a:rPr lang="en-US" smtClean="0"/>
              <a:t>7</a:t>
            </a:fld>
            <a:endParaRPr lang="en-US"/>
          </a:p>
        </p:txBody>
      </p:sp>
    </p:spTree>
    <p:extLst>
      <p:ext uri="{BB962C8B-B14F-4D97-AF65-F5344CB8AC3E}">
        <p14:creationId xmlns:p14="http://schemas.microsoft.com/office/powerpoint/2010/main" val="2987301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altLang="en-US" dirty="0" smtClean="0"/>
              <a:t>Market Communications</a:t>
            </a:r>
          </a:p>
        </p:txBody>
      </p:sp>
    </p:spTree>
    <p:extLst>
      <p:ext uri="{BB962C8B-B14F-4D97-AF65-F5344CB8AC3E}">
        <p14:creationId xmlns:p14="http://schemas.microsoft.com/office/powerpoint/2010/main" val="37200344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smtClean="0"/>
              <a:t>Customer Communications</a:t>
            </a:r>
          </a:p>
        </p:txBody>
      </p:sp>
      <p:sp>
        <p:nvSpPr>
          <p:cNvPr id="3075" name="Content Placeholder 2"/>
          <p:cNvSpPr>
            <a:spLocks noGrp="1"/>
          </p:cNvSpPr>
          <p:nvPr>
            <p:ph idx="1"/>
          </p:nvPr>
        </p:nvSpPr>
        <p:spPr>
          <a:xfrm>
            <a:off x="457200" y="838200"/>
            <a:ext cx="8229600" cy="5638800"/>
          </a:xfrm>
        </p:spPr>
        <p:txBody>
          <a:bodyPr>
            <a:normAutofit lnSpcReduction="10000"/>
          </a:bodyPr>
          <a:lstStyle/>
          <a:p>
            <a:pPr marL="0" indent="0">
              <a:buNone/>
            </a:pPr>
            <a:endParaRPr lang="en-US" altLang="en-US" sz="2200" dirty="0" smtClean="0"/>
          </a:p>
          <a:p>
            <a:pPr marL="0" indent="0">
              <a:buNone/>
            </a:pPr>
            <a:r>
              <a:rPr lang="en-US" altLang="en-US" sz="2200" dirty="0" smtClean="0"/>
              <a:t>PUCT </a:t>
            </a:r>
            <a:r>
              <a:rPr lang="en-US" altLang="en-US" sz="2200" dirty="0"/>
              <a:t>Subst. Rule </a:t>
            </a:r>
            <a:r>
              <a:rPr lang="en-US" sz="2200" dirty="0"/>
              <a:t>§</a:t>
            </a:r>
            <a:r>
              <a:rPr lang="en-US" sz="2200" dirty="0" smtClean="0"/>
              <a:t>25.43(t) - Notice </a:t>
            </a:r>
            <a:r>
              <a:rPr lang="en-US" sz="2200" dirty="0"/>
              <a:t>of transition to POLR service to customers</a:t>
            </a:r>
          </a:p>
          <a:p>
            <a:pPr marL="0" indent="0">
              <a:buNone/>
            </a:pPr>
            <a:endParaRPr lang="en-US" sz="1000" b="1" i="1" dirty="0" smtClean="0"/>
          </a:p>
          <a:p>
            <a:pPr marL="0" indent="0">
              <a:buNone/>
            </a:pPr>
            <a:r>
              <a:rPr lang="en-US" sz="2200" b="1" i="1" dirty="0">
                <a:solidFill>
                  <a:srgbClr val="FF0000"/>
                </a:solidFill>
              </a:rPr>
              <a:t>When a customer is moved to POLR service, the customer shall be provided notice of the transition by ERCOT, the REP transitioning the customer, and the POLR provider.</a:t>
            </a:r>
            <a:r>
              <a:rPr lang="en-US" sz="2200" dirty="0">
                <a:solidFill>
                  <a:srgbClr val="FF0000"/>
                </a:solidFill>
              </a:rPr>
              <a:t> </a:t>
            </a:r>
            <a:r>
              <a:rPr lang="en-US" sz="2200" dirty="0"/>
              <a:t>The ERCOT notice shall be provided within two days of the time ERCOT and the transitioning REP know that the customer shall be transitioned and customer contact information is available. If ERCOT cannot provide notice to customers within two days, it shall provide notice as soon as practicable. </a:t>
            </a:r>
          </a:p>
          <a:p>
            <a:pPr marL="400050" lvl="2" indent="0">
              <a:buNone/>
            </a:pPr>
            <a:r>
              <a:rPr lang="en-US" sz="2200" dirty="0" smtClean="0"/>
              <a:t>(</a:t>
            </a:r>
            <a:r>
              <a:rPr lang="en-US" sz="2200" dirty="0"/>
              <a:t>1) ERCOT notice methods </a:t>
            </a:r>
            <a:r>
              <a:rPr lang="en-US" sz="2200" b="1" i="1" dirty="0">
                <a:solidFill>
                  <a:srgbClr val="FF0000"/>
                </a:solidFill>
              </a:rPr>
              <a:t>shall include a post-card</a:t>
            </a:r>
            <a:r>
              <a:rPr lang="en-US" sz="2200" dirty="0"/>
              <a:t>, containing the official commission seal with language and format approved by the commission. ERCOT shall notify transitioned customers with an </a:t>
            </a:r>
            <a:r>
              <a:rPr lang="en-US" sz="2200" b="1" i="1" dirty="0">
                <a:solidFill>
                  <a:srgbClr val="FF0000"/>
                </a:solidFill>
              </a:rPr>
              <a:t>automated phone-call and email </a:t>
            </a:r>
            <a:r>
              <a:rPr lang="en-US" sz="2200" dirty="0"/>
              <a:t>to the extent the information to contact the customer is available pursuant to subsection (p)(6) of this section. ERCOT shall study the effectiveness of the notice methods used and report the results to the commission. </a:t>
            </a:r>
            <a:endParaRPr lang="en-US" sz="1800" b="1" i="1" dirty="0"/>
          </a:p>
        </p:txBody>
      </p:sp>
      <p:sp>
        <p:nvSpPr>
          <p:cNvPr id="2" name="Slide Number Placeholder 1"/>
          <p:cNvSpPr>
            <a:spLocks noGrp="1"/>
          </p:cNvSpPr>
          <p:nvPr>
            <p:ph type="sldNum" sz="quarter" idx="12"/>
          </p:nvPr>
        </p:nvSpPr>
        <p:spPr/>
        <p:txBody>
          <a:bodyPr/>
          <a:lstStyle/>
          <a:p>
            <a:fld id="{1E09741A-8745-4CAC-98C4-CEF0F7BA0772}" type="slidenum">
              <a:rPr lang="en-US" smtClean="0"/>
              <a:t>9</a:t>
            </a:fld>
            <a:endParaRPr lang="en-US"/>
          </a:p>
        </p:txBody>
      </p:sp>
    </p:spTree>
    <p:extLst>
      <p:ext uri="{BB962C8B-B14F-4D97-AF65-F5344CB8AC3E}">
        <p14:creationId xmlns:p14="http://schemas.microsoft.com/office/powerpoint/2010/main" val="26148098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749</TotalTime>
  <Words>448</Words>
  <Application>Microsoft Office PowerPoint</Application>
  <PresentationFormat>On-screen Show (4:3)</PresentationFormat>
  <Paragraphs>70</Paragraphs>
  <Slides>11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3" baseType="lpstr">
      <vt:lpstr>Office Theme</vt:lpstr>
      <vt:lpstr>Worksheet</vt:lpstr>
      <vt:lpstr>Mass Transition Timeline &amp; Process Review</vt:lpstr>
      <vt:lpstr>Retail Market Guide 7.11 , Mass Transition</vt:lpstr>
      <vt:lpstr>Definitions – 7.11.1</vt:lpstr>
      <vt:lpstr>PowerPoint Presentation</vt:lpstr>
      <vt:lpstr>Mass Transition Testing Scope &amp; Success Criteria</vt:lpstr>
      <vt:lpstr>Mass Transition Testing Scope &amp; Success Criteria</vt:lpstr>
      <vt:lpstr>Mass Transition Testing ESI ID Volume</vt:lpstr>
      <vt:lpstr>Market Communications</vt:lpstr>
      <vt:lpstr>Customer Communications</vt:lpstr>
      <vt:lpstr>ERCOT Market Communications</vt:lpstr>
      <vt:lpstr>PowerPoint Presentation</vt:lpstr>
    </vt:vector>
  </TitlesOfParts>
  <Company>American Electric Power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PUCT Subst. Rule §25.497  Critical Load Industrial Customers, Critical Load Public Safety Customers, Critical Care Residential Customers, and Chronic Condition Residential Customers</dc:title>
  <dc:creator>s262089</dc:creator>
  <cp:lastModifiedBy>s262089</cp:lastModifiedBy>
  <cp:revision>28</cp:revision>
  <dcterms:created xsi:type="dcterms:W3CDTF">2019-02-19T18:54:52Z</dcterms:created>
  <dcterms:modified xsi:type="dcterms:W3CDTF">2019-02-25T22:38:47Z</dcterms:modified>
</cp:coreProperties>
</file>