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1" r:id="rId6"/>
    <p:sldId id="262"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9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66ADEE-B423-404E-80D0-5910112ECDF1}" type="datetimeFigureOut">
              <a:rPr lang="en-US" smtClean="0"/>
              <a:t>2/26/2019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FA15D3-D60D-44A2-88A4-8A600C8E717F}" type="slidenum">
              <a:rPr lang="en-US" smtClean="0"/>
              <a:t>‹#›</a:t>
            </a:fld>
            <a:endParaRPr lang="en-US"/>
          </a:p>
        </p:txBody>
      </p:sp>
    </p:spTree>
    <p:extLst>
      <p:ext uri="{BB962C8B-B14F-4D97-AF65-F5344CB8AC3E}">
        <p14:creationId xmlns:p14="http://schemas.microsoft.com/office/powerpoint/2010/main" val="3664426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9F4FE6-3334-4DE0-879A-88FA0D618E28}" type="datetime1">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2188095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38A746-7252-4732-A93C-ACDF364C0C04}" type="datetime1">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979660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33925D-E808-43CF-9340-F4EC4C70861A}" type="datetime1">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208520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6C9C4D-DB4C-4E86-A315-A91AFEACB704}" type="datetime1">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681152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C010BD-9D19-4085-B697-CD9F7BB85267}" type="datetime1">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80710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50598B-080D-4485-9764-19A98D7C8425}" type="datetime1">
              <a:rPr lang="en-US" smtClean="0"/>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104002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B02CBB-27DC-440D-8B10-FA8AE6762F5D}" type="datetime1">
              <a:rPr lang="en-US" smtClean="0"/>
              <a:t>2/26/2019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4144804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DB1804-88C7-4EE5-A410-D6F107A4F360}" type="datetime1">
              <a:rPr lang="en-US" smtClean="0"/>
              <a:t>2/26/2019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746274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4FE10F-4608-405C-B258-DB9113365025}" type="datetime1">
              <a:rPr lang="en-US" smtClean="0"/>
              <a:t>2/26/2019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3421850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E9FFDF-04F3-4C66-92BD-7DDAE70633F3}" type="datetime1">
              <a:rPr lang="en-US" smtClean="0"/>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49946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613233-3B59-4375-9806-F6B29FC03A69}" type="datetime1">
              <a:rPr lang="en-US" smtClean="0"/>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3096700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8D0554-4461-461C-8414-888225CD167E}" type="datetime1">
              <a:rPr lang="en-US" smtClean="0"/>
              <a:t>2/26/2019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9741A-8745-4CAC-98C4-CEF0F7BA0772}" type="slidenum">
              <a:rPr lang="en-US" smtClean="0"/>
              <a:t>‹#›</a:t>
            </a:fld>
            <a:endParaRPr lang="en-US"/>
          </a:p>
        </p:txBody>
      </p:sp>
    </p:spTree>
    <p:extLst>
      <p:ext uri="{BB962C8B-B14F-4D97-AF65-F5344CB8AC3E}">
        <p14:creationId xmlns:p14="http://schemas.microsoft.com/office/powerpoint/2010/main" val="898348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09600" y="1600200"/>
            <a:ext cx="7772400" cy="4648200"/>
          </a:xfrm>
        </p:spPr>
        <p:txBody>
          <a:bodyPr anchor="t">
            <a:normAutofit/>
          </a:bodyPr>
          <a:lstStyle/>
          <a:p>
            <a:r>
              <a:rPr lang="en-US" altLang="en-US" dirty="0" smtClean="0"/>
              <a:t/>
            </a:r>
            <a:br>
              <a:rPr lang="en-US" altLang="en-US" dirty="0" smtClean="0"/>
            </a:br>
            <a:r>
              <a:rPr lang="en-US" altLang="en-US" dirty="0" smtClean="0"/>
              <a:t>PUCT Subst. Rule </a:t>
            </a:r>
            <a:r>
              <a:rPr lang="en-US" dirty="0"/>
              <a:t>§</a:t>
            </a:r>
            <a:r>
              <a:rPr lang="en-US" dirty="0" smtClean="0"/>
              <a:t>25.497</a:t>
            </a:r>
            <a:br>
              <a:rPr lang="en-US" dirty="0" smtClean="0"/>
            </a:br>
            <a:r>
              <a:rPr lang="en-US" sz="1600" dirty="0"/>
              <a:t/>
            </a:r>
            <a:br>
              <a:rPr lang="en-US" sz="1600" dirty="0"/>
            </a:br>
            <a:r>
              <a:rPr lang="en-US" sz="2800" dirty="0" smtClean="0"/>
              <a:t>Critical Load Industrial Customers, </a:t>
            </a:r>
            <a:br>
              <a:rPr lang="en-US" sz="2800" dirty="0" smtClean="0"/>
            </a:br>
            <a:r>
              <a:rPr lang="en-US" sz="2800" dirty="0" smtClean="0"/>
              <a:t>Critical Load Public Safety Customers, </a:t>
            </a:r>
            <a:br>
              <a:rPr lang="en-US" sz="2800" dirty="0" smtClean="0"/>
            </a:br>
            <a:r>
              <a:rPr lang="en-US" sz="2800" dirty="0" smtClean="0"/>
              <a:t>Critical Care Residential Customers, and </a:t>
            </a:r>
            <a:br>
              <a:rPr lang="en-US" sz="2800" dirty="0" smtClean="0"/>
            </a:br>
            <a:r>
              <a:rPr lang="en-US" sz="2800" dirty="0" smtClean="0"/>
              <a:t>Chronic Condition Residential Customers</a:t>
            </a:r>
            <a:endParaRPr lang="en-US" altLang="en-US" sz="3600" dirty="0" smtClean="0"/>
          </a:p>
        </p:txBody>
      </p:sp>
      <p:sp>
        <p:nvSpPr>
          <p:cNvPr id="2" name="Slide Number Placeholder 1"/>
          <p:cNvSpPr>
            <a:spLocks noGrp="1"/>
          </p:cNvSpPr>
          <p:nvPr>
            <p:ph type="sldNum" sz="quarter" idx="12"/>
          </p:nvPr>
        </p:nvSpPr>
        <p:spPr/>
        <p:txBody>
          <a:bodyPr/>
          <a:lstStyle/>
          <a:p>
            <a:fld id="{1E09741A-8745-4CAC-98C4-CEF0F7BA0772}" type="slidenum">
              <a:rPr lang="en-US" smtClean="0"/>
              <a:t>1</a:t>
            </a:fld>
            <a:endParaRPr lang="en-US"/>
          </a:p>
        </p:txBody>
      </p:sp>
    </p:spTree>
    <p:extLst>
      <p:ext uri="{BB962C8B-B14F-4D97-AF65-F5344CB8AC3E}">
        <p14:creationId xmlns:p14="http://schemas.microsoft.com/office/powerpoint/2010/main" val="21402385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Definitions – Critical Load Public Safety &amp; Industrial</a:t>
            </a:r>
          </a:p>
        </p:txBody>
      </p:sp>
      <p:sp>
        <p:nvSpPr>
          <p:cNvPr id="3075" name="Content Placeholder 2"/>
          <p:cNvSpPr>
            <a:spLocks noGrp="1"/>
          </p:cNvSpPr>
          <p:nvPr>
            <p:ph idx="1"/>
          </p:nvPr>
        </p:nvSpPr>
        <p:spPr>
          <a:xfrm>
            <a:off x="457200" y="838200"/>
            <a:ext cx="8229600" cy="5638800"/>
          </a:xfrm>
        </p:spPr>
        <p:txBody>
          <a:bodyPr/>
          <a:lstStyle/>
          <a:p>
            <a:pPr marL="0" indent="0">
              <a:buNone/>
            </a:pPr>
            <a:r>
              <a:rPr lang="en-US" sz="2400" dirty="0" smtClean="0"/>
              <a:t>(</a:t>
            </a:r>
            <a:r>
              <a:rPr lang="en-US" sz="2400" dirty="0"/>
              <a:t>a) </a:t>
            </a:r>
            <a:r>
              <a:rPr lang="en-US" sz="2400" b="1" dirty="0" smtClean="0"/>
              <a:t>Definitions:</a:t>
            </a:r>
            <a:br>
              <a:rPr lang="en-US" sz="2400" b="1" dirty="0" smtClean="0"/>
            </a:br>
            <a:endParaRPr lang="en-US" sz="2400" dirty="0" smtClean="0"/>
          </a:p>
          <a:p>
            <a:pPr marL="400050" lvl="1" indent="0">
              <a:buNone/>
            </a:pPr>
            <a:r>
              <a:rPr lang="en-US" sz="2300" dirty="0" smtClean="0"/>
              <a:t>(</a:t>
            </a:r>
            <a:r>
              <a:rPr lang="en-US" sz="2300" dirty="0"/>
              <a:t>1) </a:t>
            </a:r>
            <a:r>
              <a:rPr lang="en-US" sz="2300" b="1" u="sng" dirty="0"/>
              <a:t>Critical Load Public Safety Customer </a:t>
            </a:r>
            <a:r>
              <a:rPr lang="en-US" sz="2300" dirty="0"/>
              <a:t>-- A customer for whom electric service </a:t>
            </a:r>
            <a:r>
              <a:rPr lang="en-US" sz="2300" b="1" i="1" dirty="0"/>
              <a:t>is considered crucial for the protection or maintenance of public safety</a:t>
            </a:r>
            <a:r>
              <a:rPr lang="en-US" sz="2300" dirty="0"/>
              <a:t>, including but not limited to hospitals, police stations, fire stations, and critical water and wastewater facilities. </a:t>
            </a:r>
          </a:p>
          <a:p>
            <a:pPr marL="400050" lvl="1" indent="0">
              <a:buNone/>
            </a:pPr>
            <a:endParaRPr lang="en-US" sz="2300" dirty="0" smtClean="0"/>
          </a:p>
          <a:p>
            <a:pPr marL="400050" lvl="1" indent="0">
              <a:buNone/>
            </a:pPr>
            <a:r>
              <a:rPr lang="en-US" sz="2300" dirty="0" smtClean="0"/>
              <a:t>(</a:t>
            </a:r>
            <a:r>
              <a:rPr lang="en-US" sz="2300" dirty="0"/>
              <a:t>2) </a:t>
            </a:r>
            <a:r>
              <a:rPr lang="en-US" sz="2300" b="1" u="sng" dirty="0"/>
              <a:t>Critical Load Industrial Customer </a:t>
            </a:r>
            <a:r>
              <a:rPr lang="en-US" sz="2300" dirty="0"/>
              <a:t>-- An industrial customer for </a:t>
            </a:r>
            <a:r>
              <a:rPr lang="en-US" sz="2300" b="1" i="1" dirty="0"/>
              <a:t>whom an interruption or suspension of electric service will create a dangerous or life-threatening condition on the retail customer’s premises</a:t>
            </a:r>
            <a:r>
              <a:rPr lang="en-US" sz="2300" dirty="0"/>
              <a:t>, is a “critical load industrial customer.” </a:t>
            </a:r>
            <a:endParaRPr lang="en-US" sz="23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2</a:t>
            </a:fld>
            <a:endParaRPr lang="en-US"/>
          </a:p>
        </p:txBody>
      </p:sp>
    </p:spTree>
    <p:extLst>
      <p:ext uri="{BB962C8B-B14F-4D97-AF65-F5344CB8AC3E}">
        <p14:creationId xmlns:p14="http://schemas.microsoft.com/office/powerpoint/2010/main" val="14173021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Definitions – Chronic Condition &amp; Critical Care Residential</a:t>
            </a:r>
          </a:p>
        </p:txBody>
      </p:sp>
      <p:sp>
        <p:nvSpPr>
          <p:cNvPr id="3075" name="Content Placeholder 2"/>
          <p:cNvSpPr>
            <a:spLocks noGrp="1"/>
          </p:cNvSpPr>
          <p:nvPr>
            <p:ph idx="1"/>
          </p:nvPr>
        </p:nvSpPr>
        <p:spPr>
          <a:xfrm>
            <a:off x="457200" y="838200"/>
            <a:ext cx="8229600" cy="5638800"/>
          </a:xfrm>
        </p:spPr>
        <p:txBody>
          <a:bodyPr>
            <a:normAutofit fontScale="92500" lnSpcReduction="10000"/>
          </a:bodyPr>
          <a:lstStyle/>
          <a:p>
            <a:pPr marL="0" indent="0">
              <a:buNone/>
            </a:pPr>
            <a:r>
              <a:rPr lang="en-US" sz="2400" dirty="0" smtClean="0"/>
              <a:t>(</a:t>
            </a:r>
            <a:r>
              <a:rPr lang="en-US" sz="2400" dirty="0"/>
              <a:t>3) </a:t>
            </a:r>
            <a:r>
              <a:rPr lang="en-US" sz="2400" b="1" u="sng" dirty="0"/>
              <a:t>Chronic Condition Residential Customer </a:t>
            </a:r>
            <a:r>
              <a:rPr lang="en-US" sz="2400" dirty="0"/>
              <a:t>-- A residential customer who has a person permanently residing in his or her home </a:t>
            </a:r>
            <a:r>
              <a:rPr lang="en-US" sz="2400" b="1" i="1" dirty="0"/>
              <a:t>who has been diagnosed by a physician as having a serious medical condition that requires an electric-powered medical device or electric heating or cooling to prevent the impairment of a major life function through a significant deterioration or exacerbation of the person’s medical condition</a:t>
            </a:r>
            <a:r>
              <a:rPr lang="en-US" sz="2400" dirty="0"/>
              <a:t>. If that serious medical condition is diagnosed or re-diagnosed by a physician as a life-long condition, the designation is effective under this section for the shorter of one year or until such time as the person with the medical condition no longer resides in the home. Otherwise, the designation or re-designation is effective for 90 days. </a:t>
            </a:r>
          </a:p>
          <a:p>
            <a:pPr marL="0" indent="0">
              <a:buNone/>
            </a:pPr>
            <a:r>
              <a:rPr lang="en-US" sz="2400" dirty="0" smtClean="0"/>
              <a:t/>
            </a:r>
            <a:br>
              <a:rPr lang="en-US" sz="2400" dirty="0" smtClean="0"/>
            </a:br>
            <a:r>
              <a:rPr lang="en-US" sz="2400" dirty="0" smtClean="0"/>
              <a:t>(</a:t>
            </a:r>
            <a:r>
              <a:rPr lang="en-US" sz="2400" dirty="0"/>
              <a:t>4) </a:t>
            </a:r>
            <a:r>
              <a:rPr lang="en-US" sz="2400" b="1" u="sng" dirty="0"/>
              <a:t>Critical Care Residential Customer </a:t>
            </a:r>
            <a:r>
              <a:rPr lang="en-US" sz="2400" dirty="0"/>
              <a:t>-- A residential customer who has a person permanently residing in his or her home</a:t>
            </a:r>
            <a:r>
              <a:rPr lang="en-US" sz="2400" b="1" i="1" dirty="0"/>
              <a:t> who has been diagnosed by a physician as being dependent upon an electric-powered medical device to sustain life</a:t>
            </a:r>
            <a:r>
              <a:rPr lang="en-US" sz="2400" dirty="0"/>
              <a:t>. The designation or </a:t>
            </a:r>
            <a:r>
              <a:rPr lang="en-US" sz="2400" dirty="0" err="1"/>
              <a:t>redesignation</a:t>
            </a:r>
            <a:r>
              <a:rPr lang="en-US" sz="2400" dirty="0"/>
              <a:t> is effective for two years under this section. </a:t>
            </a:r>
            <a:endParaRPr lang="en-US" sz="22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3</a:t>
            </a:fld>
            <a:endParaRPr lang="en-US"/>
          </a:p>
        </p:txBody>
      </p:sp>
    </p:spTree>
    <p:extLst>
      <p:ext uri="{BB962C8B-B14F-4D97-AF65-F5344CB8AC3E}">
        <p14:creationId xmlns:p14="http://schemas.microsoft.com/office/powerpoint/2010/main" val="19197096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Eligibility for Protections</a:t>
            </a:r>
          </a:p>
        </p:txBody>
      </p:sp>
      <p:sp>
        <p:nvSpPr>
          <p:cNvPr id="3075" name="Content Placeholder 2"/>
          <p:cNvSpPr>
            <a:spLocks noGrp="1"/>
          </p:cNvSpPr>
          <p:nvPr>
            <p:ph idx="1"/>
          </p:nvPr>
        </p:nvSpPr>
        <p:spPr>
          <a:xfrm>
            <a:off x="457200" y="838200"/>
            <a:ext cx="8229600" cy="5638800"/>
          </a:xfrm>
        </p:spPr>
        <p:txBody>
          <a:bodyPr>
            <a:normAutofit lnSpcReduction="10000"/>
          </a:bodyPr>
          <a:lstStyle/>
          <a:p>
            <a:pPr marL="0" indent="0">
              <a:buNone/>
            </a:pPr>
            <a:r>
              <a:rPr lang="en-US" sz="2400" dirty="0" smtClean="0"/>
              <a:t>(</a:t>
            </a:r>
            <a:r>
              <a:rPr lang="en-US" sz="2400" dirty="0"/>
              <a:t>b) </a:t>
            </a:r>
            <a:r>
              <a:rPr lang="en-US" sz="2400" b="1" dirty="0"/>
              <a:t>Eligibility for protections</a:t>
            </a:r>
            <a:r>
              <a:rPr lang="en-US" sz="2400" dirty="0"/>
              <a:t>. In order to be considered for designation under this section, an application for designation must be submitted by or on behalf of the customer. </a:t>
            </a:r>
          </a:p>
          <a:p>
            <a:pPr marL="400050" lvl="1" indent="0">
              <a:buNone/>
            </a:pPr>
            <a:r>
              <a:rPr lang="en-US" sz="1400" dirty="0" smtClean="0"/>
              <a:t/>
            </a:r>
            <a:br>
              <a:rPr lang="en-US" sz="1400" dirty="0" smtClean="0"/>
            </a:br>
            <a:r>
              <a:rPr lang="en-US" sz="2200" dirty="0" smtClean="0"/>
              <a:t>(</a:t>
            </a:r>
            <a:r>
              <a:rPr lang="en-US" sz="2200" dirty="0"/>
              <a:t>1) To be designated as a Critical Care Residential Customer or Chronic Condition Residential Customer, </a:t>
            </a:r>
            <a:r>
              <a:rPr lang="en-US" sz="2200" b="1" i="1" dirty="0"/>
              <a:t>the commission-approved application form must be submitted to the TDU by a physician</a:t>
            </a:r>
            <a:r>
              <a:rPr lang="en-US" sz="2200" dirty="0"/>
              <a:t>, in accordance with provisions of this section. </a:t>
            </a:r>
            <a:r>
              <a:rPr lang="en-US" sz="2200" dirty="0" smtClean="0"/>
              <a:t/>
            </a:r>
            <a:br>
              <a:rPr lang="en-US" sz="2200" dirty="0" smtClean="0"/>
            </a:br>
            <a:endParaRPr lang="en-US" sz="1600" dirty="0"/>
          </a:p>
          <a:p>
            <a:pPr marL="400050" lvl="1" indent="0">
              <a:buNone/>
            </a:pPr>
            <a:r>
              <a:rPr lang="en-US" sz="2200" dirty="0"/>
              <a:t>(2) To be designated as a Critical Load Public Safety Customer or a Critical Load Industrial Customer, </a:t>
            </a:r>
            <a:r>
              <a:rPr lang="en-US" sz="2200" b="1" i="1" dirty="0"/>
              <a:t>the customer must notify the TDU. To be eligible for the protections provided under this section, the customer must have a determination of eligibility pending with or approved by the TDU</a:t>
            </a:r>
            <a:r>
              <a:rPr lang="en-US" sz="2200" dirty="0"/>
              <a:t>. Eligibility shall be determined through a collaborative process among the customer, REP, and TDU, but in the event that the customer, REP and TDU are unable to agree on the designation, the TDU has the authority to make or decline to make the designation.</a:t>
            </a:r>
            <a:r>
              <a:rPr lang="en-US" sz="2000" dirty="0"/>
              <a:t> </a:t>
            </a:r>
            <a:endParaRPr lang="en-US" sz="18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4</a:t>
            </a:fld>
            <a:endParaRPr lang="en-US"/>
          </a:p>
        </p:txBody>
      </p:sp>
    </p:spTree>
    <p:extLst>
      <p:ext uri="{BB962C8B-B14F-4D97-AF65-F5344CB8AC3E}">
        <p14:creationId xmlns:p14="http://schemas.microsoft.com/office/powerpoint/2010/main" val="26485707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smtClean="0"/>
              <a:t>Benefits for Critical Load, Critical Care, Chronic Condition</a:t>
            </a:r>
          </a:p>
        </p:txBody>
      </p:sp>
      <p:sp>
        <p:nvSpPr>
          <p:cNvPr id="3075" name="Content Placeholder 2"/>
          <p:cNvSpPr>
            <a:spLocks noGrp="1"/>
          </p:cNvSpPr>
          <p:nvPr>
            <p:ph idx="1"/>
          </p:nvPr>
        </p:nvSpPr>
        <p:spPr>
          <a:xfrm>
            <a:off x="457200" y="838200"/>
            <a:ext cx="8229600" cy="5638800"/>
          </a:xfrm>
        </p:spPr>
        <p:txBody>
          <a:bodyPr>
            <a:normAutofit fontScale="92500" lnSpcReduction="20000"/>
          </a:bodyPr>
          <a:lstStyle/>
          <a:p>
            <a:pPr marL="0" indent="0">
              <a:buNone/>
            </a:pPr>
            <a:r>
              <a:rPr lang="en-US" sz="2400" dirty="0" smtClean="0"/>
              <a:t>(</a:t>
            </a:r>
            <a:r>
              <a:rPr lang="en-US" sz="2400" dirty="0"/>
              <a:t>c) </a:t>
            </a:r>
            <a:r>
              <a:rPr lang="en-US" sz="2400" b="1" dirty="0"/>
              <a:t>Benefits for Critical Load Public Safety Customers, Critical Load Industrial Customers, Critical Care Residential Customers, and Chronic Condition Residential Customers</a:t>
            </a:r>
            <a:r>
              <a:rPr lang="en-US" sz="2400" dirty="0"/>
              <a:t>. </a:t>
            </a:r>
          </a:p>
          <a:p>
            <a:pPr marL="400050" lvl="1" indent="0">
              <a:buNone/>
            </a:pPr>
            <a:r>
              <a:rPr lang="en-US" sz="2400" dirty="0"/>
              <a:t>(1) A Critical Load Public Safety Customer or a Critical Load Industrial Customer </a:t>
            </a:r>
            <a:r>
              <a:rPr lang="en-US" sz="2400" b="1" i="1" dirty="0"/>
              <a:t>qualifies for notifications of interruptions or suspensions</a:t>
            </a:r>
            <a:r>
              <a:rPr lang="en-US" sz="2400" dirty="0"/>
              <a:t> </a:t>
            </a:r>
            <a:r>
              <a:rPr lang="en-US" sz="2400" b="1" i="1" dirty="0"/>
              <a:t>of service as provided in Sections 4.2.5</a:t>
            </a:r>
            <a:r>
              <a:rPr lang="en-US" sz="2400" dirty="0"/>
              <a:t>, 5.2.5, and 5.3.7.1 of the TDU’s tariff for retail delivery service. </a:t>
            </a:r>
          </a:p>
          <a:p>
            <a:pPr marL="400050" lvl="1" indent="0">
              <a:buNone/>
            </a:pPr>
            <a:r>
              <a:rPr lang="en-US" sz="2400" dirty="0"/>
              <a:t>(2) A Critical Care Residential Customer or Chronic Condition Residential Customer </a:t>
            </a:r>
            <a:r>
              <a:rPr lang="en-US" sz="2400" b="1" i="1" dirty="0"/>
              <a:t>qualifies for notification of interruptions or suspensions of service, as provided in Sections 4.2.5</a:t>
            </a:r>
            <a:r>
              <a:rPr lang="en-US" sz="2400" dirty="0"/>
              <a:t>, 5.2.5, and 5.3.7.1, and for Critical Care Residential Customers protections against suspension or disconnection, as provided in Section 5.3.7.4(1)(D) and (E), of the TDU’s tariff for retail delivery service. </a:t>
            </a:r>
          </a:p>
          <a:p>
            <a:pPr marL="400050" lvl="1" indent="0">
              <a:buNone/>
            </a:pPr>
            <a:r>
              <a:rPr lang="en-US" sz="2400" dirty="0"/>
              <a:t>(3) A Critical Care Residential Customer or Chronic Condition Residential Customer is also eligible for certain protections as described in §25.483 (relating to Disconnection of Service). </a:t>
            </a:r>
          </a:p>
          <a:p>
            <a:pPr marL="400050" lvl="1" indent="0">
              <a:buNone/>
            </a:pPr>
            <a:r>
              <a:rPr lang="en-US" sz="2400" b="1" i="1" dirty="0"/>
              <a:t>(4) Designation as a Critical Load Customer, Critical Care Residential Customer, or Chronic Condition Residential Customer </a:t>
            </a:r>
            <a:r>
              <a:rPr lang="en-US" sz="2400" b="1" i="1" u="sng" dirty="0"/>
              <a:t>does not guarantee the uninterrupted supply of electricity</a:t>
            </a:r>
            <a:r>
              <a:rPr lang="en-US" sz="2400" b="1" i="1" dirty="0"/>
              <a:t>.</a:t>
            </a:r>
          </a:p>
        </p:txBody>
      </p:sp>
      <p:sp>
        <p:nvSpPr>
          <p:cNvPr id="2" name="Slide Number Placeholder 1"/>
          <p:cNvSpPr>
            <a:spLocks noGrp="1"/>
          </p:cNvSpPr>
          <p:nvPr>
            <p:ph type="sldNum" sz="quarter" idx="12"/>
          </p:nvPr>
        </p:nvSpPr>
        <p:spPr/>
        <p:txBody>
          <a:bodyPr/>
          <a:lstStyle/>
          <a:p>
            <a:fld id="{1E09741A-8745-4CAC-98C4-CEF0F7BA0772}" type="slidenum">
              <a:rPr lang="en-US" smtClean="0"/>
              <a:t>5</a:t>
            </a:fld>
            <a:endParaRPr lang="en-US"/>
          </a:p>
        </p:txBody>
      </p:sp>
    </p:spTree>
    <p:extLst>
      <p:ext uri="{BB962C8B-B14F-4D97-AF65-F5344CB8AC3E}">
        <p14:creationId xmlns:p14="http://schemas.microsoft.com/office/powerpoint/2010/main" val="3985456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normAutofit/>
          </a:bodyPr>
          <a:lstStyle/>
          <a:p>
            <a:pPr algn="l"/>
            <a:r>
              <a:rPr lang="en-US" altLang="en-US" sz="2800" u="sng" dirty="0" smtClean="0"/>
              <a:t>Notice of Status &amp; TDU Evaluation and Approval Process</a:t>
            </a:r>
          </a:p>
        </p:txBody>
      </p:sp>
      <p:sp>
        <p:nvSpPr>
          <p:cNvPr id="3075" name="Content Placeholder 2"/>
          <p:cNvSpPr>
            <a:spLocks noGrp="1"/>
          </p:cNvSpPr>
          <p:nvPr>
            <p:ph idx="1"/>
          </p:nvPr>
        </p:nvSpPr>
        <p:spPr>
          <a:xfrm>
            <a:off x="457200" y="838200"/>
            <a:ext cx="8229600" cy="5638800"/>
          </a:xfrm>
        </p:spPr>
        <p:txBody>
          <a:bodyPr>
            <a:normAutofit lnSpcReduction="10000"/>
          </a:bodyPr>
          <a:lstStyle/>
          <a:p>
            <a:pPr marL="0" indent="0">
              <a:buNone/>
            </a:pPr>
            <a:r>
              <a:rPr lang="en-US" sz="2400" dirty="0"/>
              <a:t>(d</a:t>
            </a:r>
            <a:r>
              <a:rPr lang="en-US" sz="2200" dirty="0"/>
              <a:t>) </a:t>
            </a:r>
            <a:r>
              <a:rPr lang="en-US" sz="2200" b="1" dirty="0"/>
              <a:t>Notice to customers concerning Critical Care Residential Customer and Chronic Condition Residential Customer status</a:t>
            </a:r>
            <a:r>
              <a:rPr lang="en-US" sz="2200" dirty="0"/>
              <a:t>. </a:t>
            </a:r>
          </a:p>
          <a:p>
            <a:pPr marL="400050" lvl="1" indent="0">
              <a:buNone/>
            </a:pPr>
            <a:r>
              <a:rPr lang="en-US" sz="2000" dirty="0"/>
              <a:t>(1) A REP shall notify each residential applicant for service of the right to apply for Critical Care Residential Customer or Chronic Condition Residential Customer designation. This notice to an applicant for residential service shall be included in the Your Rights as a Customer document. </a:t>
            </a:r>
          </a:p>
          <a:p>
            <a:pPr marL="400050" lvl="1" indent="0">
              <a:buNone/>
            </a:pPr>
            <a:r>
              <a:rPr lang="en-US" sz="2000" dirty="0"/>
              <a:t>(2) All REPs that serve residential customers shall provide information about Critical Care Residential Customer and Chronic Condition Residential Customer designations to each residential customer two times a year. </a:t>
            </a:r>
          </a:p>
          <a:p>
            <a:pPr marL="400050" lvl="1" indent="0">
              <a:buNone/>
            </a:pPr>
            <a:r>
              <a:rPr lang="en-US" sz="2000" dirty="0"/>
              <a:t>(3) Upon a customer’s request, the REP shall provide to the customer the application form for Critical Care Residential Customer and Chronic Condition Residential Customer designation. </a:t>
            </a:r>
          </a:p>
          <a:p>
            <a:pPr marL="0" indent="0">
              <a:buNone/>
            </a:pPr>
            <a:r>
              <a:rPr lang="en-US" sz="2400" dirty="0"/>
              <a:t>(e)</a:t>
            </a:r>
            <a:r>
              <a:rPr lang="en-US" sz="2200" dirty="0"/>
              <a:t> </a:t>
            </a:r>
            <a:r>
              <a:rPr lang="en-US" sz="2200" b="1" dirty="0"/>
              <a:t>Procedure for obtaining Critical Care Residential Customer or Chronic Condition Residential Customer designation. </a:t>
            </a:r>
            <a:endParaRPr lang="en-US" sz="2200" b="1" dirty="0" smtClean="0"/>
          </a:p>
          <a:p>
            <a:pPr marL="400050" lvl="1" indent="0">
              <a:buNone/>
            </a:pPr>
            <a:r>
              <a:rPr lang="en-US" sz="2200" b="1" i="1" dirty="0" smtClean="0"/>
              <a:t>** see paragraph (e) for complete step-by-step **</a:t>
            </a:r>
            <a:endParaRPr lang="en-US" sz="22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6</a:t>
            </a:fld>
            <a:endParaRPr lang="en-US"/>
          </a:p>
        </p:txBody>
      </p:sp>
    </p:spTree>
    <p:extLst>
      <p:ext uri="{BB962C8B-B14F-4D97-AF65-F5344CB8AC3E}">
        <p14:creationId xmlns:p14="http://schemas.microsoft.com/office/powerpoint/2010/main" val="2890956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04800" y="838200"/>
            <a:ext cx="8610600" cy="5638800"/>
          </a:xfrm>
        </p:spPr>
        <p:txBody>
          <a:bodyPr anchor="ctr"/>
          <a:lstStyle/>
          <a:p>
            <a:pPr marL="400050" lvl="1" indent="0" algn="ctr">
              <a:buNone/>
            </a:pPr>
            <a:r>
              <a:rPr lang="en-US" sz="4400" dirty="0" smtClean="0"/>
              <a:t>Questions?</a:t>
            </a:r>
          </a:p>
          <a:p>
            <a:pPr marL="400050" lvl="1" indent="0" algn="ctr">
              <a:buNone/>
            </a:pPr>
            <a:endParaRPr lang="en-US" sz="4400" dirty="0" smtClean="0"/>
          </a:p>
          <a:p>
            <a:pPr marL="400050" lvl="1" indent="0" algn="ctr">
              <a:buNone/>
            </a:pPr>
            <a:endParaRPr lang="en-US" sz="4400" dirty="0"/>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0438" y="3467922"/>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p:txBody>
          <a:bodyPr/>
          <a:lstStyle/>
          <a:p>
            <a:fld id="{1E09741A-8745-4CAC-98C4-CEF0F7BA0772}" type="slidenum">
              <a:rPr lang="en-US" smtClean="0"/>
              <a:t>7</a:t>
            </a:fld>
            <a:endParaRPr lang="en-US"/>
          </a:p>
        </p:txBody>
      </p:sp>
    </p:spTree>
    <p:extLst>
      <p:ext uri="{BB962C8B-B14F-4D97-AF65-F5344CB8AC3E}">
        <p14:creationId xmlns:p14="http://schemas.microsoft.com/office/powerpoint/2010/main" val="963909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565</TotalTime>
  <Words>565</Words>
  <Application>Microsoft Office PowerPoint</Application>
  <PresentationFormat>On-screen Show (4:3)</PresentationFormat>
  <Paragraphs>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PUCT Subst. Rule §25.497  Critical Load Industrial Customers,  Critical Load Public Safety Customers,  Critical Care Residential Customers, and  Chronic Condition Residential Customers</vt:lpstr>
      <vt:lpstr>Definitions – Critical Load Public Safety &amp; Industrial</vt:lpstr>
      <vt:lpstr>Definitions – Chronic Condition &amp; Critical Care Residential</vt:lpstr>
      <vt:lpstr>Eligibility for Protections</vt:lpstr>
      <vt:lpstr>Benefits for Critical Load, Critical Care, Chronic Condition</vt:lpstr>
      <vt:lpstr>Notice of Status &amp; TDU Evaluation and Approval Process</vt:lpstr>
      <vt:lpstr>PowerPoint Presentation</vt:lpstr>
    </vt:vector>
  </TitlesOfParts>
  <Company>American Electric Power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PUCT Subst. Rule §25.497  Critical Load Industrial Customers, Critical Load Public Safety Customers, Critical Care Residential Customers, and Chronic Condition Residential Customers</dc:title>
  <dc:creator>s262089</dc:creator>
  <cp:lastModifiedBy>s262089</cp:lastModifiedBy>
  <cp:revision>17</cp:revision>
  <dcterms:created xsi:type="dcterms:W3CDTF">2019-02-19T18:54:52Z</dcterms:created>
  <dcterms:modified xsi:type="dcterms:W3CDTF">2019-02-26T20:44:51Z</dcterms:modified>
</cp:coreProperties>
</file>