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sldIdLst>
    <p:sldId id="257" r:id="rId2"/>
    <p:sldId id="258" r:id="rId3"/>
    <p:sldId id="259" r:id="rId4"/>
    <p:sldId id="266" r:id="rId5"/>
    <p:sldId id="260" r:id="rId6"/>
    <p:sldId id="267" r:id="rId7"/>
    <p:sldId id="261" r:id="rId8"/>
    <p:sldId id="26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50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D270E0-8896-4AEF-BC46-F11B625E0BB6}" type="datetimeFigureOut">
              <a:rPr lang="en-US" smtClean="0"/>
              <a:t>2/25/2019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A66E8D-334A-4BFC-8E1C-DE257D5E2F3E}" type="slidenum">
              <a:rPr lang="en-US" smtClean="0"/>
              <a:t>‹#›</a:t>
            </a:fld>
            <a:endParaRPr lang="en-US"/>
          </a:p>
        </p:txBody>
      </p:sp>
    </p:spTree>
    <p:extLst>
      <p:ext uri="{BB962C8B-B14F-4D97-AF65-F5344CB8AC3E}">
        <p14:creationId xmlns:p14="http://schemas.microsoft.com/office/powerpoint/2010/main" val="3081049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D4BCF88-17E2-4CE6-9518-B0151C026466}" type="datetime1">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2188095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BDE293-B3B1-496F-911D-66FB0C279A34}" type="datetime1">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1979660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430D02-A431-49CC-936E-B852157D3B94}" type="datetime1">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2085208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8658C0-4B1A-411A-9614-0EB94B9559B0}" type="datetime1">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1681152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E55691-DF12-417B-91AC-01AD16CDADF1}" type="datetime1">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807104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5CD9E79-DD06-4301-B04C-7C15F74B6EB1}" type="datetime1">
              <a:rPr lang="en-US" smtClean="0"/>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1104002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B688CF-84CC-425D-9422-8051C1167F50}" type="datetime1">
              <a:rPr lang="en-US" smtClean="0"/>
              <a:t>2/25/2019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4144804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782FE9-097B-450F-BAFD-FFD606E15694}" type="datetime1">
              <a:rPr lang="en-US" smtClean="0"/>
              <a:t>2/25/2019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746274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73DC3-098C-4783-A501-E385D8C33571}" type="datetime1">
              <a:rPr lang="en-US" smtClean="0"/>
              <a:t>2/25/2019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3421850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E41343-B9D5-4F2A-85A6-5FBCA5ED0D35}" type="datetime1">
              <a:rPr lang="en-US" smtClean="0"/>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499464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1CA2F8-C1FB-4A0B-9E28-6E27D0073D42}" type="datetime1">
              <a:rPr lang="en-US" smtClean="0"/>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3096700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AFABC8-5327-43DB-AF76-11587AA3763B}" type="datetime1">
              <a:rPr lang="en-US" smtClean="0"/>
              <a:t>2/25/2019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09741A-8745-4CAC-98C4-CEF0F7BA0772}" type="slidenum">
              <a:rPr lang="en-US" smtClean="0"/>
              <a:t>‹#›</a:t>
            </a:fld>
            <a:endParaRPr lang="en-US"/>
          </a:p>
        </p:txBody>
      </p:sp>
    </p:spTree>
    <p:extLst>
      <p:ext uri="{BB962C8B-B14F-4D97-AF65-F5344CB8AC3E}">
        <p14:creationId xmlns:p14="http://schemas.microsoft.com/office/powerpoint/2010/main" val="8983489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puc.texas.gov/agency/rulesnlaws/subrules/electric/25.43/25.43.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09600" y="1600200"/>
            <a:ext cx="7772400" cy="4648200"/>
          </a:xfrm>
        </p:spPr>
        <p:txBody>
          <a:bodyPr anchor="t">
            <a:normAutofit/>
          </a:bodyPr>
          <a:lstStyle/>
          <a:p>
            <a:r>
              <a:rPr lang="en-US" altLang="en-US" dirty="0" smtClean="0"/>
              <a:t/>
            </a:r>
            <a:br>
              <a:rPr lang="en-US" altLang="en-US" dirty="0" smtClean="0"/>
            </a:br>
            <a:r>
              <a:rPr lang="en-US" altLang="en-US" dirty="0" smtClean="0"/>
              <a:t>PUCT Subst. Rule </a:t>
            </a:r>
            <a:r>
              <a:rPr lang="en-US" dirty="0"/>
              <a:t>§</a:t>
            </a:r>
            <a:r>
              <a:rPr lang="en-US" dirty="0" smtClean="0"/>
              <a:t>25.43</a:t>
            </a:r>
            <a:br>
              <a:rPr lang="en-US" dirty="0" smtClean="0"/>
            </a:br>
            <a:r>
              <a:rPr lang="en-US" sz="1600" dirty="0"/>
              <a:t/>
            </a:r>
            <a:br>
              <a:rPr lang="en-US" sz="1600" dirty="0"/>
            </a:br>
            <a:r>
              <a:rPr lang="en-US" sz="2800" dirty="0" smtClean="0"/>
              <a:t>Provider of Last Resort (POLR)</a:t>
            </a:r>
            <a:endParaRPr lang="en-US" altLang="en-US" sz="3600" dirty="0" smtClean="0"/>
          </a:p>
        </p:txBody>
      </p:sp>
    </p:spTree>
    <p:extLst>
      <p:ext uri="{BB962C8B-B14F-4D97-AF65-F5344CB8AC3E}">
        <p14:creationId xmlns:p14="http://schemas.microsoft.com/office/powerpoint/2010/main" val="21402385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lstStyle/>
          <a:p>
            <a:pPr algn="l"/>
            <a:r>
              <a:rPr lang="en-US" altLang="en-US" sz="2800" u="sng" dirty="0" smtClean="0"/>
              <a:t>Types of POLR providers</a:t>
            </a:r>
          </a:p>
        </p:txBody>
      </p:sp>
      <p:sp>
        <p:nvSpPr>
          <p:cNvPr id="3075" name="Content Placeholder 2"/>
          <p:cNvSpPr>
            <a:spLocks noGrp="1"/>
          </p:cNvSpPr>
          <p:nvPr>
            <p:ph idx="1"/>
          </p:nvPr>
        </p:nvSpPr>
        <p:spPr>
          <a:xfrm>
            <a:off x="457200" y="838200"/>
            <a:ext cx="8229600" cy="5638800"/>
          </a:xfrm>
        </p:spPr>
        <p:txBody>
          <a:bodyPr>
            <a:normAutofit fontScale="92500"/>
          </a:bodyPr>
          <a:lstStyle/>
          <a:p>
            <a:pPr marL="0" indent="0">
              <a:buNone/>
            </a:pPr>
            <a:r>
              <a:rPr lang="en-US" sz="2400" dirty="0" smtClean="0"/>
              <a:t>(</a:t>
            </a:r>
            <a:r>
              <a:rPr lang="en-US" sz="2400" dirty="0"/>
              <a:t>d</a:t>
            </a:r>
            <a:r>
              <a:rPr lang="en-US" sz="2400" dirty="0" smtClean="0"/>
              <a:t>) </a:t>
            </a:r>
            <a:r>
              <a:rPr lang="en-US" sz="2400" b="1" dirty="0" smtClean="0"/>
              <a:t>POLR Service.</a:t>
            </a:r>
            <a:endParaRPr lang="en-US" sz="2400" b="1" dirty="0"/>
          </a:p>
          <a:p>
            <a:pPr marL="400050" lvl="1" indent="0">
              <a:buNone/>
            </a:pPr>
            <a:r>
              <a:rPr lang="en-US" sz="2200" dirty="0" smtClean="0"/>
              <a:t>(1) There are two types of POLR providers: </a:t>
            </a:r>
            <a:r>
              <a:rPr lang="en-US" sz="2200" b="1" i="1" dirty="0" smtClean="0">
                <a:solidFill>
                  <a:srgbClr val="FF0000"/>
                </a:solidFill>
              </a:rPr>
              <a:t>VREPs and LSPs</a:t>
            </a:r>
            <a:r>
              <a:rPr lang="en-US" sz="2200" dirty="0" smtClean="0">
                <a:solidFill>
                  <a:srgbClr val="FF0000"/>
                </a:solidFill>
              </a:rPr>
              <a:t>. </a:t>
            </a:r>
          </a:p>
          <a:p>
            <a:pPr marL="400050" lvl="1" indent="0">
              <a:buNone/>
            </a:pPr>
            <a:r>
              <a:rPr lang="en-US" sz="2200" dirty="0" smtClean="0"/>
              <a:t>(2) For the purpose of POLR service, there are four classes of customers: </a:t>
            </a:r>
            <a:r>
              <a:rPr lang="en-US" sz="2200" b="1" i="1" dirty="0">
                <a:solidFill>
                  <a:srgbClr val="FF0000"/>
                </a:solidFill>
              </a:rPr>
              <a:t>residential, small non-residential, medium non-residential, and large non-residential</a:t>
            </a:r>
            <a:r>
              <a:rPr lang="en-US" sz="2200" dirty="0" smtClean="0"/>
              <a:t>. </a:t>
            </a:r>
          </a:p>
          <a:p>
            <a:pPr marL="400050" lvl="1" indent="0">
              <a:buNone/>
            </a:pPr>
            <a:r>
              <a:rPr lang="en-US" sz="2200" dirty="0" smtClean="0"/>
              <a:t>(</a:t>
            </a:r>
            <a:r>
              <a:rPr lang="en-US" sz="2200" dirty="0"/>
              <a:t>3) A VREP or LSP may be designated to serve any or all of the four customer classes in a POLR area. </a:t>
            </a:r>
          </a:p>
          <a:p>
            <a:pPr marL="400050" lvl="1" indent="0">
              <a:buNone/>
            </a:pPr>
            <a:r>
              <a:rPr lang="en-US" sz="2200" dirty="0"/>
              <a:t>(4) A POLR provider shall offer a basic, standard retail service package to customers it is designated to serve, which shall be limited to: </a:t>
            </a:r>
          </a:p>
          <a:p>
            <a:pPr marL="800100" lvl="2" indent="0">
              <a:buNone/>
            </a:pPr>
            <a:r>
              <a:rPr lang="en-US" sz="2200" dirty="0"/>
              <a:t>(A) Basic firm service; and </a:t>
            </a:r>
          </a:p>
          <a:p>
            <a:pPr marL="800100" lvl="2" indent="0">
              <a:buNone/>
            </a:pPr>
            <a:r>
              <a:rPr lang="en-US" sz="2200" dirty="0"/>
              <a:t>(B)Call center facilities available for customer inquiries.</a:t>
            </a:r>
            <a:r>
              <a:rPr lang="en-US" dirty="0"/>
              <a:t> </a:t>
            </a:r>
            <a:endParaRPr lang="en-US" dirty="0" smtClean="0"/>
          </a:p>
          <a:p>
            <a:pPr marL="0" indent="0">
              <a:buNone/>
            </a:pPr>
            <a:r>
              <a:rPr lang="en-US" sz="2400" dirty="0"/>
              <a:t>(g) </a:t>
            </a:r>
            <a:r>
              <a:rPr lang="en-US" sz="2400" b="1" dirty="0"/>
              <a:t>General description of POLR service provider selection process. </a:t>
            </a:r>
            <a:endParaRPr lang="en-US" sz="2400" b="1" dirty="0" smtClean="0"/>
          </a:p>
          <a:p>
            <a:pPr marL="400050" lvl="1" indent="0">
              <a:buNone/>
            </a:pPr>
            <a:r>
              <a:rPr lang="en-US" sz="2200" dirty="0"/>
              <a:t>(2) </a:t>
            </a:r>
            <a:r>
              <a:rPr lang="en-US" sz="2200" b="1" i="1" dirty="0">
                <a:solidFill>
                  <a:srgbClr val="FF0000"/>
                </a:solidFill>
              </a:rPr>
              <a:t>POLR providers shall serve two-year terms</a:t>
            </a:r>
            <a:r>
              <a:rPr lang="en-US" sz="2200" i="1" dirty="0"/>
              <a:t>. </a:t>
            </a:r>
            <a:r>
              <a:rPr lang="en-US" sz="2200" dirty="0"/>
              <a:t>The initial term for POLR service in areas of the state where retail choice is not in effect as of the effective date of the rule shall be set at the time POLR providers are initially selected in such areas.</a:t>
            </a:r>
            <a:r>
              <a:rPr lang="en-US" sz="2000" dirty="0"/>
              <a:t> </a:t>
            </a:r>
            <a:endParaRPr lang="en-US" sz="1800" b="1" i="1" dirty="0"/>
          </a:p>
        </p:txBody>
      </p:sp>
      <p:sp>
        <p:nvSpPr>
          <p:cNvPr id="2" name="Slide Number Placeholder 1"/>
          <p:cNvSpPr>
            <a:spLocks noGrp="1"/>
          </p:cNvSpPr>
          <p:nvPr>
            <p:ph type="sldNum" sz="quarter" idx="12"/>
          </p:nvPr>
        </p:nvSpPr>
        <p:spPr/>
        <p:txBody>
          <a:bodyPr/>
          <a:lstStyle/>
          <a:p>
            <a:fld id="{1E09741A-8745-4CAC-98C4-CEF0F7BA0772}" type="slidenum">
              <a:rPr lang="en-US" smtClean="0"/>
              <a:t>2</a:t>
            </a:fld>
            <a:endParaRPr lang="en-US"/>
          </a:p>
        </p:txBody>
      </p:sp>
    </p:spTree>
    <p:extLst>
      <p:ext uri="{BB962C8B-B14F-4D97-AF65-F5344CB8AC3E}">
        <p14:creationId xmlns:p14="http://schemas.microsoft.com/office/powerpoint/2010/main" val="14173021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lstStyle/>
          <a:p>
            <a:pPr algn="l"/>
            <a:r>
              <a:rPr lang="en-US" altLang="en-US" sz="2800" u="sng" dirty="0" smtClean="0"/>
              <a:t>Mass Transition of Customers to POLR Providers</a:t>
            </a:r>
          </a:p>
        </p:txBody>
      </p:sp>
      <p:sp>
        <p:nvSpPr>
          <p:cNvPr id="3075" name="Content Placeholder 2"/>
          <p:cNvSpPr>
            <a:spLocks noGrp="1"/>
          </p:cNvSpPr>
          <p:nvPr>
            <p:ph idx="1"/>
          </p:nvPr>
        </p:nvSpPr>
        <p:spPr>
          <a:xfrm>
            <a:off x="152400" y="838200"/>
            <a:ext cx="8686800" cy="5867400"/>
          </a:xfrm>
        </p:spPr>
        <p:txBody>
          <a:bodyPr>
            <a:normAutofit fontScale="77500" lnSpcReduction="20000"/>
          </a:bodyPr>
          <a:lstStyle/>
          <a:p>
            <a:pPr marL="0" indent="0">
              <a:buNone/>
            </a:pPr>
            <a:r>
              <a:rPr lang="en-US" sz="2400" dirty="0"/>
              <a:t>(l) </a:t>
            </a:r>
            <a:r>
              <a:rPr lang="en-US" sz="2400" b="1" dirty="0"/>
              <a:t>Mass transition of customers to POLR providers</a:t>
            </a:r>
            <a:r>
              <a:rPr lang="en-US" sz="2400" dirty="0"/>
              <a:t>. The transfer of customers to POLR providers shall be consistent with this subsection. </a:t>
            </a:r>
          </a:p>
          <a:p>
            <a:pPr marL="400050" lvl="1" indent="0">
              <a:buNone/>
            </a:pPr>
            <a:r>
              <a:rPr lang="en-US" sz="2400" dirty="0"/>
              <a:t>(1) </a:t>
            </a:r>
            <a:r>
              <a:rPr lang="en-US" sz="2400" b="1" i="1" dirty="0">
                <a:solidFill>
                  <a:srgbClr val="FF0000"/>
                </a:solidFill>
              </a:rPr>
              <a:t>ERCOT shall first transfer customers to VREPs, up to the number of ESI IDs that each VREP has offered to serve for each customer class in the POLR area</a:t>
            </a:r>
            <a:r>
              <a:rPr lang="en-US" sz="2400" dirty="0"/>
              <a:t>. ERCOT shall use the VREP list to assign ESI IDs to the VREPs in a non-discriminatory manner, before assigning customers to the LSPs. </a:t>
            </a:r>
            <a:r>
              <a:rPr lang="en-US" sz="2400" b="1" i="1" dirty="0">
                <a:solidFill>
                  <a:srgbClr val="FF0000"/>
                </a:solidFill>
              </a:rPr>
              <a:t>A VREP shall not be assigned more ESI IDs than it has indicated it is willing to serve</a:t>
            </a:r>
            <a:r>
              <a:rPr lang="en-US" sz="2400" dirty="0"/>
              <a:t> pursuant to subsection (</a:t>
            </a:r>
            <a:r>
              <a:rPr lang="en-US" sz="2400" dirty="0" err="1"/>
              <a:t>i</a:t>
            </a:r>
            <a:r>
              <a:rPr lang="en-US" sz="2400" dirty="0"/>
              <a:t>) of this section. To ensure non-discriminatory assignment of ESI IDs to the VREPs, ERCOT shall: </a:t>
            </a:r>
          </a:p>
          <a:p>
            <a:pPr marL="800100" lvl="2" indent="0">
              <a:buNone/>
            </a:pPr>
            <a:r>
              <a:rPr lang="en-US" dirty="0"/>
              <a:t>(A) Sort ESI IDs by POLR area; </a:t>
            </a:r>
          </a:p>
          <a:p>
            <a:pPr marL="800100" lvl="2" indent="0">
              <a:buNone/>
            </a:pPr>
            <a:r>
              <a:rPr lang="en-US" dirty="0"/>
              <a:t>(B) Sort ESI IDs by customer class; </a:t>
            </a:r>
          </a:p>
          <a:p>
            <a:pPr marL="800100" lvl="2" indent="0">
              <a:buNone/>
            </a:pPr>
            <a:r>
              <a:rPr lang="en-US" dirty="0"/>
              <a:t>(C) Sort ESI IDs numerically; </a:t>
            </a:r>
          </a:p>
          <a:p>
            <a:pPr marL="800100" lvl="2" indent="0">
              <a:buNone/>
            </a:pPr>
            <a:r>
              <a:rPr lang="en-US" dirty="0"/>
              <a:t>(D) Sort VREPs numerically by randomly generated number; and </a:t>
            </a:r>
          </a:p>
          <a:p>
            <a:pPr marL="800100" lvl="2" indent="0">
              <a:buNone/>
            </a:pPr>
            <a:r>
              <a:rPr lang="en-US" dirty="0"/>
              <a:t>(E) Assign ESI IDs in numerical order to VREPs, in the order determined in subparagraph (D) of this paragraph, in accordance with the number of ESI IDs each VREP indicated a willingness to serve pursuant to subsection (</a:t>
            </a:r>
            <a:r>
              <a:rPr lang="en-US" dirty="0" err="1"/>
              <a:t>i</a:t>
            </a:r>
            <a:r>
              <a:rPr lang="en-US" dirty="0"/>
              <a:t>) of this section. If the number of ESI IDs is less than the total that the VREPs indicated that they are willing to serve, each VREP shall be assigned a proportionate number of ESI IDs, as calculated by dividing the number that each VREP indicated it was willing to serve by the total that all VREPs indicated they were willing to serve, multiplying the result by the total number of ESI IDs being transferred to the VREPs, and rounding to a whole number</a:t>
            </a:r>
            <a:r>
              <a:rPr lang="en-US" dirty="0" smtClean="0"/>
              <a:t>.</a:t>
            </a:r>
            <a:endParaRPr lang="en-US" sz="2200" b="1" i="1" dirty="0"/>
          </a:p>
        </p:txBody>
      </p:sp>
      <p:sp>
        <p:nvSpPr>
          <p:cNvPr id="2" name="Slide Number Placeholder 1"/>
          <p:cNvSpPr>
            <a:spLocks noGrp="1"/>
          </p:cNvSpPr>
          <p:nvPr>
            <p:ph type="sldNum" sz="quarter" idx="12"/>
          </p:nvPr>
        </p:nvSpPr>
        <p:spPr/>
        <p:txBody>
          <a:bodyPr/>
          <a:lstStyle/>
          <a:p>
            <a:fld id="{1E09741A-8745-4CAC-98C4-CEF0F7BA0772}" type="slidenum">
              <a:rPr lang="en-US" smtClean="0"/>
              <a:t>3</a:t>
            </a:fld>
            <a:endParaRPr lang="en-US"/>
          </a:p>
        </p:txBody>
      </p:sp>
    </p:spTree>
    <p:extLst>
      <p:ext uri="{BB962C8B-B14F-4D97-AF65-F5344CB8AC3E}">
        <p14:creationId xmlns:p14="http://schemas.microsoft.com/office/powerpoint/2010/main" val="19197096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lstStyle/>
          <a:p>
            <a:pPr algn="l"/>
            <a:r>
              <a:rPr lang="en-US" altLang="en-US" sz="2800" u="sng" dirty="0" smtClean="0"/>
              <a:t>Mass Transition of Customers to POLR Providers</a:t>
            </a:r>
          </a:p>
        </p:txBody>
      </p:sp>
      <p:sp>
        <p:nvSpPr>
          <p:cNvPr id="3075" name="Content Placeholder 2"/>
          <p:cNvSpPr>
            <a:spLocks noGrp="1"/>
          </p:cNvSpPr>
          <p:nvPr>
            <p:ph idx="1"/>
          </p:nvPr>
        </p:nvSpPr>
        <p:spPr>
          <a:xfrm>
            <a:off x="152400" y="838200"/>
            <a:ext cx="8686800" cy="5867400"/>
          </a:xfrm>
        </p:spPr>
        <p:txBody>
          <a:bodyPr>
            <a:normAutofit fontScale="92500" lnSpcReduction="20000"/>
          </a:bodyPr>
          <a:lstStyle/>
          <a:p>
            <a:pPr marL="0" indent="0">
              <a:buNone/>
            </a:pPr>
            <a:r>
              <a:rPr lang="en-US" sz="2000" dirty="0"/>
              <a:t>(2)</a:t>
            </a:r>
            <a:r>
              <a:rPr lang="en-US" sz="2000" b="1" i="1" dirty="0"/>
              <a:t> </a:t>
            </a:r>
            <a:r>
              <a:rPr lang="en-US" sz="2000" b="1" i="1" dirty="0">
                <a:solidFill>
                  <a:srgbClr val="FF0000"/>
                </a:solidFill>
              </a:rPr>
              <a:t>If the number of ESI IDs exceeds the amount the VREPs are designated to serve, ERCOT shall assign remaining ESI IDs to LSPs in a non-discriminatory fashion, in accordance with their percentage of market share based upon retail sales in megawatt-hours, on a random basis within a class and POLR area</a:t>
            </a:r>
            <a:r>
              <a:rPr lang="en-US" sz="2000" dirty="0"/>
              <a:t>, except that a VREP that is also an LSP that volunteers to serve at least 1% of its market share for a class of customers in a POLR area shall be exempt from the LSP allocation up to 1% of the class and POLR area. To ensure non-discriminatory assignment of ESI IDs to the LSPs, ERCOT shall: </a:t>
            </a:r>
          </a:p>
          <a:p>
            <a:pPr marL="400050" lvl="1" indent="0">
              <a:buNone/>
            </a:pPr>
            <a:r>
              <a:rPr lang="en-US" sz="1900" dirty="0"/>
              <a:t>(A) Sort the ESI IDs in excess of the allocation to VREPs, by POLR area; </a:t>
            </a:r>
          </a:p>
          <a:p>
            <a:pPr marL="400050" lvl="1" indent="0">
              <a:buNone/>
            </a:pPr>
            <a:r>
              <a:rPr lang="en-US" sz="1900" dirty="0"/>
              <a:t>(B) Sort ESI IDs in excess of the allocation to VREPs, by customer class; </a:t>
            </a:r>
          </a:p>
          <a:p>
            <a:pPr marL="400050" lvl="1" indent="0">
              <a:buNone/>
            </a:pPr>
            <a:r>
              <a:rPr lang="en-US" sz="1900" dirty="0"/>
              <a:t>(C) Sort ESI IDs in excess of the allocation to VREPs, numerically; </a:t>
            </a:r>
          </a:p>
          <a:p>
            <a:pPr marL="400050" lvl="1" indent="0">
              <a:buNone/>
            </a:pPr>
            <a:r>
              <a:rPr lang="en-US" sz="1900" dirty="0"/>
              <a:t>(D) Sort LSPs, except LSPs that volunteered to serve 1% of their market share as a VREP, numerically by </a:t>
            </a:r>
            <a:r>
              <a:rPr lang="en-US" sz="1900" dirty="0" err="1"/>
              <a:t>MWhs</a:t>
            </a:r>
            <a:r>
              <a:rPr lang="en-US" sz="1900" dirty="0"/>
              <a:t> served; </a:t>
            </a:r>
          </a:p>
          <a:p>
            <a:pPr marL="400050" lvl="1" indent="0">
              <a:buNone/>
            </a:pPr>
            <a:r>
              <a:rPr lang="en-US" sz="1900" dirty="0"/>
              <a:t>(E) Assign ESI IDs that represent no more than 1% of the total market for that POLR area and customer class less the ESI IDs assigned to VREPs that volunteered to serve at least 1% of their market share for each POLR area and customer class in numerical order to LSPs designated in subparagraph (D) of this paragraph, in proportion to the percentage of </a:t>
            </a:r>
            <a:r>
              <a:rPr lang="en-US" sz="1900" dirty="0" err="1"/>
              <a:t>MWhs</a:t>
            </a:r>
            <a:r>
              <a:rPr lang="en-US" sz="1900" dirty="0"/>
              <a:t> served by each LSP to the total </a:t>
            </a:r>
            <a:r>
              <a:rPr lang="en-US" sz="1900" dirty="0" err="1"/>
              <a:t>MWhs</a:t>
            </a:r>
            <a:r>
              <a:rPr lang="en-US" sz="1900" dirty="0"/>
              <a:t> served by all LSPs; </a:t>
            </a:r>
          </a:p>
          <a:p>
            <a:pPr marL="400050" lvl="1" indent="0">
              <a:buNone/>
            </a:pPr>
            <a:r>
              <a:rPr lang="en-US" sz="1900" dirty="0"/>
              <a:t>(F) Sort LSPs, including any LSPs previously excluded under subparagraph (D) of this paragraph; and </a:t>
            </a:r>
          </a:p>
          <a:p>
            <a:pPr marL="400050" lvl="1" indent="0">
              <a:buNone/>
            </a:pPr>
            <a:r>
              <a:rPr lang="en-US" sz="1900" dirty="0"/>
              <a:t>(G) Assign all remaining ESI IDs in numerical order to LSPs in proportion to the percentage of </a:t>
            </a:r>
            <a:r>
              <a:rPr lang="en-US" sz="1900" dirty="0" err="1"/>
              <a:t>MWhs</a:t>
            </a:r>
            <a:r>
              <a:rPr lang="en-US" sz="1900" dirty="0"/>
              <a:t> served by each LSP to the total </a:t>
            </a:r>
            <a:r>
              <a:rPr lang="en-US" sz="1900" dirty="0" err="1"/>
              <a:t>MWhs</a:t>
            </a:r>
            <a:r>
              <a:rPr lang="en-US" sz="1900" dirty="0"/>
              <a:t> served by all LSPs. </a:t>
            </a:r>
          </a:p>
          <a:p>
            <a:pPr marL="0" indent="0">
              <a:buNone/>
            </a:pPr>
            <a:r>
              <a:rPr lang="en-US" sz="2000" dirty="0"/>
              <a:t>(3) Each mass transition shall be treated as a separate event. </a:t>
            </a:r>
            <a:endParaRPr lang="en-US" sz="2200" b="1" i="1" dirty="0"/>
          </a:p>
        </p:txBody>
      </p:sp>
      <p:sp>
        <p:nvSpPr>
          <p:cNvPr id="2" name="Slide Number Placeholder 1"/>
          <p:cNvSpPr>
            <a:spLocks noGrp="1"/>
          </p:cNvSpPr>
          <p:nvPr>
            <p:ph type="sldNum" sz="quarter" idx="12"/>
          </p:nvPr>
        </p:nvSpPr>
        <p:spPr/>
        <p:txBody>
          <a:bodyPr/>
          <a:lstStyle/>
          <a:p>
            <a:fld id="{1E09741A-8745-4CAC-98C4-CEF0F7BA0772}" type="slidenum">
              <a:rPr lang="en-US" smtClean="0"/>
              <a:t>4</a:t>
            </a:fld>
            <a:endParaRPr lang="en-US"/>
          </a:p>
        </p:txBody>
      </p:sp>
    </p:spTree>
    <p:extLst>
      <p:ext uri="{BB962C8B-B14F-4D97-AF65-F5344CB8AC3E}">
        <p14:creationId xmlns:p14="http://schemas.microsoft.com/office/powerpoint/2010/main" val="30532682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915400" cy="639762"/>
          </a:xfrm>
        </p:spPr>
        <p:txBody>
          <a:bodyPr>
            <a:normAutofit/>
          </a:bodyPr>
          <a:lstStyle/>
          <a:p>
            <a:pPr algn="l"/>
            <a:r>
              <a:rPr lang="en-US" altLang="en-US" sz="2800" u="sng" dirty="0" smtClean="0"/>
              <a:t>REP Obligations in a Transition of Customers to POLR Service</a:t>
            </a:r>
          </a:p>
        </p:txBody>
      </p:sp>
      <p:sp>
        <p:nvSpPr>
          <p:cNvPr id="3075" name="Content Placeholder 2"/>
          <p:cNvSpPr>
            <a:spLocks noGrp="1"/>
          </p:cNvSpPr>
          <p:nvPr>
            <p:ph idx="1"/>
          </p:nvPr>
        </p:nvSpPr>
        <p:spPr>
          <a:xfrm>
            <a:off x="457200" y="838200"/>
            <a:ext cx="8229600" cy="5638800"/>
          </a:xfrm>
        </p:spPr>
        <p:txBody>
          <a:bodyPr>
            <a:normAutofit lnSpcReduction="10000"/>
          </a:bodyPr>
          <a:lstStyle/>
          <a:p>
            <a:pPr marL="0" indent="0">
              <a:buNone/>
            </a:pPr>
            <a:r>
              <a:rPr lang="en-US" sz="2400" dirty="0"/>
              <a:t>(p) </a:t>
            </a:r>
            <a:r>
              <a:rPr lang="en-US" sz="2400" b="1" dirty="0"/>
              <a:t>REP obligations in a transition of customers to POLR service. </a:t>
            </a:r>
            <a:endParaRPr lang="en-US" sz="2400" b="1" dirty="0" smtClean="0"/>
          </a:p>
          <a:p>
            <a:pPr marL="400050" lvl="1" indent="0">
              <a:buNone/>
            </a:pPr>
            <a:r>
              <a:rPr lang="en-US" sz="2200" dirty="0"/>
              <a:t>(13) </a:t>
            </a:r>
            <a:r>
              <a:rPr lang="en-US" sz="2200" b="1" i="1" dirty="0">
                <a:solidFill>
                  <a:srgbClr val="FF0000"/>
                </a:solidFill>
              </a:rPr>
              <a:t>A mass transition under this section shall not override or supersede a switch request made by a customer to switch an ESI ID to a new REP of choice</a:t>
            </a:r>
            <a:r>
              <a:rPr lang="en-US" sz="2200" dirty="0"/>
              <a:t>, if the request was made before a mass transition is initiated. If a switch request has been made but is scheduled for any date after the next available switch date, the switch shall be made on the next available switch date. </a:t>
            </a:r>
            <a:endParaRPr lang="en-US" sz="2200" dirty="0" smtClean="0"/>
          </a:p>
          <a:p>
            <a:pPr marL="400050" lvl="1" indent="0">
              <a:buNone/>
            </a:pPr>
            <a:r>
              <a:rPr lang="en-US" sz="2200" dirty="0"/>
              <a:t>(16) </a:t>
            </a:r>
            <a:r>
              <a:rPr lang="en-US" sz="2200" b="1" i="1" dirty="0">
                <a:solidFill>
                  <a:srgbClr val="FF0000"/>
                </a:solidFill>
              </a:rPr>
              <a:t>In a mass transition event, the ERCOT initiated transactions shall request an out-of-cycle meter read for the associated ESI IDs for a date two calendar days after the calendar date ERCOT initiates such transactions to the TDU</a:t>
            </a:r>
            <a:r>
              <a:rPr lang="en-US" sz="2200" dirty="0"/>
              <a:t>. If an ESI ID does not have the capability to be read in a fashion other than a physical meter read, the out-of-cycle meter read may be estimated. An estimated meter read for the purpose of a mass transition to a POLR provider shall not be considered a break in a series of consecutive months of estimates, but shall not be considered a month in a series of consecutive estimates performed by the TDU. </a:t>
            </a:r>
            <a:endParaRPr lang="en-US" sz="2200" b="1" i="1" dirty="0"/>
          </a:p>
        </p:txBody>
      </p:sp>
      <p:sp>
        <p:nvSpPr>
          <p:cNvPr id="2" name="Slide Number Placeholder 1"/>
          <p:cNvSpPr>
            <a:spLocks noGrp="1"/>
          </p:cNvSpPr>
          <p:nvPr>
            <p:ph type="sldNum" sz="quarter" idx="12"/>
          </p:nvPr>
        </p:nvSpPr>
        <p:spPr/>
        <p:txBody>
          <a:bodyPr/>
          <a:lstStyle/>
          <a:p>
            <a:fld id="{1E09741A-8745-4CAC-98C4-CEF0F7BA0772}" type="slidenum">
              <a:rPr lang="en-US" smtClean="0"/>
              <a:t>5</a:t>
            </a:fld>
            <a:endParaRPr lang="en-US"/>
          </a:p>
        </p:txBody>
      </p:sp>
    </p:spTree>
    <p:extLst>
      <p:ext uri="{BB962C8B-B14F-4D97-AF65-F5344CB8AC3E}">
        <p14:creationId xmlns:p14="http://schemas.microsoft.com/office/powerpoint/2010/main" val="26485707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915400" cy="639762"/>
          </a:xfrm>
        </p:spPr>
        <p:txBody>
          <a:bodyPr>
            <a:normAutofit/>
          </a:bodyPr>
          <a:lstStyle/>
          <a:p>
            <a:pPr algn="l"/>
            <a:r>
              <a:rPr lang="en-US" altLang="en-US" sz="2800" u="sng" dirty="0" smtClean="0"/>
              <a:t>Notice of Transition to POLR Service to Customers</a:t>
            </a:r>
          </a:p>
        </p:txBody>
      </p:sp>
      <p:sp>
        <p:nvSpPr>
          <p:cNvPr id="3075" name="Content Placeholder 2"/>
          <p:cNvSpPr>
            <a:spLocks noGrp="1"/>
          </p:cNvSpPr>
          <p:nvPr>
            <p:ph idx="1"/>
          </p:nvPr>
        </p:nvSpPr>
        <p:spPr>
          <a:xfrm>
            <a:off x="457200" y="838200"/>
            <a:ext cx="8229600" cy="5638800"/>
          </a:xfrm>
        </p:spPr>
        <p:txBody>
          <a:bodyPr>
            <a:normAutofit/>
          </a:bodyPr>
          <a:lstStyle/>
          <a:p>
            <a:pPr marL="0" indent="0">
              <a:buNone/>
            </a:pPr>
            <a:r>
              <a:rPr lang="en-US" sz="2200" dirty="0"/>
              <a:t>(t) </a:t>
            </a:r>
            <a:r>
              <a:rPr lang="en-US" sz="2200" b="1" dirty="0"/>
              <a:t>Notice of transition to POLR service to customers. </a:t>
            </a:r>
            <a:r>
              <a:rPr lang="en-US" sz="2200" dirty="0"/>
              <a:t>When a customer is moved to POLR service, the customer shall be provided notice of the transition by ERCOT, the REP transitioning the customer, and the POLR provider. </a:t>
            </a:r>
            <a:r>
              <a:rPr lang="en-US" sz="2200" b="1" i="1" dirty="0">
                <a:solidFill>
                  <a:srgbClr val="FF0000"/>
                </a:solidFill>
              </a:rPr>
              <a:t>The ERCOT notice shall be provided within two days of the time ERCOT and the transitioning REP know that the customer shall be transitioned and customer contact information is available</a:t>
            </a:r>
            <a:r>
              <a:rPr lang="en-US" sz="2200" b="1" i="1" dirty="0"/>
              <a:t>.</a:t>
            </a:r>
            <a:r>
              <a:rPr lang="en-US" sz="2200" dirty="0"/>
              <a:t> If ERCOT cannot provide notice to customers within two days, it shall provide notice as soon as practicable. </a:t>
            </a:r>
            <a:endParaRPr lang="en-US" sz="2200" dirty="0" smtClean="0"/>
          </a:p>
          <a:p>
            <a:pPr marL="400050" lvl="1" indent="0">
              <a:buNone/>
            </a:pPr>
            <a:r>
              <a:rPr lang="en-US" sz="2200" dirty="0"/>
              <a:t>(1) ERCOT notice methods </a:t>
            </a:r>
            <a:r>
              <a:rPr lang="en-US" sz="2200" b="1" i="1" dirty="0">
                <a:solidFill>
                  <a:srgbClr val="FF0000"/>
                </a:solidFill>
              </a:rPr>
              <a:t>shall include a post-card</a:t>
            </a:r>
            <a:r>
              <a:rPr lang="en-US" sz="2200" dirty="0"/>
              <a:t>, containing the official commission seal with language and format approved by the commission. ERCOT shall notify transitioned customers with an </a:t>
            </a:r>
            <a:r>
              <a:rPr lang="en-US" sz="2200" b="1" i="1" dirty="0">
                <a:solidFill>
                  <a:srgbClr val="FF0000"/>
                </a:solidFill>
              </a:rPr>
              <a:t>automated phone-call and email </a:t>
            </a:r>
            <a:r>
              <a:rPr lang="en-US" sz="2200" dirty="0"/>
              <a:t>to the extent the information to contact the customer is available pursuant to subsection (p)(6) of this section. ERCOT shall study the effectiveness of the notice methods used and report the results to the commission. </a:t>
            </a:r>
            <a:endParaRPr lang="en-US" sz="2200" b="1" i="1" dirty="0"/>
          </a:p>
        </p:txBody>
      </p:sp>
      <p:sp>
        <p:nvSpPr>
          <p:cNvPr id="2" name="Slide Number Placeholder 1"/>
          <p:cNvSpPr>
            <a:spLocks noGrp="1"/>
          </p:cNvSpPr>
          <p:nvPr>
            <p:ph type="sldNum" sz="quarter" idx="12"/>
          </p:nvPr>
        </p:nvSpPr>
        <p:spPr/>
        <p:txBody>
          <a:bodyPr/>
          <a:lstStyle/>
          <a:p>
            <a:fld id="{1E09741A-8745-4CAC-98C4-CEF0F7BA0772}" type="slidenum">
              <a:rPr lang="en-US" smtClean="0"/>
              <a:t>6</a:t>
            </a:fld>
            <a:endParaRPr lang="en-US"/>
          </a:p>
        </p:txBody>
      </p:sp>
    </p:spTree>
    <p:extLst>
      <p:ext uri="{BB962C8B-B14F-4D97-AF65-F5344CB8AC3E}">
        <p14:creationId xmlns:p14="http://schemas.microsoft.com/office/powerpoint/2010/main" val="35488501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lstStyle/>
          <a:p>
            <a:pPr algn="l"/>
            <a:r>
              <a:rPr lang="en-US" altLang="en-US" sz="2800" u="sng" dirty="0" smtClean="0"/>
              <a:t>Market Notice of Transition to POLR Service</a:t>
            </a:r>
          </a:p>
        </p:txBody>
      </p:sp>
      <p:sp>
        <p:nvSpPr>
          <p:cNvPr id="3075" name="Content Placeholder 2"/>
          <p:cNvSpPr>
            <a:spLocks noGrp="1"/>
          </p:cNvSpPr>
          <p:nvPr>
            <p:ph idx="1"/>
          </p:nvPr>
        </p:nvSpPr>
        <p:spPr>
          <a:xfrm>
            <a:off x="457200" y="838200"/>
            <a:ext cx="8229600" cy="5638800"/>
          </a:xfrm>
        </p:spPr>
        <p:txBody>
          <a:bodyPr>
            <a:normAutofit/>
          </a:bodyPr>
          <a:lstStyle/>
          <a:p>
            <a:pPr marL="0" indent="0">
              <a:buNone/>
            </a:pPr>
            <a:endParaRPr lang="en-US" sz="2400" dirty="0" smtClean="0"/>
          </a:p>
          <a:p>
            <a:pPr marL="0" indent="0">
              <a:buNone/>
            </a:pPr>
            <a:r>
              <a:rPr lang="en-US" sz="2400" dirty="0" smtClean="0"/>
              <a:t>(</a:t>
            </a:r>
            <a:r>
              <a:rPr lang="en-US" sz="2400" dirty="0"/>
              <a:t>u) </a:t>
            </a:r>
            <a:r>
              <a:rPr lang="en-US" sz="2400" b="1" dirty="0"/>
              <a:t>Market notice of transition to POLR service. </a:t>
            </a:r>
            <a:r>
              <a:rPr lang="en-US" sz="2400" dirty="0"/>
              <a:t>ERCOT shall notify all affected Market Participants and the Retail Market Subcommittee (RMS) email listserv of a mass transition event within the same day of an initial mass-transition call after the call has taken place. The notification shall include the exiting REP’s name, total number of ESI IDs, and estimated load. </a:t>
            </a:r>
            <a:endParaRPr lang="en-US" sz="2400" dirty="0" smtClean="0"/>
          </a:p>
          <a:p>
            <a:pPr marL="0" indent="0">
              <a:buNone/>
            </a:pPr>
            <a:endParaRPr lang="en-US" sz="2400" b="1" i="1" dirty="0">
              <a:solidFill>
                <a:srgbClr val="FF0000"/>
              </a:solidFill>
            </a:endParaRPr>
          </a:p>
          <a:p>
            <a:pPr marL="0" indent="0">
              <a:buNone/>
            </a:pPr>
            <a:endParaRPr lang="en-US" sz="2400" b="1" i="1" dirty="0" smtClean="0">
              <a:solidFill>
                <a:srgbClr val="FF0000"/>
              </a:solidFill>
            </a:endParaRPr>
          </a:p>
          <a:p>
            <a:pPr marL="0" indent="0">
              <a:buNone/>
            </a:pPr>
            <a:endParaRPr lang="en-US" sz="2400" b="1" i="1" dirty="0">
              <a:solidFill>
                <a:srgbClr val="FF0000"/>
              </a:solidFill>
            </a:endParaRPr>
          </a:p>
          <a:p>
            <a:pPr marL="0" indent="0">
              <a:buNone/>
            </a:pPr>
            <a:r>
              <a:rPr lang="en-US" sz="2400" dirty="0"/>
              <a:t>Link to </a:t>
            </a:r>
            <a:r>
              <a:rPr lang="en-US" altLang="en-US" sz="2400" dirty="0"/>
              <a:t>PUCT Subst. Rule </a:t>
            </a:r>
            <a:r>
              <a:rPr lang="en-US" sz="2400" dirty="0"/>
              <a:t>§</a:t>
            </a:r>
            <a:r>
              <a:rPr lang="en-US" sz="2400" dirty="0" smtClean="0"/>
              <a:t>25.43, Provider of Last Resort (POLR):</a:t>
            </a:r>
            <a:endParaRPr lang="en-US" sz="2400" dirty="0"/>
          </a:p>
          <a:p>
            <a:pPr marL="0" indent="0">
              <a:buNone/>
            </a:pPr>
            <a:r>
              <a:rPr lang="en-US" sz="2400" b="1" i="1" dirty="0">
                <a:solidFill>
                  <a:srgbClr val="FF0000"/>
                </a:solidFill>
                <a:hlinkClick r:id="rId2"/>
              </a:rPr>
              <a:t>http://</a:t>
            </a:r>
            <a:r>
              <a:rPr lang="en-US" sz="2400" b="1" i="1" dirty="0" smtClean="0">
                <a:solidFill>
                  <a:srgbClr val="FF0000"/>
                </a:solidFill>
                <a:hlinkClick r:id="rId2"/>
              </a:rPr>
              <a:t>www.puc.texas.gov/agency/rulesnlaws/subrules/electric/25.43/25.43.pdf</a:t>
            </a:r>
            <a:r>
              <a:rPr lang="en-US" sz="2400" b="1" i="1" dirty="0" smtClean="0">
                <a:solidFill>
                  <a:srgbClr val="FF0000"/>
                </a:solidFill>
              </a:rPr>
              <a:t> </a:t>
            </a:r>
            <a:endParaRPr lang="en-US" sz="2400" b="1" i="1" dirty="0">
              <a:solidFill>
                <a:srgbClr val="FF0000"/>
              </a:solidFill>
            </a:endParaRPr>
          </a:p>
        </p:txBody>
      </p:sp>
      <p:sp>
        <p:nvSpPr>
          <p:cNvPr id="4" name="Title 1"/>
          <p:cNvSpPr txBox="1">
            <a:spLocks/>
          </p:cNvSpPr>
          <p:nvPr/>
        </p:nvSpPr>
        <p:spPr>
          <a:xfrm>
            <a:off x="304800" y="4114800"/>
            <a:ext cx="8763000" cy="6397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altLang="en-US" sz="2800" u="sng" dirty="0" smtClean="0"/>
              <a:t>Reference</a:t>
            </a:r>
          </a:p>
        </p:txBody>
      </p:sp>
      <p:sp>
        <p:nvSpPr>
          <p:cNvPr id="2" name="Slide Number Placeholder 1"/>
          <p:cNvSpPr>
            <a:spLocks noGrp="1"/>
          </p:cNvSpPr>
          <p:nvPr>
            <p:ph type="sldNum" sz="quarter" idx="12"/>
          </p:nvPr>
        </p:nvSpPr>
        <p:spPr/>
        <p:txBody>
          <a:bodyPr/>
          <a:lstStyle/>
          <a:p>
            <a:fld id="{1E09741A-8745-4CAC-98C4-CEF0F7BA0772}" type="slidenum">
              <a:rPr lang="en-US" smtClean="0"/>
              <a:t>7</a:t>
            </a:fld>
            <a:endParaRPr lang="en-US"/>
          </a:p>
        </p:txBody>
      </p:sp>
    </p:spTree>
    <p:extLst>
      <p:ext uri="{BB962C8B-B14F-4D97-AF65-F5344CB8AC3E}">
        <p14:creationId xmlns:p14="http://schemas.microsoft.com/office/powerpoint/2010/main" val="39854566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304800" y="838200"/>
            <a:ext cx="8610600" cy="5638800"/>
          </a:xfrm>
        </p:spPr>
        <p:txBody>
          <a:bodyPr anchor="ctr"/>
          <a:lstStyle/>
          <a:p>
            <a:pPr marL="400050" lvl="1" indent="0" algn="ctr">
              <a:buNone/>
            </a:pPr>
            <a:r>
              <a:rPr lang="en-US" sz="4400" dirty="0" smtClean="0"/>
              <a:t>Questions?</a:t>
            </a:r>
          </a:p>
          <a:p>
            <a:pPr marL="400050" lvl="1" indent="0" algn="ctr">
              <a:buNone/>
            </a:pPr>
            <a:endParaRPr lang="en-US" sz="4400" dirty="0" smtClean="0"/>
          </a:p>
          <a:p>
            <a:pPr marL="400050" lvl="1" indent="0" algn="ctr">
              <a:buNone/>
            </a:pPr>
            <a:endParaRPr lang="en-US" sz="4400" dirty="0"/>
          </a:p>
        </p:txBody>
      </p:sp>
      <p:pic>
        <p:nvPicPr>
          <p:cNvPr id="204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0438" y="3467922"/>
            <a:ext cx="2143125" cy="214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p:txBody>
          <a:bodyPr/>
          <a:lstStyle/>
          <a:p>
            <a:fld id="{1E09741A-8745-4CAC-98C4-CEF0F7BA0772}" type="slidenum">
              <a:rPr lang="en-US" smtClean="0"/>
              <a:t>8</a:t>
            </a:fld>
            <a:endParaRPr lang="en-US"/>
          </a:p>
        </p:txBody>
      </p:sp>
    </p:spTree>
    <p:extLst>
      <p:ext uri="{BB962C8B-B14F-4D97-AF65-F5344CB8AC3E}">
        <p14:creationId xmlns:p14="http://schemas.microsoft.com/office/powerpoint/2010/main" val="963909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TotalTime>
  <Words>1361</Words>
  <Application>Microsoft Office PowerPoint</Application>
  <PresentationFormat>On-screen Show (4:3)</PresentationFormat>
  <Paragraphs>53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 PUCT Subst. Rule §25.43  Provider of Last Resort (POLR)</vt:lpstr>
      <vt:lpstr>Types of POLR providers</vt:lpstr>
      <vt:lpstr>Mass Transition of Customers to POLR Providers</vt:lpstr>
      <vt:lpstr>Mass Transition of Customers to POLR Providers</vt:lpstr>
      <vt:lpstr>REP Obligations in a Transition of Customers to POLR Service</vt:lpstr>
      <vt:lpstr>Notice of Transition to POLR Service to Customers</vt:lpstr>
      <vt:lpstr>Market Notice of Transition to POLR Service</vt:lpstr>
      <vt:lpstr>PowerPoint Presentation</vt:lpstr>
    </vt:vector>
  </TitlesOfParts>
  <Company>American Electric Power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PUCT Subst. Rule §25.497  Critical Load Industrial Customers, Critical Load Public Safety Customers, Critical Care Residential Customers, and Chronic Condition Residential Customers</dc:title>
  <dc:creator>s262089</dc:creator>
  <cp:lastModifiedBy>s262089</cp:lastModifiedBy>
  <cp:revision>20</cp:revision>
  <dcterms:created xsi:type="dcterms:W3CDTF">2019-02-19T18:54:52Z</dcterms:created>
  <dcterms:modified xsi:type="dcterms:W3CDTF">2019-02-25T19:59:46Z</dcterms:modified>
</cp:coreProperties>
</file>