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63" r:id="rId3"/>
    <p:sldId id="259" r:id="rId4"/>
    <p:sldId id="257" r:id="rId5"/>
    <p:sldId id="261" r:id="rId6"/>
    <p:sldId id="260" r:id="rId7"/>
    <p:sldId id="264" r:id="rId8"/>
    <p:sldId id="266" r:id="rId9"/>
    <p:sldId id="267" r:id="rId10"/>
    <p:sldId id="262" r:id="rId11"/>
    <p:sldId id="269" r:id="rId12"/>
    <p:sldId id="265" r:id="rId13"/>
    <p:sldId id="270"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7" autoAdjust="0"/>
    <p:restoredTop sz="94660"/>
  </p:normalViewPr>
  <p:slideViewPr>
    <p:cSldViewPr>
      <p:cViewPr varScale="1">
        <p:scale>
          <a:sx n="104" d="100"/>
          <a:sy n="104" d="100"/>
        </p:scale>
        <p:origin x="-96"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960B6-4D0B-44D9-9959-843E6C5FCC92}" type="datetimeFigureOut">
              <a:rPr lang="en-US" smtClean="0"/>
              <a:t>2/26/2019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38FB5D-5F77-4E04-9502-F803BDEDC53A}" type="slidenum">
              <a:rPr lang="en-US" smtClean="0"/>
              <a:t>‹#›</a:t>
            </a:fld>
            <a:endParaRPr lang="en-US" dirty="0"/>
          </a:p>
        </p:txBody>
      </p:sp>
    </p:spTree>
    <p:extLst>
      <p:ext uri="{BB962C8B-B14F-4D97-AF65-F5344CB8AC3E}">
        <p14:creationId xmlns:p14="http://schemas.microsoft.com/office/powerpoint/2010/main" val="124914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E38FB5D-5F77-4E04-9502-F803BDEDC53A}" type="slidenum">
              <a:rPr lang="en-US" smtClean="0"/>
              <a:t>13</a:t>
            </a:fld>
            <a:endParaRPr lang="en-US" dirty="0"/>
          </a:p>
        </p:txBody>
      </p:sp>
    </p:spTree>
    <p:extLst>
      <p:ext uri="{BB962C8B-B14F-4D97-AF65-F5344CB8AC3E}">
        <p14:creationId xmlns:p14="http://schemas.microsoft.com/office/powerpoint/2010/main" val="2875134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294AB6C-FFB3-4467-B43B-6C5A576D7EB8}" type="datetime1">
              <a:rPr lang="en-US" smtClean="0"/>
              <a:t>2/26/2019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4D7E80F-B9B0-49F0-B125-13BE8CB3F230}" type="slidenum">
              <a:rPr lang="en-US"/>
              <a:pPr>
                <a:defRPr/>
              </a:pPr>
              <a:t>‹#›</a:t>
            </a:fld>
            <a:endParaRPr lang="en-US" dirty="0"/>
          </a:p>
        </p:txBody>
      </p:sp>
    </p:spTree>
    <p:extLst>
      <p:ext uri="{BB962C8B-B14F-4D97-AF65-F5344CB8AC3E}">
        <p14:creationId xmlns:p14="http://schemas.microsoft.com/office/powerpoint/2010/main" val="27097093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A9E6FFA-67BF-4230-A16E-09D2878E422B}" type="datetime1">
              <a:rPr lang="en-US" smtClean="0"/>
              <a:t>2/26/2019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8353B55-7AFB-40EA-A810-2FB822E080AF}" type="slidenum">
              <a:rPr lang="en-US"/>
              <a:pPr>
                <a:defRPr/>
              </a:pPr>
              <a:t>‹#›</a:t>
            </a:fld>
            <a:endParaRPr lang="en-US" dirty="0"/>
          </a:p>
        </p:txBody>
      </p:sp>
    </p:spTree>
    <p:extLst>
      <p:ext uri="{BB962C8B-B14F-4D97-AF65-F5344CB8AC3E}">
        <p14:creationId xmlns:p14="http://schemas.microsoft.com/office/powerpoint/2010/main" val="2555005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C855933D-D0EB-4E89-AE3B-7976C9F17B7B}" type="datetime1">
              <a:rPr lang="en-US" smtClean="0"/>
              <a:t>2/26/2019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DD2F5CC-032D-4B76-80E4-76323446AA3B}" type="slidenum">
              <a:rPr lang="en-US"/>
              <a:pPr>
                <a:defRPr/>
              </a:pPr>
              <a:t>‹#›</a:t>
            </a:fld>
            <a:endParaRPr lang="en-US" dirty="0"/>
          </a:p>
        </p:txBody>
      </p:sp>
    </p:spTree>
    <p:extLst>
      <p:ext uri="{BB962C8B-B14F-4D97-AF65-F5344CB8AC3E}">
        <p14:creationId xmlns:p14="http://schemas.microsoft.com/office/powerpoint/2010/main" val="1618272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ABED9189-A58D-4947-8C09-02434F33A30F}" type="datetime1">
              <a:rPr lang="en-US" smtClean="0"/>
              <a:t>2/26/2019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D7B598F-1C66-4E41-949D-FD315BED91F4}" type="slidenum">
              <a:rPr lang="en-US"/>
              <a:pPr>
                <a:defRPr/>
              </a:pPr>
              <a:t>‹#›</a:t>
            </a:fld>
            <a:endParaRPr lang="en-US" dirty="0"/>
          </a:p>
        </p:txBody>
      </p:sp>
    </p:spTree>
    <p:extLst>
      <p:ext uri="{BB962C8B-B14F-4D97-AF65-F5344CB8AC3E}">
        <p14:creationId xmlns:p14="http://schemas.microsoft.com/office/powerpoint/2010/main" val="1937561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7363AE1-6810-4777-8405-93056C7E0F3E}" type="datetime1">
              <a:rPr lang="en-US" smtClean="0"/>
              <a:t>2/26/2019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37261AF-CD1A-46C3-AB25-ED5EC40AB40C}" type="slidenum">
              <a:rPr lang="en-US"/>
              <a:pPr>
                <a:defRPr/>
              </a:pPr>
              <a:t>‹#›</a:t>
            </a:fld>
            <a:endParaRPr lang="en-US" dirty="0"/>
          </a:p>
        </p:txBody>
      </p:sp>
    </p:spTree>
    <p:extLst>
      <p:ext uri="{BB962C8B-B14F-4D97-AF65-F5344CB8AC3E}">
        <p14:creationId xmlns:p14="http://schemas.microsoft.com/office/powerpoint/2010/main" val="4047534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6931CFBE-B542-465A-B0C8-3EDF8A22D637}" type="datetime1">
              <a:rPr lang="en-US" smtClean="0"/>
              <a:t>2/26/2019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8405AA3-D88C-4DA1-BD3F-4C0CB901356A}" type="slidenum">
              <a:rPr lang="en-US"/>
              <a:pPr>
                <a:defRPr/>
              </a:pPr>
              <a:t>‹#›</a:t>
            </a:fld>
            <a:endParaRPr lang="en-US" dirty="0"/>
          </a:p>
        </p:txBody>
      </p:sp>
    </p:spTree>
    <p:extLst>
      <p:ext uri="{BB962C8B-B14F-4D97-AF65-F5344CB8AC3E}">
        <p14:creationId xmlns:p14="http://schemas.microsoft.com/office/powerpoint/2010/main" val="1725122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3624D61D-35A2-4DF6-897D-4763E671A657}" type="datetime1">
              <a:rPr lang="en-US" smtClean="0"/>
              <a:t>2/26/2019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139D7350-637E-4234-9336-3D03A31BE388}" type="slidenum">
              <a:rPr lang="en-US"/>
              <a:pPr>
                <a:defRPr/>
              </a:pPr>
              <a:t>‹#›</a:t>
            </a:fld>
            <a:endParaRPr lang="en-US" dirty="0"/>
          </a:p>
        </p:txBody>
      </p:sp>
    </p:spTree>
    <p:extLst>
      <p:ext uri="{BB962C8B-B14F-4D97-AF65-F5344CB8AC3E}">
        <p14:creationId xmlns:p14="http://schemas.microsoft.com/office/powerpoint/2010/main" val="3470861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B86A2975-3A52-49B6-9B36-B473477289B5}" type="datetime1">
              <a:rPr lang="en-US" smtClean="0"/>
              <a:t>2/26/2019</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7537A365-9E9E-4D05-8279-7A600BD66071}" type="slidenum">
              <a:rPr lang="en-US"/>
              <a:pPr>
                <a:defRPr/>
              </a:pPr>
              <a:t>‹#›</a:t>
            </a:fld>
            <a:endParaRPr lang="en-US" dirty="0"/>
          </a:p>
        </p:txBody>
      </p:sp>
    </p:spTree>
    <p:extLst>
      <p:ext uri="{BB962C8B-B14F-4D97-AF65-F5344CB8AC3E}">
        <p14:creationId xmlns:p14="http://schemas.microsoft.com/office/powerpoint/2010/main" val="37073928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02F811A-973E-4D33-AD80-3BFBFD1580FB}" type="datetime1">
              <a:rPr lang="en-US" smtClean="0"/>
              <a:t>2/26/2019</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54AD2145-03B2-4A6E-B342-474B2550B6E9}" type="slidenum">
              <a:rPr lang="en-US"/>
              <a:pPr>
                <a:defRPr/>
              </a:pPr>
              <a:t>‹#›</a:t>
            </a:fld>
            <a:endParaRPr lang="en-US" dirty="0"/>
          </a:p>
        </p:txBody>
      </p:sp>
    </p:spTree>
    <p:extLst>
      <p:ext uri="{BB962C8B-B14F-4D97-AF65-F5344CB8AC3E}">
        <p14:creationId xmlns:p14="http://schemas.microsoft.com/office/powerpoint/2010/main" val="16133786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35B5F697-A7AA-4734-96D6-A58CE3E3C3DA}" type="datetime1">
              <a:rPr lang="en-US" smtClean="0"/>
              <a:t>2/26/2019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C07AF6AE-0C05-43BF-A380-7E7ABA6DF313}" type="slidenum">
              <a:rPr lang="en-US"/>
              <a:pPr>
                <a:defRPr/>
              </a:pPr>
              <a:t>‹#›</a:t>
            </a:fld>
            <a:endParaRPr lang="en-US" dirty="0"/>
          </a:p>
        </p:txBody>
      </p:sp>
    </p:spTree>
    <p:extLst>
      <p:ext uri="{BB962C8B-B14F-4D97-AF65-F5344CB8AC3E}">
        <p14:creationId xmlns:p14="http://schemas.microsoft.com/office/powerpoint/2010/main" val="833166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413FA26-1153-4578-BEE5-744A6F2D3C27}" type="datetime1">
              <a:rPr lang="en-US" smtClean="0"/>
              <a:t>2/26/2019</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8C3E5B9-648A-43BD-82CC-64ECCD31CC01}" type="slidenum">
              <a:rPr lang="en-US"/>
              <a:pPr>
                <a:defRPr/>
              </a:pPr>
              <a:t>‹#›</a:t>
            </a:fld>
            <a:endParaRPr lang="en-US" dirty="0"/>
          </a:p>
        </p:txBody>
      </p:sp>
    </p:spTree>
    <p:extLst>
      <p:ext uri="{BB962C8B-B14F-4D97-AF65-F5344CB8AC3E}">
        <p14:creationId xmlns:p14="http://schemas.microsoft.com/office/powerpoint/2010/main" val="242015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A6FEF526-0D45-41C3-94E1-512D35BE75F6}" type="datetime1">
              <a:rPr lang="en-US" smtClean="0"/>
              <a:t>2/26/2019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51CCFA2B-9EF8-45E5-B392-8D4D25EBAEB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1.wmf"/><Relationship Id="rId3" Type="http://schemas.openxmlformats.org/officeDocument/2006/relationships/notesSlide" Target="../notesSlides/notesSlide1.xml"/><Relationship Id="rId7"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hyperlink" Target="http://www.ercot.com/content/wcm/lists/144929/ERCOT_Energy_Emergency_Alert_Communications_Matrix_May_2018.pdf" TargetMode="External"/><Relationship Id="rId4" Type="http://schemas.openxmlformats.org/officeDocument/2006/relationships/hyperlink" Target="http://ercot.com/about/conservation" TargetMode="Externa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lists.ercot.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ercot.com/content/wcm/current_guides/53525/04-110118.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t/>
            </a:r>
            <a:br>
              <a:rPr lang="en-US" altLang="en-US" dirty="0"/>
            </a:br>
            <a:r>
              <a:rPr lang="en-US" altLang="en-US" dirty="0"/>
              <a:t>Energy Emergency Operations</a:t>
            </a:r>
          </a:p>
        </p:txBody>
      </p:sp>
      <p:sp>
        <p:nvSpPr>
          <p:cNvPr id="2" name="Slide Number Placeholder 1"/>
          <p:cNvSpPr>
            <a:spLocks noGrp="1"/>
          </p:cNvSpPr>
          <p:nvPr>
            <p:ph type="sldNum" sz="quarter" idx="12"/>
          </p:nvPr>
        </p:nvSpPr>
        <p:spPr/>
        <p:txBody>
          <a:bodyPr/>
          <a:lstStyle/>
          <a:p>
            <a:pPr>
              <a:defRPr/>
            </a:pPr>
            <a:fld id="{04D7E80F-B9B0-49F0-B125-13BE8CB3F230}" type="slidenum">
              <a:rPr lang="en-US" smtClean="0"/>
              <a:pPr>
                <a:defRPr/>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81000" y="76200"/>
            <a:ext cx="8534400" cy="639762"/>
          </a:xfrm>
        </p:spPr>
        <p:txBody>
          <a:bodyPr/>
          <a:lstStyle/>
          <a:p>
            <a:pPr algn="l"/>
            <a:r>
              <a:rPr lang="en-US" altLang="en-US" sz="2800" u="sng" dirty="0"/>
              <a:t>Nodal Operating Guide 4.5.3.4, Load Shed Obligation</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914601222"/>
              </p:ext>
            </p:extLst>
          </p:nvPr>
        </p:nvGraphicFramePr>
        <p:xfrm>
          <a:off x="381000" y="685800"/>
          <a:ext cx="8458201" cy="6019800"/>
        </p:xfrm>
        <a:graphic>
          <a:graphicData uri="http://schemas.openxmlformats.org/drawingml/2006/table">
            <a:tbl>
              <a:tblPr>
                <a:tableStyleId>{5C22544A-7EE6-4342-B048-85BDC9FD1C3A}</a:tableStyleId>
              </a:tblPr>
              <a:tblGrid>
                <a:gridCol w="5058576">
                  <a:extLst>
                    <a:ext uri="{9D8B030D-6E8A-4147-A177-3AD203B41FA5}">
                      <a16:colId xmlns="" xmlns:a16="http://schemas.microsoft.com/office/drawing/2014/main" val="20000"/>
                    </a:ext>
                  </a:extLst>
                </a:gridCol>
                <a:gridCol w="3399625">
                  <a:extLst>
                    <a:ext uri="{9D8B030D-6E8A-4147-A177-3AD203B41FA5}">
                      <a16:colId xmlns="" xmlns:a16="http://schemas.microsoft.com/office/drawing/2014/main" val="20001"/>
                    </a:ext>
                  </a:extLst>
                </a:gridCol>
              </a:tblGrid>
              <a:tr h="587418">
                <a:tc>
                  <a:txBody>
                    <a:bodyPr/>
                    <a:lstStyle/>
                    <a:p>
                      <a:pPr marL="0" marR="0" algn="ctr">
                        <a:spcBef>
                          <a:spcPts val="0"/>
                        </a:spcBef>
                        <a:spcAft>
                          <a:spcPts val="0"/>
                        </a:spcAft>
                      </a:pPr>
                      <a:r>
                        <a:rPr lang="en-US" sz="1800" dirty="0">
                          <a:effectLst/>
                        </a:rPr>
                        <a:t>Transmission Operator</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2017 Total Transmission Operator Load (%MW)</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0"/>
                  </a:ext>
                </a:extLst>
              </a:tr>
              <a:tr h="298721">
                <a:tc>
                  <a:txBody>
                    <a:bodyPr/>
                    <a:lstStyle/>
                    <a:p>
                      <a:pPr marL="0" marR="0">
                        <a:spcBef>
                          <a:spcPts val="0"/>
                        </a:spcBef>
                        <a:spcAft>
                          <a:spcPts val="0"/>
                        </a:spcAft>
                        <a:tabLst>
                          <a:tab pos="5943600" algn="r"/>
                        </a:tabLst>
                      </a:pPr>
                      <a:r>
                        <a:rPr lang="en-US" sz="1800" dirty="0">
                          <a:effectLst/>
                        </a:rPr>
                        <a:t>AEP Texas Central Company</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8.67</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1"/>
                  </a:ext>
                </a:extLst>
              </a:tr>
              <a:tr h="298721">
                <a:tc>
                  <a:txBody>
                    <a:bodyPr/>
                    <a:lstStyle/>
                    <a:p>
                      <a:pPr marL="0" marR="0">
                        <a:spcBef>
                          <a:spcPts val="0"/>
                        </a:spcBef>
                        <a:spcAft>
                          <a:spcPts val="0"/>
                        </a:spcAft>
                        <a:tabLst>
                          <a:tab pos="5943600" algn="r"/>
                        </a:tabLst>
                      </a:pPr>
                      <a:r>
                        <a:rPr lang="en-US" sz="1800" dirty="0">
                          <a:effectLst/>
                        </a:rPr>
                        <a:t>Brazos Electric Power Cooperative Inc.</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4.98</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2"/>
                  </a:ext>
                </a:extLst>
              </a:tr>
              <a:tr h="298721">
                <a:tc>
                  <a:txBody>
                    <a:bodyPr/>
                    <a:lstStyle/>
                    <a:p>
                      <a:pPr marL="0" marR="0">
                        <a:spcBef>
                          <a:spcPts val="0"/>
                        </a:spcBef>
                        <a:spcAft>
                          <a:spcPts val="0"/>
                        </a:spcAft>
                        <a:tabLst>
                          <a:tab pos="5943600" algn="r"/>
                        </a:tabLst>
                      </a:pPr>
                      <a:r>
                        <a:rPr lang="en-US" sz="1800" dirty="0">
                          <a:effectLst/>
                        </a:rPr>
                        <a:t>Brownsville Public Utilities Board</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0.37</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3"/>
                  </a:ext>
                </a:extLst>
              </a:tr>
              <a:tr h="298721">
                <a:tc>
                  <a:txBody>
                    <a:bodyPr/>
                    <a:lstStyle/>
                    <a:p>
                      <a:pPr marL="0" marR="0">
                        <a:spcBef>
                          <a:spcPts val="0"/>
                        </a:spcBef>
                        <a:spcAft>
                          <a:spcPts val="0"/>
                        </a:spcAft>
                        <a:tabLst>
                          <a:tab pos="5943600" algn="r"/>
                        </a:tabLst>
                      </a:pPr>
                      <a:r>
                        <a:rPr lang="en-US" sz="1800" dirty="0">
                          <a:effectLst/>
                        </a:rPr>
                        <a:t>Bryan Texas Utilities</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0.52</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4"/>
                  </a:ext>
                </a:extLst>
              </a:tr>
              <a:tr h="298721">
                <a:tc>
                  <a:txBody>
                    <a:bodyPr/>
                    <a:lstStyle/>
                    <a:p>
                      <a:pPr marL="0" marR="0">
                        <a:spcBef>
                          <a:spcPts val="0"/>
                        </a:spcBef>
                        <a:spcAft>
                          <a:spcPts val="0"/>
                        </a:spcAft>
                        <a:tabLst>
                          <a:tab pos="5943600" algn="r"/>
                        </a:tabLst>
                      </a:pPr>
                      <a:r>
                        <a:rPr lang="en-US" sz="1800" dirty="0">
                          <a:effectLst/>
                        </a:rPr>
                        <a:t>CenterPoint Energy Houston Electric LLC</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25.19</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5"/>
                  </a:ext>
                </a:extLst>
              </a:tr>
              <a:tr h="298721">
                <a:tc>
                  <a:txBody>
                    <a:bodyPr/>
                    <a:lstStyle/>
                    <a:p>
                      <a:pPr marL="0" marR="0">
                        <a:spcBef>
                          <a:spcPts val="0"/>
                        </a:spcBef>
                        <a:spcAft>
                          <a:spcPts val="0"/>
                        </a:spcAft>
                        <a:tabLst>
                          <a:tab pos="5943600" algn="r"/>
                        </a:tabLst>
                      </a:pPr>
                      <a:r>
                        <a:rPr lang="en-US" sz="1800" dirty="0">
                          <a:effectLst/>
                        </a:rPr>
                        <a:t>City of Austin DBA Austin Energy</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3.73</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6"/>
                  </a:ext>
                </a:extLst>
              </a:tr>
              <a:tr h="298721">
                <a:tc>
                  <a:txBody>
                    <a:bodyPr/>
                    <a:lstStyle/>
                    <a:p>
                      <a:pPr marL="0" marR="0">
                        <a:spcBef>
                          <a:spcPts val="0"/>
                        </a:spcBef>
                        <a:spcAft>
                          <a:spcPts val="0"/>
                        </a:spcAft>
                        <a:tabLst>
                          <a:tab pos="5943600" algn="r"/>
                        </a:tabLst>
                      </a:pPr>
                      <a:r>
                        <a:rPr lang="en-US" sz="1800" dirty="0">
                          <a:effectLst/>
                        </a:rPr>
                        <a:t>City of College Station</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0.29</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7"/>
                  </a:ext>
                </a:extLst>
              </a:tr>
              <a:tr h="298721">
                <a:tc>
                  <a:txBody>
                    <a:bodyPr/>
                    <a:lstStyle/>
                    <a:p>
                      <a:pPr marL="0" marR="0">
                        <a:spcBef>
                          <a:spcPts val="0"/>
                        </a:spcBef>
                        <a:spcAft>
                          <a:spcPts val="0"/>
                        </a:spcAft>
                        <a:tabLst>
                          <a:tab pos="5943600" algn="r"/>
                        </a:tabLst>
                      </a:pPr>
                      <a:r>
                        <a:rPr lang="en-US" sz="1800" dirty="0">
                          <a:effectLst/>
                        </a:rPr>
                        <a:t>City of Garland</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0.85</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8"/>
                  </a:ext>
                </a:extLst>
              </a:tr>
              <a:tr h="298721">
                <a:tc>
                  <a:txBody>
                    <a:bodyPr/>
                    <a:lstStyle/>
                    <a:p>
                      <a:pPr marL="0" marR="0">
                        <a:spcBef>
                          <a:spcPts val="0"/>
                        </a:spcBef>
                        <a:spcAft>
                          <a:spcPts val="0"/>
                        </a:spcAft>
                        <a:tabLst>
                          <a:tab pos="5943600" algn="r"/>
                        </a:tabLst>
                      </a:pPr>
                      <a:r>
                        <a:rPr lang="en-US" sz="1800" dirty="0">
                          <a:effectLst/>
                        </a:rPr>
                        <a:t>CPS Energy (San Antonio)</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6.8</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09"/>
                  </a:ext>
                </a:extLst>
              </a:tr>
              <a:tr h="298721">
                <a:tc>
                  <a:txBody>
                    <a:bodyPr/>
                    <a:lstStyle/>
                    <a:p>
                      <a:pPr marL="0" marR="0">
                        <a:spcBef>
                          <a:spcPts val="0"/>
                        </a:spcBef>
                        <a:spcAft>
                          <a:spcPts val="0"/>
                        </a:spcAft>
                        <a:tabLst>
                          <a:tab pos="5943600" algn="r"/>
                        </a:tabLst>
                      </a:pPr>
                      <a:r>
                        <a:rPr lang="en-US" sz="1800" dirty="0">
                          <a:effectLst/>
                        </a:rPr>
                        <a:t>Denton Municipal Electric</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0.50</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0"/>
                  </a:ext>
                </a:extLst>
              </a:tr>
              <a:tr h="298721">
                <a:tc>
                  <a:txBody>
                    <a:bodyPr/>
                    <a:lstStyle/>
                    <a:p>
                      <a:pPr marL="0" marR="0">
                        <a:spcBef>
                          <a:spcPts val="0"/>
                        </a:spcBef>
                        <a:spcAft>
                          <a:spcPts val="0"/>
                        </a:spcAft>
                        <a:tabLst>
                          <a:tab pos="5943600" algn="r"/>
                        </a:tabLst>
                      </a:pPr>
                      <a:r>
                        <a:rPr lang="en-US" sz="1800" dirty="0">
                          <a:effectLst/>
                        </a:rPr>
                        <a:t>GEUS (Greenville)</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0.16</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1"/>
                  </a:ext>
                </a:extLst>
              </a:tr>
              <a:tr h="298721">
                <a:tc>
                  <a:txBody>
                    <a:bodyPr/>
                    <a:lstStyle/>
                    <a:p>
                      <a:pPr marL="0" marR="0">
                        <a:spcBef>
                          <a:spcPts val="0"/>
                        </a:spcBef>
                        <a:spcAft>
                          <a:spcPts val="0"/>
                        </a:spcAft>
                        <a:tabLst>
                          <a:tab pos="5943600" algn="r"/>
                        </a:tabLst>
                      </a:pPr>
                      <a:r>
                        <a:rPr lang="en-US" sz="1800" dirty="0">
                          <a:effectLst/>
                        </a:rPr>
                        <a:t>LCRA Transmission Services Corporation</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5.82</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2"/>
                  </a:ext>
                </a:extLst>
              </a:tr>
              <a:tr h="298721">
                <a:tc>
                  <a:txBody>
                    <a:bodyPr/>
                    <a:lstStyle/>
                    <a:p>
                      <a:pPr marL="0" marR="0">
                        <a:spcBef>
                          <a:spcPts val="0"/>
                        </a:spcBef>
                        <a:spcAft>
                          <a:spcPts val="0"/>
                        </a:spcAft>
                        <a:tabLst>
                          <a:tab pos="5943600" algn="r"/>
                        </a:tabLst>
                      </a:pPr>
                      <a:r>
                        <a:rPr lang="en-US" sz="1800" dirty="0">
                          <a:effectLst/>
                        </a:rPr>
                        <a:t>Oncor Electric Delivery Company LLC</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36.2</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3"/>
                  </a:ext>
                </a:extLst>
              </a:tr>
              <a:tr h="587418">
                <a:tc>
                  <a:txBody>
                    <a:bodyPr/>
                    <a:lstStyle/>
                    <a:p>
                      <a:pPr marL="0" marR="0">
                        <a:spcBef>
                          <a:spcPts val="0"/>
                        </a:spcBef>
                        <a:spcAft>
                          <a:spcPts val="0"/>
                        </a:spcAft>
                        <a:tabLst>
                          <a:tab pos="5943600" algn="r"/>
                        </a:tabLst>
                      </a:pPr>
                      <a:r>
                        <a:rPr lang="en-US" sz="1800" dirty="0">
                          <a:effectLst/>
                        </a:rPr>
                        <a:t>Rayburn Country Electric Cooperative Inc. </a:t>
                      </a:r>
                      <a:br>
                        <a:rPr lang="en-US" sz="1800" dirty="0">
                          <a:effectLst/>
                        </a:rPr>
                      </a:br>
                      <a:r>
                        <a:rPr lang="en-US" sz="1800" dirty="0">
                          <a:effectLst/>
                        </a:rPr>
                        <a:t>(</a:t>
                      </a:r>
                      <a:r>
                        <a:rPr lang="en-US" sz="1600" dirty="0">
                          <a:effectLst/>
                        </a:rPr>
                        <a:t>DBA Rayburn Electric)</a:t>
                      </a:r>
                      <a:endParaRPr lang="en-US" sz="10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1.11</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4"/>
                  </a:ext>
                </a:extLst>
              </a:tr>
              <a:tr h="298721">
                <a:tc>
                  <a:txBody>
                    <a:bodyPr/>
                    <a:lstStyle/>
                    <a:p>
                      <a:pPr marL="0" marR="0">
                        <a:spcBef>
                          <a:spcPts val="0"/>
                        </a:spcBef>
                        <a:spcAft>
                          <a:spcPts val="0"/>
                        </a:spcAft>
                        <a:tabLst>
                          <a:tab pos="5943600" algn="r"/>
                        </a:tabLst>
                      </a:pPr>
                      <a:r>
                        <a:rPr lang="en-US" sz="1800" dirty="0">
                          <a:effectLst/>
                        </a:rPr>
                        <a:t>South Texas Electric Cooperative Inc. </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2.35</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5"/>
                  </a:ext>
                </a:extLst>
              </a:tr>
              <a:tr h="298721">
                <a:tc>
                  <a:txBody>
                    <a:bodyPr/>
                    <a:lstStyle/>
                    <a:p>
                      <a:pPr marL="0" marR="0">
                        <a:spcBef>
                          <a:spcPts val="0"/>
                        </a:spcBef>
                        <a:spcAft>
                          <a:spcPts val="0"/>
                        </a:spcAft>
                        <a:tabLst>
                          <a:tab pos="5943600" algn="r"/>
                        </a:tabLst>
                      </a:pPr>
                      <a:r>
                        <a:rPr lang="en-US" sz="1800" dirty="0">
                          <a:effectLst/>
                        </a:rPr>
                        <a:t>Texas-New Mexico Power Company</a:t>
                      </a:r>
                      <a:endParaRPr lang="en-US" sz="1800" dirty="0">
                        <a:effectLst/>
                        <a:latin typeface="Times New Roman"/>
                        <a:ea typeface="Times New Roman"/>
                      </a:endParaRPr>
                    </a:p>
                  </a:txBody>
                  <a:tcPr marL="9525" marR="9525" marT="9525" marB="0" anchor="ctr"/>
                </a:tc>
                <a:tc>
                  <a:txBody>
                    <a:bodyPr/>
                    <a:lstStyle/>
                    <a:p>
                      <a:pPr marL="104775" marR="0" algn="ctr">
                        <a:spcBef>
                          <a:spcPts val="0"/>
                        </a:spcBef>
                        <a:spcAft>
                          <a:spcPts val="0"/>
                        </a:spcAft>
                      </a:pPr>
                      <a:r>
                        <a:rPr lang="en-US" sz="1800" dirty="0">
                          <a:effectLst/>
                        </a:rPr>
                        <a:t>2.46</a:t>
                      </a:r>
                      <a:endParaRPr lang="en-US" sz="1800" dirty="0">
                        <a:effectLst/>
                        <a:latin typeface="Times New Roman"/>
                        <a:ea typeface="Times New Roman"/>
                      </a:endParaRPr>
                    </a:p>
                  </a:txBody>
                  <a:tcPr marL="9525" marR="9525" marT="9525" marB="0" anchor="b"/>
                </a:tc>
                <a:extLst>
                  <a:ext uri="{0D108BD9-81ED-4DB2-BD59-A6C34878D82A}">
                    <a16:rowId xmlns="" xmlns:a16="http://schemas.microsoft.com/office/drawing/2014/main" val="10016"/>
                  </a:ext>
                </a:extLst>
              </a:tr>
              <a:tr h="364149">
                <a:tc>
                  <a:txBody>
                    <a:bodyPr/>
                    <a:lstStyle/>
                    <a:p>
                      <a:pPr marL="0" marR="0">
                        <a:spcBef>
                          <a:spcPts val="0"/>
                        </a:spcBef>
                        <a:spcAft>
                          <a:spcPts val="0"/>
                        </a:spcAft>
                      </a:pPr>
                      <a:r>
                        <a:rPr lang="en-US" sz="2000" dirty="0">
                          <a:effectLst/>
                        </a:rPr>
                        <a:t>ERCOT Total</a:t>
                      </a:r>
                      <a:endParaRPr lang="en-US" sz="1800" dirty="0">
                        <a:effectLst/>
                        <a:latin typeface="Times New Roman"/>
                        <a:ea typeface="Times New Roman"/>
                      </a:endParaRPr>
                    </a:p>
                  </a:txBody>
                  <a:tcPr marL="9525" marR="9525" marT="9525" marB="0" anchor="ctr"/>
                </a:tc>
                <a:tc>
                  <a:txBody>
                    <a:bodyPr/>
                    <a:lstStyle/>
                    <a:p>
                      <a:pPr marL="0" marR="0" algn="ctr">
                        <a:spcBef>
                          <a:spcPts val="0"/>
                        </a:spcBef>
                        <a:spcAft>
                          <a:spcPts val="0"/>
                        </a:spcAft>
                      </a:pPr>
                      <a:r>
                        <a:rPr lang="en-US" sz="1800" dirty="0">
                          <a:effectLst/>
                        </a:rPr>
                        <a:t>100.00</a:t>
                      </a:r>
                      <a:endParaRPr lang="en-US" sz="1800" dirty="0">
                        <a:effectLst/>
                        <a:latin typeface="Times New Roman"/>
                        <a:ea typeface="Times New Roman"/>
                      </a:endParaRPr>
                    </a:p>
                  </a:txBody>
                  <a:tcPr marL="9525" marR="9525" marT="9525" marB="0" anchor="ctr"/>
                </a:tc>
                <a:extLst>
                  <a:ext uri="{0D108BD9-81ED-4DB2-BD59-A6C34878D82A}">
                    <a16:rowId xmlns="" xmlns:a16="http://schemas.microsoft.com/office/drawing/2014/main" val="10017"/>
                  </a:ext>
                </a:extLst>
              </a:tr>
            </a:tbl>
          </a:graphicData>
        </a:graphic>
      </p:graphicFrame>
      <p:sp>
        <p:nvSpPr>
          <p:cNvPr id="3" name="Slide Number Placeholder 2"/>
          <p:cNvSpPr>
            <a:spLocks noGrp="1"/>
          </p:cNvSpPr>
          <p:nvPr>
            <p:ph type="sldNum" sz="quarter" idx="12"/>
          </p:nvPr>
        </p:nvSpPr>
        <p:spPr/>
        <p:txBody>
          <a:bodyPr/>
          <a:lstStyle/>
          <a:p>
            <a:pPr>
              <a:defRPr/>
            </a:pPr>
            <a:fld id="{CD7B598F-1C66-4E41-949D-FD315BED91F4}" type="slidenum">
              <a:rPr lang="en-US" smtClean="0"/>
              <a:pPr>
                <a:defRPr/>
              </a:pPr>
              <a:t>10</a:t>
            </a:fld>
            <a:endParaRPr lang="en-US" dirty="0"/>
          </a:p>
        </p:txBody>
      </p:sp>
    </p:spTree>
    <p:extLst>
      <p:ext uri="{BB962C8B-B14F-4D97-AF65-F5344CB8AC3E}">
        <p14:creationId xmlns:p14="http://schemas.microsoft.com/office/powerpoint/2010/main" val="671899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t>EEA Termination</a:t>
            </a:r>
          </a:p>
        </p:txBody>
      </p:sp>
      <p:sp>
        <p:nvSpPr>
          <p:cNvPr id="2" name="Slide Number Placeholder 1"/>
          <p:cNvSpPr>
            <a:spLocks noGrp="1"/>
          </p:cNvSpPr>
          <p:nvPr>
            <p:ph type="sldNum" sz="quarter" idx="12"/>
          </p:nvPr>
        </p:nvSpPr>
        <p:spPr/>
        <p:txBody>
          <a:bodyPr/>
          <a:lstStyle/>
          <a:p>
            <a:pPr>
              <a:defRPr/>
            </a:pPr>
            <a:fld id="{04D7E80F-B9B0-49F0-B125-13BE8CB3F230}" type="slidenum">
              <a:rPr lang="en-US" smtClean="0"/>
              <a:pPr>
                <a:defRPr/>
              </a:pPr>
              <a:t>11</a:t>
            </a:fld>
            <a:endParaRPr lang="en-US" dirty="0"/>
          </a:p>
        </p:txBody>
      </p:sp>
    </p:spTree>
    <p:extLst>
      <p:ext uri="{BB962C8B-B14F-4D97-AF65-F5344CB8AC3E}">
        <p14:creationId xmlns:p14="http://schemas.microsoft.com/office/powerpoint/2010/main" val="1189425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152400"/>
            <a:ext cx="8534400" cy="639762"/>
          </a:xfrm>
        </p:spPr>
        <p:txBody>
          <a:bodyPr/>
          <a:lstStyle/>
          <a:p>
            <a:pPr algn="l"/>
            <a:r>
              <a:rPr lang="en-US" altLang="en-US" sz="2800" u="sng" dirty="0"/>
              <a:t>Nodal Operating Guide 4.5.3.5, EEA Termination</a:t>
            </a:r>
          </a:p>
        </p:txBody>
      </p:sp>
      <p:sp>
        <p:nvSpPr>
          <p:cNvPr id="3075" name="Content Placeholder 2"/>
          <p:cNvSpPr>
            <a:spLocks noGrp="1"/>
          </p:cNvSpPr>
          <p:nvPr>
            <p:ph idx="1"/>
          </p:nvPr>
        </p:nvSpPr>
        <p:spPr>
          <a:xfrm>
            <a:off x="304800" y="838200"/>
            <a:ext cx="8610600" cy="5638800"/>
          </a:xfrm>
        </p:spPr>
        <p:txBody>
          <a:bodyPr/>
          <a:lstStyle/>
          <a:p>
            <a:pPr marL="400050" lvl="1" indent="0">
              <a:buNone/>
            </a:pPr>
            <a:r>
              <a:rPr lang="en-US" sz="2100" dirty="0"/>
              <a:t>(1)	ERCOT shall:</a:t>
            </a:r>
          </a:p>
          <a:p>
            <a:pPr marL="800100" lvl="2" indent="0">
              <a:buNone/>
            </a:pPr>
            <a:r>
              <a:rPr lang="en-US" sz="2100" dirty="0"/>
              <a:t>(a) Continue EEA until sufficient Resources are available to ERCOT to eliminate the shortfall and restore adequate reserves; </a:t>
            </a:r>
          </a:p>
          <a:p>
            <a:pPr marL="800100" lvl="2" indent="0">
              <a:buNone/>
            </a:pPr>
            <a:r>
              <a:rPr lang="en-US" sz="2100" dirty="0"/>
              <a:t>(b) Restore full reserve requirements (normally 2300 MW); </a:t>
            </a:r>
          </a:p>
          <a:p>
            <a:pPr marL="800100" lvl="2" indent="0">
              <a:buNone/>
            </a:pPr>
            <a:r>
              <a:rPr lang="en-US" sz="2100" dirty="0"/>
              <a:t>(c) Terminate the levels in reverse order, where practical; </a:t>
            </a:r>
          </a:p>
          <a:p>
            <a:pPr marL="800100" lvl="2" indent="0">
              <a:buNone/>
            </a:pPr>
            <a:r>
              <a:rPr lang="en-US" sz="2100" dirty="0"/>
              <a:t>(d) Notify each QSE and TO of EEA level termination; and</a:t>
            </a:r>
          </a:p>
          <a:p>
            <a:pPr marL="800100" lvl="2" indent="0">
              <a:buNone/>
            </a:pPr>
            <a:r>
              <a:rPr lang="en-US" sz="2100" dirty="0"/>
              <a:t>(e) Maintain a stable ERCOT System frequency when restoring Load.</a:t>
            </a:r>
          </a:p>
          <a:p>
            <a:pPr marL="400050" lvl="1" indent="0">
              <a:buNone/>
            </a:pPr>
            <a:r>
              <a:rPr lang="en-US" sz="2100" dirty="0"/>
              <a:t/>
            </a:r>
            <a:br>
              <a:rPr lang="en-US" sz="2100" dirty="0"/>
            </a:br>
            <a:r>
              <a:rPr lang="en-US" sz="2100" dirty="0"/>
              <a:t>(2)	QSEs and TOs shall:</a:t>
            </a:r>
          </a:p>
          <a:p>
            <a:pPr marL="800100" lvl="2" indent="0">
              <a:buNone/>
            </a:pPr>
            <a:r>
              <a:rPr lang="en-US" sz="2100" dirty="0"/>
              <a:t>(a) Implement actions to terminate previous actions as EEA levels are released in accordance with these Operating Guides;</a:t>
            </a:r>
          </a:p>
          <a:p>
            <a:pPr marL="800100" lvl="2" indent="0">
              <a:buNone/>
            </a:pPr>
            <a:r>
              <a:rPr lang="en-US" sz="2100" dirty="0"/>
              <a:t>(b) Notify represented Market Participants of EEA levels changes;</a:t>
            </a:r>
          </a:p>
          <a:p>
            <a:pPr marL="800100" lvl="2" indent="0">
              <a:buNone/>
            </a:pPr>
            <a:r>
              <a:rPr lang="en-US" sz="2100" dirty="0"/>
              <a:t>(c) Report back to the ERCOT System Operator when each level is accomplished; and</a:t>
            </a:r>
          </a:p>
          <a:p>
            <a:pPr marL="800100" lvl="2" indent="0">
              <a:buNone/>
            </a:pPr>
            <a:r>
              <a:rPr lang="en-US" sz="2100" dirty="0"/>
              <a:t>(d) Loads will be restored when specifically authorized by the ERCOT.</a:t>
            </a:r>
          </a:p>
          <a:p>
            <a:pPr marL="1257300" lvl="2" indent="-457200">
              <a:buAutoNum type="alphaLcParenBoth" startAt="5"/>
            </a:pPr>
            <a:endParaRPr lang="en-US" sz="2000" dirty="0"/>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12</a:t>
            </a:fld>
            <a:endParaRPr lang="en-US" dirty="0"/>
          </a:p>
        </p:txBody>
      </p:sp>
    </p:spTree>
    <p:extLst>
      <p:ext uri="{BB962C8B-B14F-4D97-AF65-F5344CB8AC3E}">
        <p14:creationId xmlns:p14="http://schemas.microsoft.com/office/powerpoint/2010/main" val="3895571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152400"/>
            <a:ext cx="8534400" cy="639762"/>
          </a:xfrm>
        </p:spPr>
        <p:txBody>
          <a:bodyPr/>
          <a:lstStyle/>
          <a:p>
            <a:pPr algn="l"/>
            <a:r>
              <a:rPr lang="en-US" altLang="en-US" sz="2800" u="sng" dirty="0"/>
              <a:t>Additional ERCOT Communications Information</a:t>
            </a:r>
          </a:p>
        </p:txBody>
      </p:sp>
      <p:sp>
        <p:nvSpPr>
          <p:cNvPr id="3075" name="Content Placeholder 2"/>
          <p:cNvSpPr>
            <a:spLocks noGrp="1"/>
          </p:cNvSpPr>
          <p:nvPr>
            <p:ph idx="1"/>
          </p:nvPr>
        </p:nvSpPr>
        <p:spPr>
          <a:xfrm>
            <a:off x="304800" y="838200"/>
            <a:ext cx="8610600" cy="5638800"/>
          </a:xfrm>
        </p:spPr>
        <p:txBody>
          <a:bodyPr/>
          <a:lstStyle/>
          <a:p>
            <a:pPr marL="400050" lvl="1" indent="0">
              <a:buNone/>
            </a:pPr>
            <a:r>
              <a:rPr lang="en-US" altLang="en-US" sz="2200" u="sng" dirty="0"/>
              <a:t>May 15</a:t>
            </a:r>
            <a:r>
              <a:rPr lang="en-US" altLang="en-US" sz="2200" u="sng" baseline="30000" dirty="0"/>
              <a:t>th</a:t>
            </a:r>
            <a:r>
              <a:rPr lang="en-US" altLang="en-US" sz="2200" u="sng" dirty="0"/>
              <a:t> ERCOT Communications Workshop:</a:t>
            </a:r>
            <a:endParaRPr lang="en-US" sz="2200" dirty="0"/>
          </a:p>
          <a:p>
            <a:pPr marL="400050" lvl="1" indent="0">
              <a:buNone/>
            </a:pPr>
            <a:r>
              <a:rPr lang="en-US" sz="2100" dirty="0"/>
              <a:t>For updated 2019 information related to ERCOT Summer Operations and Communications, please plan to attend the 2019 ERCOT Communications workshop to be held on May 15</a:t>
            </a:r>
            <a:r>
              <a:rPr lang="en-US" sz="2100" baseline="30000" dirty="0"/>
              <a:t>th</a:t>
            </a:r>
            <a:r>
              <a:rPr lang="en-US" sz="2100" dirty="0"/>
              <a:t> at ERCOT METCenter.</a:t>
            </a:r>
          </a:p>
          <a:p>
            <a:pPr marL="400050" lvl="1" indent="0">
              <a:buNone/>
            </a:pPr>
            <a:endParaRPr lang="en-US" sz="2100" dirty="0"/>
          </a:p>
          <a:p>
            <a:pPr marL="400050" lvl="1" indent="0">
              <a:buNone/>
            </a:pPr>
            <a:endParaRPr lang="en-US" sz="2100" u="sng" dirty="0"/>
          </a:p>
          <a:p>
            <a:pPr marL="400050" lvl="1" indent="0">
              <a:buNone/>
            </a:pPr>
            <a:r>
              <a:rPr lang="en-US" sz="2100" u="sng" dirty="0"/>
              <a:t>Reference Information:</a:t>
            </a:r>
          </a:p>
          <a:p>
            <a:pPr lvl="1" indent="-342900"/>
            <a:r>
              <a:rPr lang="en-US" sz="2100" dirty="0"/>
              <a:t>Tips for Conservation: </a:t>
            </a:r>
            <a:r>
              <a:rPr lang="en-US" sz="2000" dirty="0">
                <a:hlinkClick r:id="rId4"/>
              </a:rPr>
              <a:t>http://ercot.com/about/conservation</a:t>
            </a:r>
            <a:r>
              <a:rPr lang="en-US" sz="2000" dirty="0"/>
              <a:t> </a:t>
            </a:r>
          </a:p>
          <a:p>
            <a:pPr lvl="1" indent="-342900"/>
            <a:r>
              <a:rPr lang="en-US" sz="2100" dirty="0"/>
              <a:t>ERCOT EEA Communications Matrix: </a:t>
            </a:r>
            <a:r>
              <a:rPr lang="en-US" sz="1800" u="sng" dirty="0">
                <a:hlinkClick r:id="rId5"/>
              </a:rPr>
              <a:t>http://www.ercot.com/content/wcm/lists/144929/ERCOT_Energy_Emergency_Alert_Communications_Matrix_May_2018.pdf</a:t>
            </a:r>
            <a:r>
              <a:rPr lang="en-US" sz="1800" dirty="0"/>
              <a:t> </a:t>
            </a:r>
            <a:endParaRPr lang="en-US" sz="2400" dirty="0"/>
          </a:p>
          <a:p>
            <a:pPr lvl="1" indent="-342900"/>
            <a:r>
              <a:rPr lang="en-US" sz="2100" dirty="0"/>
              <a:t>2018 ERCOT Summer Communications Overview:</a:t>
            </a:r>
          </a:p>
          <a:p>
            <a:pPr marL="400050" lvl="1" indent="0">
              <a:buNone/>
            </a:pPr>
            <a:endParaRPr lang="en-US" sz="2100" dirty="0"/>
          </a:p>
          <a:p>
            <a:pPr marL="400050" lvl="1" indent="0">
              <a:buNone/>
            </a:pPr>
            <a:endParaRPr lang="en-US" sz="2100" dirty="0"/>
          </a:p>
          <a:p>
            <a:pPr marL="1257300" lvl="2" indent="-457200">
              <a:buAutoNum type="alphaLcParenBoth" startAt="5"/>
            </a:pPr>
            <a:endParaRPr lang="en-US" sz="2000" dirty="0"/>
          </a:p>
        </p:txBody>
      </p:sp>
      <p:graphicFrame>
        <p:nvGraphicFramePr>
          <p:cNvPr id="2" name="Object 1"/>
          <p:cNvGraphicFramePr>
            <a:graphicFrameLocks noChangeAspect="1"/>
          </p:cNvGraphicFramePr>
          <p:nvPr>
            <p:extLst>
              <p:ext uri="{D42A27DB-BD31-4B8C-83A1-F6EECF244321}">
                <p14:modId xmlns:p14="http://schemas.microsoft.com/office/powerpoint/2010/main" val="877944030"/>
              </p:ext>
            </p:extLst>
          </p:nvPr>
        </p:nvGraphicFramePr>
        <p:xfrm>
          <a:off x="1219200" y="5257800"/>
          <a:ext cx="1264355" cy="1066800"/>
        </p:xfrm>
        <a:graphic>
          <a:graphicData uri="http://schemas.openxmlformats.org/presentationml/2006/ole">
            <mc:AlternateContent xmlns:mc="http://schemas.openxmlformats.org/markup-compatibility/2006">
              <mc:Choice xmlns:v="urn:schemas-microsoft-com:vml" Requires="v">
                <p:oleObj spid="_x0000_s21524" name="Document" showAsIcon="1" r:id="rId7" imgW="914400" imgH="771480" progId="Word.Document.12">
                  <p:embed/>
                </p:oleObj>
              </mc:Choice>
              <mc:Fallback>
                <p:oleObj name="Document" showAsIcon="1" r:id="rId7" imgW="914400" imgH="771480" progId="Word.Document.12">
                  <p:embed/>
                  <p:pic>
                    <p:nvPicPr>
                      <p:cNvPr id="0" name=""/>
                      <p:cNvPicPr/>
                      <p:nvPr/>
                    </p:nvPicPr>
                    <p:blipFill>
                      <a:blip r:embed="rId8"/>
                      <a:stretch>
                        <a:fillRect/>
                      </a:stretch>
                    </p:blipFill>
                    <p:spPr>
                      <a:xfrm>
                        <a:off x="1219200" y="5257800"/>
                        <a:ext cx="1264355" cy="1066800"/>
                      </a:xfrm>
                      <a:prstGeom prst="rect">
                        <a:avLst/>
                      </a:prstGeom>
                    </p:spPr>
                  </p:pic>
                </p:oleObj>
              </mc:Fallback>
            </mc:AlternateContent>
          </a:graphicData>
        </a:graphic>
      </p:graphicFrame>
      <p:sp>
        <p:nvSpPr>
          <p:cNvPr id="3" name="Slide Number Placeholder 2"/>
          <p:cNvSpPr>
            <a:spLocks noGrp="1"/>
          </p:cNvSpPr>
          <p:nvPr>
            <p:ph type="sldNum" sz="quarter" idx="12"/>
          </p:nvPr>
        </p:nvSpPr>
        <p:spPr/>
        <p:txBody>
          <a:bodyPr/>
          <a:lstStyle/>
          <a:p>
            <a:pPr>
              <a:defRPr/>
            </a:pPr>
            <a:fld id="{CD7B598F-1C66-4E41-949D-FD315BED91F4}" type="slidenum">
              <a:rPr lang="en-US" smtClean="0"/>
              <a:pPr>
                <a:defRPr/>
              </a:pPr>
              <a:t>13</a:t>
            </a:fld>
            <a:endParaRPr lang="en-US" dirty="0"/>
          </a:p>
        </p:txBody>
      </p:sp>
    </p:spTree>
    <p:extLst>
      <p:ext uri="{BB962C8B-B14F-4D97-AF65-F5344CB8AC3E}">
        <p14:creationId xmlns:p14="http://schemas.microsoft.com/office/powerpoint/2010/main" val="2094840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nchor="ctr"/>
          <a:lstStyle/>
          <a:p>
            <a:pPr marL="400050" lvl="1" indent="0" algn="ctr">
              <a:buNone/>
            </a:pPr>
            <a:r>
              <a:rPr lang="en-US" sz="4400" dirty="0"/>
              <a:t>Questions?</a:t>
            </a:r>
          </a:p>
          <a:p>
            <a:pPr marL="400050" lvl="1" indent="0" algn="ctr">
              <a:buNone/>
            </a:pPr>
            <a:endParaRPr lang="en-US" sz="4400" dirty="0"/>
          </a:p>
          <a:p>
            <a:pPr marL="400050" lvl="1" indent="0" algn="ctr">
              <a:buNone/>
            </a:pPr>
            <a:endParaRPr lang="en-US" sz="4400" dirty="0"/>
          </a:p>
        </p:txBody>
      </p:sp>
      <p:pic>
        <p:nvPicPr>
          <p:cNvPr id="204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0438" y="3467922"/>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14</a:t>
            </a:fld>
            <a:endParaRPr lang="en-US" dirty="0"/>
          </a:p>
        </p:txBody>
      </p:sp>
    </p:spTree>
    <p:extLst>
      <p:ext uri="{BB962C8B-B14F-4D97-AF65-F5344CB8AC3E}">
        <p14:creationId xmlns:p14="http://schemas.microsoft.com/office/powerpoint/2010/main" val="2131382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t>ERCOT Role </a:t>
            </a:r>
            <a:br>
              <a:rPr lang="en-US" altLang="en-US" dirty="0"/>
            </a:br>
            <a:r>
              <a:rPr lang="en-US" altLang="en-US" dirty="0"/>
              <a:t>&amp; Responsibilities</a:t>
            </a:r>
          </a:p>
        </p:txBody>
      </p:sp>
      <p:sp>
        <p:nvSpPr>
          <p:cNvPr id="2" name="Slide Number Placeholder 1"/>
          <p:cNvSpPr>
            <a:spLocks noGrp="1"/>
          </p:cNvSpPr>
          <p:nvPr>
            <p:ph type="sldNum" sz="quarter" idx="12"/>
          </p:nvPr>
        </p:nvSpPr>
        <p:spPr/>
        <p:txBody>
          <a:bodyPr/>
          <a:lstStyle/>
          <a:p>
            <a:pPr>
              <a:defRPr/>
            </a:pPr>
            <a:fld id="{04D7E80F-B9B0-49F0-B125-13BE8CB3F230}" type="slidenum">
              <a:rPr lang="en-US" smtClean="0"/>
              <a:pPr>
                <a:defRPr/>
              </a:pPr>
              <a:t>2</a:t>
            </a:fld>
            <a:endParaRPr lang="en-US" dirty="0"/>
          </a:p>
        </p:txBody>
      </p:sp>
    </p:spTree>
    <p:extLst>
      <p:ext uri="{BB962C8B-B14F-4D97-AF65-F5344CB8AC3E}">
        <p14:creationId xmlns:p14="http://schemas.microsoft.com/office/powerpoint/2010/main" val="18820949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228600" y="152400"/>
            <a:ext cx="8763000" cy="639762"/>
          </a:xfrm>
        </p:spPr>
        <p:txBody>
          <a:bodyPr/>
          <a:lstStyle/>
          <a:p>
            <a:pPr algn="l"/>
            <a:r>
              <a:rPr lang="en-US" altLang="en-US" sz="2800" u="sng" dirty="0"/>
              <a:t>Nodal Operating Guide 4.5, Energy Emergency Alerts (EEA)</a:t>
            </a:r>
          </a:p>
        </p:txBody>
      </p:sp>
      <p:sp>
        <p:nvSpPr>
          <p:cNvPr id="3075" name="Content Placeholder 2"/>
          <p:cNvSpPr>
            <a:spLocks noGrp="1"/>
          </p:cNvSpPr>
          <p:nvPr>
            <p:ph idx="1"/>
          </p:nvPr>
        </p:nvSpPr>
        <p:spPr>
          <a:xfrm>
            <a:off x="457200" y="838200"/>
            <a:ext cx="8229600" cy="5638800"/>
          </a:xfrm>
        </p:spPr>
        <p:txBody>
          <a:bodyPr/>
          <a:lstStyle/>
          <a:p>
            <a:pPr marL="0" indent="0">
              <a:buNone/>
            </a:pPr>
            <a:r>
              <a:rPr lang="en-US" sz="2200" i="1" dirty="0"/>
              <a:t>4.5.1 – General: </a:t>
            </a:r>
            <a:br>
              <a:rPr lang="en-US" sz="2200" i="1" dirty="0"/>
            </a:br>
            <a:r>
              <a:rPr lang="en-US" sz="600" i="1" dirty="0"/>
              <a:t/>
            </a:r>
            <a:br>
              <a:rPr lang="en-US" sz="600" i="1" dirty="0"/>
            </a:br>
            <a:r>
              <a:rPr lang="en-US" sz="2200" i="1" dirty="0"/>
              <a:t>(1) At times it may be necessary to reduce ERCOT System demand because of a temporary decrease in available electricity supply.  The reduction in supply could be caused by emergency outages of generators, transmission equipment, or other critical facilities; by short-term unavailability of fuel or generation; or by requirements or orders of government agencies.  </a:t>
            </a:r>
            <a:br>
              <a:rPr lang="en-US" sz="2200" i="1" dirty="0"/>
            </a:br>
            <a:r>
              <a:rPr lang="en-US" sz="1200" i="1" dirty="0"/>
              <a:t/>
            </a:r>
            <a:br>
              <a:rPr lang="en-US" sz="1200" i="1" dirty="0"/>
            </a:br>
            <a:r>
              <a:rPr lang="en-US" sz="2200" i="1" dirty="0"/>
              <a:t>To provide an orderly, predetermined procedures for curtailing Demand during such emergencies, ERCOT shall initiate and coordinate the implementation of the Energy Emergency Alert (EEA) in accordance with Protocol Section 6.5.9.4, Energy Emergency Alert.  </a:t>
            </a:r>
          </a:p>
          <a:p>
            <a:pPr marL="0" indent="0">
              <a:buNone/>
            </a:pPr>
            <a:r>
              <a:rPr lang="en-US" sz="1200" i="1" dirty="0"/>
              <a:t/>
            </a:r>
            <a:br>
              <a:rPr lang="en-US" sz="1200" i="1" dirty="0"/>
            </a:br>
            <a:r>
              <a:rPr lang="en-US" sz="2200" b="1" i="1" dirty="0"/>
              <a:t>(2) The goal of the EEA is to provide for maximum possible continuity of service while maintaining the integrity of the ERCOT System to reduce the chance of cascading outages.</a:t>
            </a:r>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3</a:t>
            </a:fld>
            <a:endParaRPr lang="en-US" dirty="0"/>
          </a:p>
        </p:txBody>
      </p:sp>
    </p:spTree>
    <p:extLst>
      <p:ext uri="{BB962C8B-B14F-4D97-AF65-F5344CB8AC3E}">
        <p14:creationId xmlns:p14="http://schemas.microsoft.com/office/powerpoint/2010/main" val="9197097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57200" y="152400"/>
            <a:ext cx="8534400" cy="639762"/>
          </a:xfrm>
        </p:spPr>
        <p:txBody>
          <a:bodyPr/>
          <a:lstStyle/>
          <a:p>
            <a:pPr algn="l"/>
            <a:r>
              <a:rPr lang="en-US" altLang="en-US" sz="2800" u="sng" dirty="0"/>
              <a:t>Nodal Protocol 6.5.9, Emergency Operations</a:t>
            </a:r>
          </a:p>
        </p:txBody>
      </p:sp>
      <p:sp>
        <p:nvSpPr>
          <p:cNvPr id="3075" name="Content Placeholder 2"/>
          <p:cNvSpPr>
            <a:spLocks noGrp="1"/>
          </p:cNvSpPr>
          <p:nvPr>
            <p:ph idx="1"/>
          </p:nvPr>
        </p:nvSpPr>
        <p:spPr>
          <a:xfrm>
            <a:off x="457200" y="838200"/>
            <a:ext cx="8229600" cy="5638800"/>
          </a:xfrm>
        </p:spPr>
        <p:txBody>
          <a:bodyPr/>
          <a:lstStyle/>
          <a:p>
            <a:pPr marL="0" indent="0">
              <a:buNone/>
            </a:pPr>
            <a:r>
              <a:rPr lang="en-US" sz="2400" u="sng" dirty="0"/>
              <a:t>NP 6.5.9.3(2) – Communication under Emergency Conditions</a:t>
            </a:r>
            <a:br>
              <a:rPr lang="en-US" sz="2400" u="sng" dirty="0"/>
            </a:br>
            <a:r>
              <a:rPr lang="en-US" sz="2400" dirty="0"/>
              <a:t/>
            </a:r>
            <a:br>
              <a:rPr lang="en-US" sz="2400" dirty="0"/>
            </a:br>
            <a:r>
              <a:rPr lang="en-US" sz="2400" i="1" dirty="0"/>
              <a:t>The type of communication ERCOT issues is determined primarily on the basis of the time available for the market to respond before an Emergency Condition occurs.  The timing of these communications could range from days in advance to immediate.  If there is insufficient time to allow the market to react, ERCOT may bypass one or more of the communication steps.</a:t>
            </a:r>
          </a:p>
          <a:p>
            <a:pPr marL="457200" indent="-457200">
              <a:buAutoNum type="arabicParenR"/>
            </a:pPr>
            <a:endParaRPr lang="en-US" sz="2200" b="1" i="1" dirty="0"/>
          </a:p>
          <a:p>
            <a:pPr marL="857250" lvl="1" indent="-457200">
              <a:buAutoNum type="arabicParenR"/>
            </a:pPr>
            <a:r>
              <a:rPr lang="en-US" sz="2400" b="1" i="1" dirty="0"/>
              <a:t>Operating Condition Notice (OCN) [NP 6.5.9.3.1]</a:t>
            </a:r>
          </a:p>
          <a:p>
            <a:pPr marL="857250" lvl="1" indent="-457200">
              <a:buAutoNum type="arabicParenR"/>
            </a:pPr>
            <a:r>
              <a:rPr lang="en-US" sz="2400" b="1" i="1" dirty="0"/>
              <a:t>Advisory [NP 6.5.9.3.2]</a:t>
            </a:r>
          </a:p>
          <a:p>
            <a:pPr marL="857250" lvl="1" indent="-457200">
              <a:buAutoNum type="arabicParenR"/>
            </a:pPr>
            <a:r>
              <a:rPr lang="en-US" sz="2400" b="1" i="1" dirty="0"/>
              <a:t>Watch [NP 6.5.9.3.3]</a:t>
            </a:r>
          </a:p>
          <a:p>
            <a:pPr marL="857250" lvl="1" indent="-457200">
              <a:buAutoNum type="arabicParenR"/>
            </a:pPr>
            <a:r>
              <a:rPr lang="en-US" sz="2400" b="1" i="1" dirty="0"/>
              <a:t>Emergency Notice [NP 6.5.9.3.4]</a:t>
            </a:r>
          </a:p>
          <a:p>
            <a:pPr marL="457200" indent="-457200">
              <a:buAutoNum type="arabicParenR"/>
            </a:pPr>
            <a:endParaRPr lang="en-US" sz="2200" b="1" i="1" dirty="0"/>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371601" y="28545"/>
            <a:ext cx="6172200" cy="200055"/>
          </a:xfrm>
          <a:prstGeom prst="rect">
            <a:avLst/>
          </a:prstGeom>
        </p:spPr>
        <p:txBody>
          <a:bodyPr vert="horz" wrap="square" lIns="0" tIns="0" rIns="0" bIns="0" rtlCol="0">
            <a:spAutoFit/>
          </a:bodyPr>
          <a:lstStyle/>
          <a:p>
            <a:pPr marL="11397" algn="ctr"/>
            <a:r>
              <a:rPr sz="1300" b="1" spc="-4" dirty="0">
                <a:latin typeface="Arial"/>
                <a:cs typeface="Arial"/>
              </a:rPr>
              <a:t>ERCOT </a:t>
            </a:r>
            <a:r>
              <a:rPr sz="1300" b="1" dirty="0">
                <a:latin typeface="Arial"/>
                <a:cs typeface="Arial"/>
              </a:rPr>
              <a:t>Energy Emergency </a:t>
            </a:r>
            <a:r>
              <a:rPr sz="1300" b="1" spc="-9" dirty="0">
                <a:latin typeface="Arial"/>
                <a:cs typeface="Arial"/>
              </a:rPr>
              <a:t>Alert</a:t>
            </a:r>
            <a:r>
              <a:rPr sz="1300" b="1" spc="-45" dirty="0">
                <a:latin typeface="Arial"/>
                <a:cs typeface="Arial"/>
              </a:rPr>
              <a:t> </a:t>
            </a:r>
            <a:r>
              <a:rPr sz="1300" b="1" spc="-4" dirty="0">
                <a:latin typeface="Arial"/>
                <a:cs typeface="Arial"/>
              </a:rPr>
              <a:t>Communications</a:t>
            </a:r>
            <a:endParaRPr sz="1300" dirty="0">
              <a:latin typeface="Arial"/>
              <a:cs typeface="Arial"/>
            </a:endParaRPr>
          </a:p>
        </p:txBody>
      </p:sp>
      <p:graphicFrame>
        <p:nvGraphicFramePr>
          <p:cNvPr id="3" name="object 3"/>
          <p:cNvGraphicFramePr>
            <a:graphicFrameLocks noGrp="1"/>
          </p:cNvGraphicFramePr>
          <p:nvPr>
            <p:extLst>
              <p:ext uri="{D42A27DB-BD31-4B8C-83A1-F6EECF244321}">
                <p14:modId xmlns:p14="http://schemas.microsoft.com/office/powerpoint/2010/main" val="2724214392"/>
              </p:ext>
            </p:extLst>
          </p:nvPr>
        </p:nvGraphicFramePr>
        <p:xfrm>
          <a:off x="228600" y="381000"/>
          <a:ext cx="8763000" cy="6019798"/>
        </p:xfrm>
        <a:graphic>
          <a:graphicData uri="http://schemas.openxmlformats.org/drawingml/2006/table">
            <a:tbl>
              <a:tblPr firstRow="1" bandRow="1">
                <a:tableStyleId>{2D5ABB26-0587-4C30-8999-92F81FD0307C}</a:tableStyleId>
              </a:tblPr>
              <a:tblGrid>
                <a:gridCol w="1329756">
                  <a:extLst>
                    <a:ext uri="{9D8B030D-6E8A-4147-A177-3AD203B41FA5}">
                      <a16:colId xmlns="" xmlns:a16="http://schemas.microsoft.com/office/drawing/2014/main" val="20000"/>
                    </a:ext>
                  </a:extLst>
                </a:gridCol>
                <a:gridCol w="1050899">
                  <a:extLst>
                    <a:ext uri="{9D8B030D-6E8A-4147-A177-3AD203B41FA5}">
                      <a16:colId xmlns="" xmlns:a16="http://schemas.microsoft.com/office/drawing/2014/main" val="20001"/>
                    </a:ext>
                  </a:extLst>
                </a:gridCol>
                <a:gridCol w="1837183">
                  <a:extLst>
                    <a:ext uri="{9D8B030D-6E8A-4147-A177-3AD203B41FA5}">
                      <a16:colId xmlns="" xmlns:a16="http://schemas.microsoft.com/office/drawing/2014/main" val="20002"/>
                    </a:ext>
                  </a:extLst>
                </a:gridCol>
                <a:gridCol w="1753768">
                  <a:extLst>
                    <a:ext uri="{9D8B030D-6E8A-4147-A177-3AD203B41FA5}">
                      <a16:colId xmlns="" xmlns:a16="http://schemas.microsoft.com/office/drawing/2014/main" val="20003"/>
                    </a:ext>
                  </a:extLst>
                </a:gridCol>
                <a:gridCol w="1619455">
                  <a:extLst>
                    <a:ext uri="{9D8B030D-6E8A-4147-A177-3AD203B41FA5}">
                      <a16:colId xmlns="" xmlns:a16="http://schemas.microsoft.com/office/drawing/2014/main" val="20004"/>
                    </a:ext>
                  </a:extLst>
                </a:gridCol>
                <a:gridCol w="1171939">
                  <a:extLst>
                    <a:ext uri="{9D8B030D-6E8A-4147-A177-3AD203B41FA5}">
                      <a16:colId xmlns="" xmlns:a16="http://schemas.microsoft.com/office/drawing/2014/main" val="20005"/>
                    </a:ext>
                  </a:extLst>
                </a:gridCol>
              </a:tblGrid>
              <a:tr h="288856">
                <a:tc>
                  <a:txBody>
                    <a:bodyPr/>
                    <a:lstStyle/>
                    <a:p>
                      <a:pPr>
                        <a:lnSpc>
                          <a:spcPct val="100000"/>
                        </a:lnSpc>
                        <a:spcBef>
                          <a:spcPts val="50"/>
                        </a:spcBef>
                      </a:pPr>
                      <a:endParaRPr sz="600" dirty="0">
                        <a:latin typeface="Times New Roman"/>
                        <a:cs typeface="Times New Roman"/>
                      </a:endParaRPr>
                    </a:p>
                    <a:p>
                      <a:pPr algn="ctr">
                        <a:lnSpc>
                          <a:spcPct val="100000"/>
                        </a:lnSpc>
                      </a:pPr>
                      <a:r>
                        <a:rPr sz="700" b="1" dirty="0">
                          <a:solidFill>
                            <a:srgbClr val="003763"/>
                          </a:solidFill>
                          <a:latin typeface="Arial"/>
                          <a:cs typeface="Arial"/>
                        </a:rPr>
                        <a:t>Emergency</a:t>
                      </a:r>
                      <a:r>
                        <a:rPr sz="700" b="1" spc="-110" dirty="0">
                          <a:solidFill>
                            <a:srgbClr val="003763"/>
                          </a:solidFill>
                          <a:latin typeface="Arial"/>
                          <a:cs typeface="Arial"/>
                        </a:rPr>
                        <a:t> </a:t>
                      </a:r>
                      <a:r>
                        <a:rPr sz="700" b="1" spc="-5" dirty="0">
                          <a:solidFill>
                            <a:srgbClr val="003763"/>
                          </a:solidFill>
                          <a:latin typeface="Arial"/>
                          <a:cs typeface="Arial"/>
                        </a:rPr>
                        <a:t>Levels*</a:t>
                      </a:r>
                      <a:endParaRPr sz="700" dirty="0">
                        <a:latin typeface="Arial"/>
                        <a:cs typeface="Arial"/>
                      </a:endParaRPr>
                    </a:p>
                  </a:txBody>
                  <a:tcPr marL="0" marR="0" marT="5603"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pPr>
                        <a:lnSpc>
                          <a:spcPct val="100000"/>
                        </a:lnSpc>
                        <a:spcBef>
                          <a:spcPts val="50"/>
                        </a:spcBef>
                      </a:pPr>
                      <a:endParaRPr sz="600" dirty="0">
                        <a:latin typeface="Times New Roman"/>
                        <a:cs typeface="Times New Roman"/>
                      </a:endParaRPr>
                    </a:p>
                    <a:p>
                      <a:pPr marL="1270" algn="ctr">
                        <a:lnSpc>
                          <a:spcPct val="100000"/>
                        </a:lnSpc>
                      </a:pPr>
                      <a:r>
                        <a:rPr sz="700" b="1" spc="-5" dirty="0">
                          <a:solidFill>
                            <a:srgbClr val="003763"/>
                          </a:solidFill>
                          <a:latin typeface="Arial"/>
                          <a:cs typeface="Arial"/>
                        </a:rPr>
                        <a:t>Trigger</a:t>
                      </a:r>
                      <a:endParaRPr sz="700" dirty="0">
                        <a:latin typeface="Arial"/>
                        <a:cs typeface="Arial"/>
                      </a:endParaRPr>
                    </a:p>
                  </a:txBody>
                  <a:tcPr marL="0" marR="0" marT="5603" marB="0">
                    <a:lnL w="6096">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pPr>
                        <a:lnSpc>
                          <a:spcPct val="100000"/>
                        </a:lnSpc>
                        <a:spcBef>
                          <a:spcPts val="50"/>
                        </a:spcBef>
                      </a:pPr>
                      <a:endParaRPr sz="600" dirty="0">
                        <a:latin typeface="Times New Roman"/>
                        <a:cs typeface="Times New Roman"/>
                      </a:endParaRPr>
                    </a:p>
                    <a:p>
                      <a:pPr marL="394970">
                        <a:lnSpc>
                          <a:spcPct val="100000"/>
                        </a:lnSpc>
                      </a:pPr>
                      <a:r>
                        <a:rPr sz="700" b="1" dirty="0">
                          <a:solidFill>
                            <a:srgbClr val="003763"/>
                          </a:solidFill>
                          <a:latin typeface="Arial"/>
                          <a:cs typeface="Arial"/>
                        </a:rPr>
                        <a:t>Grid Operators'</a:t>
                      </a:r>
                      <a:r>
                        <a:rPr sz="700" b="1" spc="-90" dirty="0">
                          <a:solidFill>
                            <a:srgbClr val="003763"/>
                          </a:solidFill>
                          <a:latin typeface="Arial"/>
                          <a:cs typeface="Arial"/>
                        </a:rPr>
                        <a:t> </a:t>
                      </a:r>
                      <a:r>
                        <a:rPr sz="700" b="1" spc="-5" dirty="0">
                          <a:solidFill>
                            <a:srgbClr val="003763"/>
                          </a:solidFill>
                          <a:latin typeface="Arial"/>
                          <a:cs typeface="Arial"/>
                        </a:rPr>
                        <a:t>Actions</a:t>
                      </a:r>
                      <a:endParaRPr sz="700" dirty="0">
                        <a:latin typeface="Arial"/>
                        <a:cs typeface="Arial"/>
                      </a:endParaRPr>
                    </a:p>
                  </a:txBody>
                  <a:tcPr marL="0" marR="0" marT="5603"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pPr marL="601980" marR="349250" indent="-245745">
                        <a:lnSpc>
                          <a:spcPts val="919"/>
                        </a:lnSpc>
                        <a:spcBef>
                          <a:spcPts val="450"/>
                        </a:spcBef>
                      </a:pPr>
                      <a:r>
                        <a:rPr sz="700" b="1" spc="-5" dirty="0">
                          <a:solidFill>
                            <a:srgbClr val="003763"/>
                          </a:solidFill>
                          <a:latin typeface="Arial"/>
                          <a:cs typeface="Arial"/>
                        </a:rPr>
                        <a:t>Automated</a:t>
                      </a:r>
                      <a:r>
                        <a:rPr sz="700" b="1" spc="-55" dirty="0">
                          <a:solidFill>
                            <a:srgbClr val="003763"/>
                          </a:solidFill>
                          <a:latin typeface="Arial"/>
                          <a:cs typeface="Arial"/>
                        </a:rPr>
                        <a:t> </a:t>
                      </a:r>
                      <a:r>
                        <a:rPr sz="700" b="1" dirty="0">
                          <a:solidFill>
                            <a:srgbClr val="003763"/>
                          </a:solidFill>
                          <a:latin typeface="Arial"/>
                          <a:cs typeface="Arial"/>
                        </a:rPr>
                        <a:t>Emergency  </a:t>
                      </a:r>
                      <a:r>
                        <a:rPr sz="700" b="1" spc="-5" dirty="0">
                          <a:solidFill>
                            <a:srgbClr val="003763"/>
                          </a:solidFill>
                          <a:latin typeface="Arial"/>
                          <a:cs typeface="Arial"/>
                        </a:rPr>
                        <a:t>Notifications</a:t>
                      </a:r>
                      <a:endParaRPr sz="700" dirty="0">
                        <a:latin typeface="Arial"/>
                        <a:cs typeface="Arial"/>
                      </a:endParaRPr>
                    </a:p>
                  </a:txBody>
                  <a:tcPr marL="0" marR="0" marT="50426" marB="0">
                    <a:lnL w="6095">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pPr marL="337820" marR="167640" indent="-165100">
                        <a:lnSpc>
                          <a:spcPts val="919"/>
                        </a:lnSpc>
                        <a:spcBef>
                          <a:spcPts val="450"/>
                        </a:spcBef>
                      </a:pPr>
                      <a:r>
                        <a:rPr sz="700" b="1" dirty="0">
                          <a:solidFill>
                            <a:srgbClr val="003763"/>
                          </a:solidFill>
                          <a:latin typeface="Arial"/>
                          <a:cs typeface="Arial"/>
                        </a:rPr>
                        <a:t>Follow-up</a:t>
                      </a:r>
                      <a:r>
                        <a:rPr sz="700" b="1" spc="-50" dirty="0">
                          <a:solidFill>
                            <a:srgbClr val="003763"/>
                          </a:solidFill>
                          <a:latin typeface="Arial"/>
                          <a:cs typeface="Arial"/>
                        </a:rPr>
                        <a:t> </a:t>
                      </a:r>
                      <a:r>
                        <a:rPr sz="700" b="1" spc="-5" dirty="0">
                          <a:solidFill>
                            <a:srgbClr val="003763"/>
                          </a:solidFill>
                          <a:latin typeface="Arial"/>
                          <a:cs typeface="Arial"/>
                        </a:rPr>
                        <a:t>Communications  </a:t>
                      </a:r>
                      <a:r>
                        <a:rPr sz="700" b="1" dirty="0">
                          <a:solidFill>
                            <a:srgbClr val="003763"/>
                          </a:solidFill>
                          <a:latin typeface="Arial"/>
                          <a:cs typeface="Arial"/>
                        </a:rPr>
                        <a:t>from </a:t>
                      </a:r>
                      <a:r>
                        <a:rPr sz="700" b="1" spc="-5" dirty="0">
                          <a:solidFill>
                            <a:srgbClr val="003763"/>
                          </a:solidFill>
                          <a:latin typeface="Arial"/>
                          <a:cs typeface="Arial"/>
                        </a:rPr>
                        <a:t>External</a:t>
                      </a:r>
                      <a:r>
                        <a:rPr sz="700" b="1" spc="-55" dirty="0">
                          <a:solidFill>
                            <a:srgbClr val="003763"/>
                          </a:solidFill>
                          <a:latin typeface="Arial"/>
                          <a:cs typeface="Arial"/>
                        </a:rPr>
                        <a:t> </a:t>
                      </a:r>
                      <a:r>
                        <a:rPr sz="700" b="1" spc="-5" dirty="0">
                          <a:solidFill>
                            <a:srgbClr val="003763"/>
                          </a:solidFill>
                          <a:latin typeface="Arial"/>
                          <a:cs typeface="Arial"/>
                        </a:rPr>
                        <a:t>Affairs</a:t>
                      </a:r>
                      <a:endParaRPr sz="700" dirty="0">
                        <a:latin typeface="Arial"/>
                        <a:cs typeface="Arial"/>
                      </a:endParaRPr>
                    </a:p>
                  </a:txBody>
                  <a:tcPr marL="0" marR="0" marT="50426"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pPr marL="299720" marR="288925" indent="-3175">
                        <a:lnSpc>
                          <a:spcPts val="919"/>
                        </a:lnSpc>
                        <a:spcBef>
                          <a:spcPts val="450"/>
                        </a:spcBef>
                      </a:pPr>
                      <a:r>
                        <a:rPr sz="700" b="1" spc="10" dirty="0">
                          <a:solidFill>
                            <a:srgbClr val="003763"/>
                          </a:solidFill>
                          <a:latin typeface="Arial"/>
                          <a:cs typeface="Arial"/>
                        </a:rPr>
                        <a:t>M</a:t>
                      </a:r>
                      <a:r>
                        <a:rPr sz="700" b="1" spc="-20" dirty="0">
                          <a:solidFill>
                            <a:srgbClr val="003763"/>
                          </a:solidFill>
                          <a:latin typeface="Arial"/>
                          <a:cs typeface="Arial"/>
                        </a:rPr>
                        <a:t>e</a:t>
                      </a:r>
                      <a:r>
                        <a:rPr sz="700" b="1" dirty="0">
                          <a:solidFill>
                            <a:srgbClr val="003763"/>
                          </a:solidFill>
                          <a:latin typeface="Arial"/>
                          <a:cs typeface="Arial"/>
                        </a:rPr>
                        <a:t>di</a:t>
                      </a:r>
                      <a:r>
                        <a:rPr sz="700" b="1" spc="-20" dirty="0">
                          <a:solidFill>
                            <a:srgbClr val="003763"/>
                          </a:solidFill>
                          <a:latin typeface="Arial"/>
                          <a:cs typeface="Arial"/>
                        </a:rPr>
                        <a:t>a</a:t>
                      </a:r>
                      <a:r>
                        <a:rPr sz="700" b="1" dirty="0">
                          <a:solidFill>
                            <a:srgbClr val="003763"/>
                          </a:solidFill>
                          <a:latin typeface="Arial"/>
                          <a:cs typeface="Arial"/>
                        </a:rPr>
                        <a:t>/P</a:t>
                      </a:r>
                      <a:r>
                        <a:rPr sz="700" b="1" spc="-15" dirty="0">
                          <a:solidFill>
                            <a:srgbClr val="003763"/>
                          </a:solidFill>
                          <a:latin typeface="Arial"/>
                          <a:cs typeface="Arial"/>
                        </a:rPr>
                        <a:t>u</a:t>
                      </a:r>
                      <a:r>
                        <a:rPr sz="700" b="1" dirty="0">
                          <a:solidFill>
                            <a:srgbClr val="003763"/>
                          </a:solidFill>
                          <a:latin typeface="Arial"/>
                          <a:cs typeface="Arial"/>
                        </a:rPr>
                        <a:t>b</a:t>
                      </a:r>
                      <a:r>
                        <a:rPr sz="700" b="1" spc="-10" dirty="0">
                          <a:solidFill>
                            <a:srgbClr val="003763"/>
                          </a:solidFill>
                          <a:latin typeface="Arial"/>
                          <a:cs typeface="Arial"/>
                        </a:rPr>
                        <a:t>l</a:t>
                      </a:r>
                      <a:r>
                        <a:rPr sz="700" b="1" dirty="0">
                          <a:solidFill>
                            <a:srgbClr val="003763"/>
                          </a:solidFill>
                          <a:latin typeface="Arial"/>
                          <a:cs typeface="Arial"/>
                        </a:rPr>
                        <a:t>ic  </a:t>
                      </a:r>
                      <a:r>
                        <a:rPr sz="700" b="1" spc="-5" dirty="0">
                          <a:solidFill>
                            <a:srgbClr val="003763"/>
                          </a:solidFill>
                          <a:latin typeface="Arial"/>
                          <a:cs typeface="Arial"/>
                        </a:rPr>
                        <a:t>N</a:t>
                      </a:r>
                      <a:r>
                        <a:rPr sz="700" b="1" dirty="0">
                          <a:solidFill>
                            <a:srgbClr val="003763"/>
                          </a:solidFill>
                          <a:latin typeface="Arial"/>
                          <a:cs typeface="Arial"/>
                        </a:rPr>
                        <a:t>o</a:t>
                      </a:r>
                      <a:r>
                        <a:rPr sz="700" b="1" spc="-5" dirty="0">
                          <a:solidFill>
                            <a:srgbClr val="003763"/>
                          </a:solidFill>
                          <a:latin typeface="Arial"/>
                          <a:cs typeface="Arial"/>
                        </a:rPr>
                        <a:t>t</a:t>
                      </a:r>
                      <a:r>
                        <a:rPr sz="700" b="1" dirty="0">
                          <a:solidFill>
                            <a:srgbClr val="003763"/>
                          </a:solidFill>
                          <a:latin typeface="Arial"/>
                          <a:cs typeface="Arial"/>
                        </a:rPr>
                        <a:t>i</a:t>
                      </a:r>
                      <a:r>
                        <a:rPr sz="700" b="1" spc="-5" dirty="0">
                          <a:solidFill>
                            <a:srgbClr val="003763"/>
                          </a:solidFill>
                          <a:latin typeface="Arial"/>
                          <a:cs typeface="Arial"/>
                        </a:rPr>
                        <a:t>f</a:t>
                      </a:r>
                      <a:r>
                        <a:rPr sz="700" b="1" dirty="0">
                          <a:solidFill>
                            <a:srgbClr val="003763"/>
                          </a:solidFill>
                          <a:latin typeface="Arial"/>
                          <a:cs typeface="Arial"/>
                        </a:rPr>
                        <a:t>i</a:t>
                      </a:r>
                      <a:r>
                        <a:rPr sz="700" b="1" spc="-5" dirty="0">
                          <a:solidFill>
                            <a:srgbClr val="003763"/>
                          </a:solidFill>
                          <a:latin typeface="Arial"/>
                          <a:cs typeface="Arial"/>
                        </a:rPr>
                        <a:t>cat</a:t>
                      </a:r>
                      <a:r>
                        <a:rPr sz="700" b="1" dirty="0">
                          <a:solidFill>
                            <a:srgbClr val="003763"/>
                          </a:solidFill>
                          <a:latin typeface="Arial"/>
                          <a:cs typeface="Arial"/>
                        </a:rPr>
                        <a:t>ions</a:t>
                      </a:r>
                      <a:endParaRPr sz="700" dirty="0">
                        <a:latin typeface="Arial"/>
                        <a:cs typeface="Arial"/>
                      </a:endParaRPr>
                    </a:p>
                  </a:txBody>
                  <a:tcPr marL="0" marR="0" marT="50426"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extLst>
                  <a:ext uri="{0D108BD9-81ED-4DB2-BD59-A6C34878D82A}">
                    <a16:rowId xmlns="" xmlns:a16="http://schemas.microsoft.com/office/drawing/2014/main" val="10000"/>
                  </a:ext>
                </a:extLst>
              </a:tr>
              <a:tr h="243845">
                <a:tc>
                  <a:txBody>
                    <a:bodyPr/>
                    <a:lstStyle/>
                    <a:p>
                      <a:pPr algn="ctr">
                        <a:lnSpc>
                          <a:spcPct val="100000"/>
                        </a:lnSpc>
                        <a:spcBef>
                          <a:spcPts val="615"/>
                        </a:spcBef>
                      </a:pPr>
                      <a:r>
                        <a:rPr sz="800" b="1" dirty="0">
                          <a:solidFill>
                            <a:srgbClr val="FFFFFF"/>
                          </a:solidFill>
                          <a:latin typeface="Arial"/>
                          <a:cs typeface="Arial"/>
                        </a:rPr>
                        <a:t>Normal</a:t>
                      </a:r>
                      <a:r>
                        <a:rPr sz="800" b="1" spc="-60" dirty="0">
                          <a:solidFill>
                            <a:srgbClr val="FFFFFF"/>
                          </a:solidFill>
                          <a:latin typeface="Arial"/>
                          <a:cs typeface="Arial"/>
                        </a:rPr>
                        <a:t> </a:t>
                      </a:r>
                      <a:r>
                        <a:rPr sz="800" b="1" spc="-5" dirty="0">
                          <a:solidFill>
                            <a:srgbClr val="FFFFFF"/>
                          </a:solidFill>
                          <a:latin typeface="Arial"/>
                          <a:cs typeface="Arial"/>
                        </a:rPr>
                        <a:t>Conditions</a:t>
                      </a:r>
                      <a:endParaRPr sz="800" dirty="0">
                        <a:latin typeface="Arial"/>
                        <a:cs typeface="Arial"/>
                      </a:endParaRPr>
                    </a:p>
                  </a:txBody>
                  <a:tcPr marL="0" marR="0" marT="68916"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00CE7C"/>
                    </a:solidFill>
                  </a:tcPr>
                </a:tc>
                <a:tc>
                  <a:txBody>
                    <a:bodyPr/>
                    <a:lstStyle/>
                    <a:p>
                      <a:pPr marL="69850">
                        <a:lnSpc>
                          <a:spcPct val="100000"/>
                        </a:lnSpc>
                        <a:spcBef>
                          <a:spcPts val="320"/>
                        </a:spcBef>
                      </a:pPr>
                      <a:r>
                        <a:rPr sz="600" b="1" spc="-5" dirty="0">
                          <a:latin typeface="Arial"/>
                          <a:cs typeface="Arial"/>
                        </a:rPr>
                        <a:t>Reserves &gt;3,000</a:t>
                      </a:r>
                      <a:r>
                        <a:rPr sz="600" b="1" spc="-55" dirty="0">
                          <a:latin typeface="Arial"/>
                          <a:cs typeface="Arial"/>
                        </a:rPr>
                        <a:t> </a:t>
                      </a:r>
                      <a:r>
                        <a:rPr sz="600" b="1" spc="-5" dirty="0">
                          <a:latin typeface="Arial"/>
                          <a:cs typeface="Arial"/>
                        </a:rPr>
                        <a:t>MW</a:t>
                      </a:r>
                      <a:endParaRPr sz="600" dirty="0">
                        <a:latin typeface="Arial"/>
                        <a:cs typeface="Arial"/>
                      </a:endParaRPr>
                    </a:p>
                  </a:txBody>
                  <a:tcPr marL="0" marR="0" marT="35859" marB="0">
                    <a:lnL w="6096">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tcPr>
                </a:tc>
                <a:tc>
                  <a:txBody>
                    <a:bodyPr/>
                    <a:lstStyle/>
                    <a:p>
                      <a:pPr marL="69850">
                        <a:lnSpc>
                          <a:spcPct val="100000"/>
                        </a:lnSpc>
                        <a:spcBef>
                          <a:spcPts val="334"/>
                        </a:spcBef>
                      </a:pPr>
                      <a:r>
                        <a:rPr sz="600" spc="-5" dirty="0">
                          <a:latin typeface="Arial"/>
                          <a:cs typeface="Arial"/>
                        </a:rPr>
                        <a:t>Normal</a:t>
                      </a:r>
                      <a:r>
                        <a:rPr sz="600" spc="-60" dirty="0">
                          <a:latin typeface="Arial"/>
                          <a:cs typeface="Arial"/>
                        </a:rPr>
                        <a:t> </a:t>
                      </a:r>
                      <a:r>
                        <a:rPr sz="600" spc="-5" dirty="0">
                          <a:latin typeface="Arial"/>
                          <a:cs typeface="Arial"/>
                        </a:rPr>
                        <a:t>operations</a:t>
                      </a:r>
                      <a:endParaRPr sz="600" dirty="0">
                        <a:latin typeface="Arial"/>
                        <a:cs typeface="Arial"/>
                      </a:endParaRPr>
                    </a:p>
                  </a:txBody>
                  <a:tcPr marL="0" marR="0" marT="37539"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endParaRPr sz="600" dirty="0">
                        <a:latin typeface="Arial"/>
                        <a:cs typeface="Arial"/>
                      </a:endParaRPr>
                    </a:p>
                  </a:txBody>
                  <a:tcPr marL="0" marR="0" marT="0" marB="0">
                    <a:lnL w="6095">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endParaRPr sz="600" dirty="0">
                        <a:latin typeface="Arial"/>
                        <a:cs typeface="Arial"/>
                      </a:endParaRPr>
                    </a:p>
                  </a:txBody>
                  <a:tcPr marL="0" marR="0" marT="0"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endParaRPr sz="600" dirty="0">
                        <a:latin typeface="Arial"/>
                        <a:cs typeface="Arial"/>
                      </a:endParaRPr>
                    </a:p>
                  </a:txBody>
                  <a:tcPr marL="0" marR="0" marT="0"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extLst>
                  <a:ext uri="{0D108BD9-81ED-4DB2-BD59-A6C34878D82A}">
                    <a16:rowId xmlns="" xmlns:a16="http://schemas.microsoft.com/office/drawing/2014/main" val="10001"/>
                  </a:ext>
                </a:extLst>
              </a:tr>
              <a:tr h="527598">
                <a:tc>
                  <a:txBody>
                    <a:bodyPr/>
                    <a:lstStyle/>
                    <a:p>
                      <a:pPr marL="160020" marR="154940" indent="-635" algn="ctr">
                        <a:lnSpc>
                          <a:spcPts val="1030"/>
                        </a:lnSpc>
                        <a:spcBef>
                          <a:spcPts val="350"/>
                        </a:spcBef>
                      </a:pPr>
                      <a:r>
                        <a:rPr sz="800" b="1" dirty="0">
                          <a:solidFill>
                            <a:srgbClr val="FFFFFF"/>
                          </a:solidFill>
                          <a:latin typeface="Arial"/>
                          <a:cs typeface="Arial"/>
                        </a:rPr>
                        <a:t>Control Room  </a:t>
                      </a:r>
                      <a:r>
                        <a:rPr sz="800" b="1" spc="-5" dirty="0">
                          <a:solidFill>
                            <a:srgbClr val="FFFFFF"/>
                          </a:solidFill>
                          <a:latin typeface="Arial"/>
                          <a:cs typeface="Arial"/>
                        </a:rPr>
                        <a:t>Operating  </a:t>
                      </a:r>
                      <a:r>
                        <a:rPr sz="800" b="1" dirty="0">
                          <a:solidFill>
                            <a:srgbClr val="FFFFFF"/>
                          </a:solidFill>
                          <a:latin typeface="Arial"/>
                          <a:cs typeface="Arial"/>
                        </a:rPr>
                        <a:t>Condition</a:t>
                      </a:r>
                      <a:r>
                        <a:rPr sz="800" b="1" spc="-80" dirty="0">
                          <a:solidFill>
                            <a:srgbClr val="FFFFFF"/>
                          </a:solidFill>
                          <a:latin typeface="Arial"/>
                          <a:cs typeface="Arial"/>
                        </a:rPr>
                        <a:t> </a:t>
                      </a:r>
                      <a:r>
                        <a:rPr sz="800" b="1" spc="-5" dirty="0">
                          <a:solidFill>
                            <a:srgbClr val="FFFFFF"/>
                          </a:solidFill>
                          <a:latin typeface="Arial"/>
                          <a:cs typeface="Arial"/>
                        </a:rPr>
                        <a:t>Notice </a:t>
                      </a:r>
                      <a:r>
                        <a:rPr sz="800" b="1" dirty="0">
                          <a:solidFill>
                            <a:srgbClr val="FFFFFF"/>
                          </a:solidFill>
                          <a:latin typeface="Arial"/>
                          <a:cs typeface="Arial"/>
                        </a:rPr>
                        <a:t> </a:t>
                      </a:r>
                      <a:r>
                        <a:rPr sz="800" b="1" spc="-5" dirty="0">
                          <a:solidFill>
                            <a:srgbClr val="FFFFFF"/>
                          </a:solidFill>
                          <a:latin typeface="Arial"/>
                          <a:cs typeface="Arial"/>
                        </a:rPr>
                        <a:t>(OCN)</a:t>
                      </a:r>
                      <a:endParaRPr sz="800" dirty="0">
                        <a:latin typeface="Arial"/>
                        <a:cs typeface="Arial"/>
                      </a:endParaRPr>
                    </a:p>
                  </a:txBody>
                  <a:tcPr marL="0" marR="0" marT="39221"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00CE7C"/>
                    </a:solidFill>
                  </a:tcPr>
                </a:tc>
                <a:tc>
                  <a:txBody>
                    <a:bodyPr/>
                    <a:lstStyle/>
                    <a:p>
                      <a:pPr marL="69850" marR="360680">
                        <a:lnSpc>
                          <a:spcPts val="800"/>
                        </a:lnSpc>
                        <a:spcBef>
                          <a:spcPts val="365"/>
                        </a:spcBef>
                      </a:pPr>
                      <a:r>
                        <a:rPr sz="600" spc="-5" dirty="0">
                          <a:latin typeface="Arial"/>
                          <a:cs typeface="Arial"/>
                        </a:rPr>
                        <a:t>Projected need for  additional</a:t>
                      </a:r>
                      <a:r>
                        <a:rPr sz="600" spc="-60" dirty="0">
                          <a:latin typeface="Arial"/>
                          <a:cs typeface="Arial"/>
                        </a:rPr>
                        <a:t> </a:t>
                      </a:r>
                      <a:r>
                        <a:rPr sz="600" spc="-5" dirty="0">
                          <a:latin typeface="Arial"/>
                          <a:cs typeface="Arial"/>
                        </a:rPr>
                        <a:t>resources</a:t>
                      </a:r>
                      <a:endParaRPr sz="600" dirty="0">
                        <a:latin typeface="Arial"/>
                        <a:cs typeface="Arial"/>
                      </a:endParaRPr>
                    </a:p>
                  </a:txBody>
                  <a:tcPr marL="0" marR="0" marT="40901" marB="0">
                    <a:lnL w="6096">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tcPr>
                </a:tc>
                <a:tc>
                  <a:txBody>
                    <a:bodyPr/>
                    <a:lstStyle/>
                    <a:p>
                      <a:pPr marL="69850">
                        <a:lnSpc>
                          <a:spcPct val="100000"/>
                        </a:lnSpc>
                        <a:spcBef>
                          <a:spcPts val="305"/>
                        </a:spcBef>
                      </a:pPr>
                      <a:r>
                        <a:rPr sz="600" spc="-5" dirty="0">
                          <a:latin typeface="Arial"/>
                          <a:cs typeface="Arial"/>
                        </a:rPr>
                        <a:t>Issue "OCN" </a:t>
                      </a:r>
                      <a:r>
                        <a:rPr sz="600" dirty="0">
                          <a:latin typeface="Arial"/>
                          <a:cs typeface="Arial"/>
                        </a:rPr>
                        <a:t>to </a:t>
                      </a:r>
                      <a:r>
                        <a:rPr sz="600" spc="-5" dirty="0">
                          <a:latin typeface="Arial"/>
                          <a:cs typeface="Arial"/>
                        </a:rPr>
                        <a:t>utilities — informational</a:t>
                      </a:r>
                      <a:r>
                        <a:rPr sz="600" spc="40" dirty="0">
                          <a:latin typeface="Arial"/>
                          <a:cs typeface="Arial"/>
                        </a:rPr>
                        <a:t> </a:t>
                      </a:r>
                      <a:r>
                        <a:rPr sz="600" spc="-5" dirty="0">
                          <a:latin typeface="Arial"/>
                          <a:cs typeface="Arial"/>
                        </a:rPr>
                        <a:t>only</a:t>
                      </a:r>
                      <a:endParaRPr sz="600" dirty="0">
                        <a:latin typeface="Arial"/>
                        <a:cs typeface="Arial"/>
                      </a:endParaRPr>
                    </a:p>
                  </a:txBody>
                  <a:tcPr marL="0" marR="0" marT="34178"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pPr marL="68580" marR="112395">
                        <a:lnSpc>
                          <a:spcPts val="800"/>
                        </a:lnSpc>
                        <a:spcBef>
                          <a:spcPts val="365"/>
                        </a:spcBef>
                      </a:pPr>
                      <a:r>
                        <a:rPr sz="600" spc="-5" dirty="0">
                          <a:latin typeface="Arial"/>
                          <a:cs typeface="Arial"/>
                        </a:rPr>
                        <a:t>Public </a:t>
                      </a:r>
                      <a:r>
                        <a:rPr sz="600" dirty="0">
                          <a:latin typeface="Arial"/>
                          <a:cs typeface="Arial"/>
                        </a:rPr>
                        <a:t>Utility </a:t>
                      </a:r>
                      <a:r>
                        <a:rPr sz="600" spc="-5" dirty="0">
                          <a:latin typeface="Arial"/>
                          <a:cs typeface="Arial"/>
                        </a:rPr>
                        <a:t>Commission </a:t>
                      </a:r>
                      <a:r>
                        <a:rPr sz="600" dirty="0">
                          <a:latin typeface="Arial"/>
                          <a:cs typeface="Arial"/>
                        </a:rPr>
                        <a:t>of </a:t>
                      </a:r>
                      <a:r>
                        <a:rPr sz="600" spc="-5" dirty="0">
                          <a:latin typeface="Arial"/>
                          <a:cs typeface="Arial"/>
                        </a:rPr>
                        <a:t>Texas (PUC)  </a:t>
                      </a:r>
                      <a:r>
                        <a:rPr sz="600" spc="-10" dirty="0">
                          <a:latin typeface="Arial"/>
                          <a:cs typeface="Arial"/>
                        </a:rPr>
                        <a:t>and </a:t>
                      </a:r>
                      <a:r>
                        <a:rPr sz="600" spc="-5" dirty="0">
                          <a:latin typeface="Arial"/>
                          <a:cs typeface="Arial"/>
                        </a:rPr>
                        <a:t>NERC regional entity (Texas  Reliability </a:t>
                      </a:r>
                      <a:r>
                        <a:rPr sz="600" dirty="0">
                          <a:latin typeface="Arial"/>
                          <a:cs typeface="Arial"/>
                        </a:rPr>
                        <a:t>Entity </a:t>
                      </a:r>
                      <a:r>
                        <a:rPr sz="600" spc="-5" dirty="0">
                          <a:latin typeface="Arial"/>
                          <a:cs typeface="Arial"/>
                        </a:rPr>
                        <a:t>(Texas RE)) notified </a:t>
                      </a:r>
                      <a:r>
                        <a:rPr sz="600" dirty="0">
                          <a:latin typeface="Arial"/>
                          <a:cs typeface="Arial"/>
                        </a:rPr>
                        <a:t>via  </a:t>
                      </a:r>
                      <a:r>
                        <a:rPr sz="600" spc="-5" dirty="0">
                          <a:latin typeface="Arial"/>
                          <a:cs typeface="Arial"/>
                        </a:rPr>
                        <a:t>daily</a:t>
                      </a:r>
                      <a:r>
                        <a:rPr sz="600" spc="-80" dirty="0">
                          <a:latin typeface="Arial"/>
                          <a:cs typeface="Arial"/>
                        </a:rPr>
                        <a:t> </a:t>
                      </a:r>
                      <a:r>
                        <a:rPr sz="600" spc="-5" dirty="0">
                          <a:latin typeface="Arial"/>
                          <a:cs typeface="Arial"/>
                        </a:rPr>
                        <a:t>emails</a:t>
                      </a:r>
                      <a:endParaRPr sz="600" dirty="0">
                        <a:latin typeface="Arial"/>
                        <a:cs typeface="Arial"/>
                      </a:endParaRPr>
                    </a:p>
                  </a:txBody>
                  <a:tcPr marL="0" marR="0" marT="40901" marB="0">
                    <a:lnL w="6095">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endParaRPr sz="600" dirty="0">
                        <a:latin typeface="Arial"/>
                        <a:cs typeface="Arial"/>
                      </a:endParaRPr>
                    </a:p>
                  </a:txBody>
                  <a:tcPr marL="0" marR="0" marT="0"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CCD6DF"/>
                    </a:solidFill>
                  </a:tcPr>
                </a:tc>
                <a:tc>
                  <a:txBody>
                    <a:bodyPr/>
                    <a:lstStyle/>
                    <a:p>
                      <a:endParaRPr sz="600" dirty="0">
                        <a:latin typeface="Arial"/>
                        <a:cs typeface="Arial"/>
                      </a:endParaRPr>
                    </a:p>
                  </a:txBody>
                  <a:tcPr marL="0" marR="0" marT="0"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solidFill>
                      <a:srgbClr val="CCD6DF"/>
                    </a:solidFill>
                  </a:tcPr>
                </a:tc>
                <a:extLst>
                  <a:ext uri="{0D108BD9-81ED-4DB2-BD59-A6C34878D82A}">
                    <a16:rowId xmlns="" xmlns:a16="http://schemas.microsoft.com/office/drawing/2014/main" val="10002"/>
                  </a:ext>
                </a:extLst>
              </a:tr>
              <a:tr h="673418">
                <a:tc>
                  <a:txBody>
                    <a:bodyPr/>
                    <a:lstStyle/>
                    <a:p>
                      <a:pPr>
                        <a:lnSpc>
                          <a:spcPct val="100000"/>
                        </a:lnSpc>
                      </a:pPr>
                      <a:endParaRPr sz="900" dirty="0">
                        <a:latin typeface="Times New Roman"/>
                        <a:cs typeface="Times New Roman"/>
                      </a:endParaRPr>
                    </a:p>
                    <a:p>
                      <a:pPr algn="ctr">
                        <a:lnSpc>
                          <a:spcPct val="100000"/>
                        </a:lnSpc>
                        <a:spcBef>
                          <a:spcPts val="650"/>
                        </a:spcBef>
                      </a:pPr>
                      <a:r>
                        <a:rPr sz="800" b="1" spc="-5" dirty="0">
                          <a:latin typeface="Arial"/>
                          <a:cs typeface="Arial"/>
                        </a:rPr>
                        <a:t>Conservation</a:t>
                      </a:r>
                      <a:r>
                        <a:rPr sz="800" b="1" spc="-45" dirty="0">
                          <a:latin typeface="Arial"/>
                          <a:cs typeface="Arial"/>
                        </a:rPr>
                        <a:t> </a:t>
                      </a:r>
                      <a:r>
                        <a:rPr sz="800" b="1" spc="-5" dirty="0">
                          <a:latin typeface="Arial"/>
                          <a:cs typeface="Arial"/>
                        </a:rPr>
                        <a:t>Alert</a:t>
                      </a:r>
                      <a:endParaRPr sz="800" dirty="0">
                        <a:latin typeface="Arial"/>
                        <a:cs typeface="Arial"/>
                      </a:endParaRPr>
                    </a:p>
                  </a:txBody>
                  <a:tcPr marL="0" marR="0" marT="0"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FFD100"/>
                    </a:solidFill>
                  </a:tcPr>
                </a:tc>
                <a:tc>
                  <a:txBody>
                    <a:bodyPr/>
                    <a:lstStyle/>
                    <a:p>
                      <a:pPr marL="69850" marR="114300">
                        <a:lnSpc>
                          <a:spcPts val="800"/>
                        </a:lnSpc>
                        <a:spcBef>
                          <a:spcPts val="365"/>
                        </a:spcBef>
                      </a:pPr>
                      <a:r>
                        <a:rPr sz="600" spc="-5" dirty="0">
                          <a:latin typeface="Arial"/>
                          <a:cs typeface="Arial"/>
                        </a:rPr>
                        <a:t>Used rarely, as needed, to  encourage conservation  when tight operating  reserves are expected to  be a reliability</a:t>
                      </a:r>
                      <a:r>
                        <a:rPr sz="600" spc="-45" dirty="0">
                          <a:latin typeface="Arial"/>
                          <a:cs typeface="Arial"/>
                        </a:rPr>
                        <a:t> </a:t>
                      </a:r>
                      <a:r>
                        <a:rPr sz="600" spc="-5" dirty="0">
                          <a:latin typeface="Arial"/>
                          <a:cs typeface="Arial"/>
                        </a:rPr>
                        <a:t>concern</a:t>
                      </a:r>
                      <a:endParaRPr sz="600" dirty="0">
                        <a:latin typeface="Arial"/>
                        <a:cs typeface="Arial"/>
                      </a:endParaRPr>
                    </a:p>
                  </a:txBody>
                  <a:tcPr marL="0" marR="0" marT="40901" marB="0">
                    <a:lnL w="6096">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tcPr>
                </a:tc>
                <a:tc>
                  <a:txBody>
                    <a:bodyPr/>
                    <a:lstStyle/>
                    <a:p>
                      <a:pPr marL="69850" marR="163830">
                        <a:lnSpc>
                          <a:spcPts val="800"/>
                        </a:lnSpc>
                        <a:spcBef>
                          <a:spcPts val="365"/>
                        </a:spcBef>
                      </a:pPr>
                      <a:r>
                        <a:rPr sz="600" spc="-5" dirty="0">
                          <a:latin typeface="Arial"/>
                          <a:cs typeface="Arial"/>
                        </a:rPr>
                        <a:t>Monitor need </a:t>
                      </a:r>
                      <a:r>
                        <a:rPr sz="600" dirty="0">
                          <a:latin typeface="Arial"/>
                          <a:cs typeface="Arial"/>
                        </a:rPr>
                        <a:t>for </a:t>
                      </a:r>
                      <a:r>
                        <a:rPr sz="600" spc="-5" dirty="0">
                          <a:latin typeface="Arial"/>
                          <a:cs typeface="Arial"/>
                        </a:rPr>
                        <a:t>additional generation </a:t>
                      </a:r>
                      <a:r>
                        <a:rPr sz="600" spc="-10" dirty="0">
                          <a:latin typeface="Arial"/>
                          <a:cs typeface="Arial"/>
                        </a:rPr>
                        <a:t>and  </a:t>
                      </a:r>
                      <a:r>
                        <a:rPr sz="600" spc="-5" dirty="0">
                          <a:latin typeface="Arial"/>
                          <a:cs typeface="Arial"/>
                        </a:rPr>
                        <a:t>voluntary demand response resources</a:t>
                      </a:r>
                      <a:endParaRPr sz="600" dirty="0">
                        <a:latin typeface="Arial"/>
                        <a:cs typeface="Arial"/>
                      </a:endParaRPr>
                    </a:p>
                  </a:txBody>
                  <a:tcPr marL="0" marR="0" marT="40901"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pPr marL="68580" marR="95885">
                        <a:lnSpc>
                          <a:spcPts val="800"/>
                        </a:lnSpc>
                        <a:spcBef>
                          <a:spcPts val="365"/>
                        </a:spcBef>
                      </a:pPr>
                      <a:r>
                        <a:rPr sz="600" spc="-5" dirty="0">
                          <a:latin typeface="Arial"/>
                          <a:cs typeface="Arial"/>
                        </a:rPr>
                        <a:t>None – conservation messages entered  </a:t>
                      </a:r>
                      <a:r>
                        <a:rPr sz="600" spc="-10" dirty="0">
                          <a:latin typeface="Arial"/>
                          <a:cs typeface="Arial"/>
                        </a:rPr>
                        <a:t>and </a:t>
                      </a:r>
                      <a:r>
                        <a:rPr sz="600" spc="-5" dirty="0">
                          <a:latin typeface="Arial"/>
                          <a:cs typeface="Arial"/>
                        </a:rPr>
                        <a:t>deployed manually </a:t>
                      </a:r>
                      <a:r>
                        <a:rPr sz="600" dirty="0">
                          <a:latin typeface="Arial"/>
                          <a:cs typeface="Arial"/>
                        </a:rPr>
                        <a:t>in </a:t>
                      </a:r>
                      <a:r>
                        <a:rPr sz="600" spc="-5" dirty="0">
                          <a:latin typeface="Arial"/>
                          <a:cs typeface="Arial"/>
                        </a:rPr>
                        <a:t>non-emergency  situations</a:t>
                      </a:r>
                      <a:endParaRPr sz="600" dirty="0">
                        <a:latin typeface="Arial"/>
                        <a:cs typeface="Arial"/>
                      </a:endParaRPr>
                    </a:p>
                  </a:txBody>
                  <a:tcPr marL="0" marR="0" marT="40901" marB="0">
                    <a:lnL w="6095">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pPr marL="68580" marR="73025">
                        <a:lnSpc>
                          <a:spcPts val="800"/>
                        </a:lnSpc>
                        <a:spcBef>
                          <a:spcPts val="365"/>
                        </a:spcBef>
                      </a:pPr>
                      <a:r>
                        <a:rPr sz="600" spc="-5" dirty="0">
                          <a:latin typeface="Arial"/>
                          <a:cs typeface="Arial"/>
                        </a:rPr>
                        <a:t>Coordinate public notification with PUC  staff; notify media and market  participants’ media contacts/PIOs </a:t>
                      </a:r>
                      <a:r>
                        <a:rPr sz="600" dirty="0">
                          <a:latin typeface="Arial"/>
                          <a:cs typeface="Arial"/>
                        </a:rPr>
                        <a:t>of  </a:t>
                      </a:r>
                      <a:r>
                        <a:rPr sz="600" spc="-5" dirty="0">
                          <a:latin typeface="Arial"/>
                          <a:cs typeface="Arial"/>
                        </a:rPr>
                        <a:t>change in</a:t>
                      </a:r>
                      <a:r>
                        <a:rPr sz="600" spc="-55" dirty="0">
                          <a:latin typeface="Arial"/>
                          <a:cs typeface="Arial"/>
                        </a:rPr>
                        <a:t> </a:t>
                      </a:r>
                      <a:r>
                        <a:rPr sz="600" spc="-5" dirty="0">
                          <a:latin typeface="Arial"/>
                          <a:cs typeface="Arial"/>
                        </a:rPr>
                        <a:t>conditions</a:t>
                      </a:r>
                      <a:endParaRPr sz="600" dirty="0">
                        <a:latin typeface="Arial"/>
                        <a:cs typeface="Arial"/>
                      </a:endParaRPr>
                    </a:p>
                  </a:txBody>
                  <a:tcPr marL="0" marR="0" marT="40901" marB="0">
                    <a:lnL w="6095">
                      <a:solidFill>
                        <a:srgbClr val="BEBEBE"/>
                      </a:solidFill>
                      <a:prstDash val="solid"/>
                    </a:lnL>
                    <a:lnR w="6096">
                      <a:solidFill>
                        <a:srgbClr val="BEBEBE"/>
                      </a:solidFill>
                      <a:prstDash val="solid"/>
                    </a:lnR>
                    <a:lnT w="6096">
                      <a:solidFill>
                        <a:srgbClr val="BEBEBE"/>
                      </a:solidFill>
                      <a:prstDash val="solid"/>
                    </a:lnT>
                    <a:lnB w="45720">
                      <a:solidFill>
                        <a:srgbClr val="CCD6DF"/>
                      </a:solidFill>
                      <a:prstDash val="solid"/>
                    </a:lnB>
                  </a:tcPr>
                </a:tc>
                <a:tc>
                  <a:txBody>
                    <a:bodyPr/>
                    <a:lstStyle/>
                    <a:p>
                      <a:pPr marL="69850" marR="92710">
                        <a:lnSpc>
                          <a:spcPts val="800"/>
                        </a:lnSpc>
                        <a:spcBef>
                          <a:spcPts val="365"/>
                        </a:spcBef>
                      </a:pPr>
                      <a:r>
                        <a:rPr sz="600" spc="-5" dirty="0">
                          <a:latin typeface="Arial"/>
                          <a:cs typeface="Arial"/>
                        </a:rPr>
                        <a:t>Spotlight on home page of  ercot.com and mobile app;  social media posts; app  messages and/or news  release</a:t>
                      </a:r>
                      <a:endParaRPr sz="600" dirty="0">
                        <a:latin typeface="Arial"/>
                        <a:cs typeface="Arial"/>
                      </a:endParaRPr>
                    </a:p>
                  </a:txBody>
                  <a:tcPr marL="0" marR="0" marT="40901" marB="0">
                    <a:lnL w="6096">
                      <a:solidFill>
                        <a:srgbClr val="BEBEBE"/>
                      </a:solidFill>
                      <a:prstDash val="solid"/>
                    </a:lnL>
                    <a:lnR w="6095">
                      <a:solidFill>
                        <a:srgbClr val="BEBEBE"/>
                      </a:solidFill>
                      <a:prstDash val="solid"/>
                    </a:lnR>
                    <a:lnT w="6096">
                      <a:solidFill>
                        <a:srgbClr val="BEBEBE"/>
                      </a:solidFill>
                      <a:prstDash val="solid"/>
                    </a:lnT>
                    <a:lnB w="45720">
                      <a:solidFill>
                        <a:srgbClr val="CCD6DF"/>
                      </a:solidFill>
                      <a:prstDash val="solid"/>
                    </a:lnB>
                  </a:tcPr>
                </a:tc>
                <a:extLst>
                  <a:ext uri="{0D108BD9-81ED-4DB2-BD59-A6C34878D82A}">
                    <a16:rowId xmlns="" xmlns:a16="http://schemas.microsoft.com/office/drawing/2014/main" val="10003"/>
                  </a:ext>
                </a:extLst>
              </a:tr>
              <a:tr h="537691">
                <a:tc>
                  <a:txBody>
                    <a:bodyPr/>
                    <a:lstStyle/>
                    <a:p>
                      <a:pPr>
                        <a:lnSpc>
                          <a:spcPct val="100000"/>
                        </a:lnSpc>
                        <a:spcBef>
                          <a:spcPts val="40"/>
                        </a:spcBef>
                      </a:pPr>
                      <a:endParaRPr sz="1100" dirty="0">
                        <a:latin typeface="Times New Roman"/>
                        <a:cs typeface="Times New Roman"/>
                      </a:endParaRPr>
                    </a:p>
                    <a:p>
                      <a:pPr marL="373380" marR="231140" indent="-137160">
                        <a:lnSpc>
                          <a:spcPts val="1040"/>
                        </a:lnSpc>
                        <a:spcBef>
                          <a:spcPts val="5"/>
                        </a:spcBef>
                      </a:pPr>
                      <a:r>
                        <a:rPr sz="800" b="1" dirty="0">
                          <a:solidFill>
                            <a:srgbClr val="FFFFFF"/>
                          </a:solidFill>
                          <a:latin typeface="Arial"/>
                          <a:cs typeface="Arial"/>
                        </a:rPr>
                        <a:t>Control</a:t>
                      </a:r>
                      <a:r>
                        <a:rPr sz="800" b="1" spc="-95" dirty="0">
                          <a:solidFill>
                            <a:srgbClr val="FFFFFF"/>
                          </a:solidFill>
                          <a:latin typeface="Arial"/>
                          <a:cs typeface="Arial"/>
                        </a:rPr>
                        <a:t> </a:t>
                      </a:r>
                      <a:r>
                        <a:rPr sz="800" b="1" dirty="0">
                          <a:solidFill>
                            <a:srgbClr val="FFFFFF"/>
                          </a:solidFill>
                          <a:latin typeface="Arial"/>
                          <a:cs typeface="Arial"/>
                        </a:rPr>
                        <a:t>Room  Advisory</a:t>
                      </a:r>
                      <a:endParaRPr sz="800" dirty="0">
                        <a:latin typeface="Arial"/>
                        <a:cs typeface="Arial"/>
                      </a:endParaRPr>
                    </a:p>
                  </a:txBody>
                  <a:tcPr marL="0" marR="0" marT="4482"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00CE7C"/>
                    </a:solidFill>
                  </a:tcPr>
                </a:tc>
                <a:tc>
                  <a:txBody>
                    <a:bodyPr/>
                    <a:lstStyle/>
                    <a:p>
                      <a:pPr marL="69850">
                        <a:lnSpc>
                          <a:spcPct val="100000"/>
                        </a:lnSpc>
                        <a:spcBef>
                          <a:spcPts val="295"/>
                        </a:spcBef>
                      </a:pPr>
                      <a:r>
                        <a:rPr sz="600" b="1" spc="-5" dirty="0">
                          <a:latin typeface="Arial"/>
                          <a:cs typeface="Arial"/>
                        </a:rPr>
                        <a:t>Reserves &lt;3,000</a:t>
                      </a:r>
                      <a:r>
                        <a:rPr sz="600" b="1" spc="-55" dirty="0">
                          <a:latin typeface="Arial"/>
                          <a:cs typeface="Arial"/>
                        </a:rPr>
                        <a:t> </a:t>
                      </a:r>
                      <a:r>
                        <a:rPr sz="600" b="1" spc="-5" dirty="0">
                          <a:latin typeface="Arial"/>
                          <a:cs typeface="Arial"/>
                        </a:rPr>
                        <a:t>MW</a:t>
                      </a:r>
                      <a:endParaRPr sz="600" dirty="0">
                        <a:latin typeface="Arial"/>
                        <a:cs typeface="Arial"/>
                      </a:endParaRPr>
                    </a:p>
                  </a:txBody>
                  <a:tcPr marL="0" marR="0" marT="33057" marB="0">
                    <a:lnL w="6096">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tcPr>
                </a:tc>
                <a:tc>
                  <a:txBody>
                    <a:bodyPr/>
                    <a:lstStyle/>
                    <a:p>
                      <a:pPr marL="69850" marR="157480">
                        <a:lnSpc>
                          <a:spcPct val="100000"/>
                        </a:lnSpc>
                        <a:spcBef>
                          <a:spcPts val="320"/>
                        </a:spcBef>
                      </a:pPr>
                      <a:r>
                        <a:rPr sz="600" spc="-5" dirty="0">
                          <a:latin typeface="Arial"/>
                          <a:cs typeface="Arial"/>
                        </a:rPr>
                        <a:t>Issue "Advisory" </a:t>
                      </a:r>
                      <a:r>
                        <a:rPr sz="600" dirty="0">
                          <a:latin typeface="Arial"/>
                          <a:cs typeface="Arial"/>
                        </a:rPr>
                        <a:t>to </a:t>
                      </a:r>
                      <a:r>
                        <a:rPr sz="600" spc="-5" dirty="0">
                          <a:latin typeface="Arial"/>
                          <a:cs typeface="Arial"/>
                        </a:rPr>
                        <a:t>utilities </a:t>
                      </a:r>
                      <a:r>
                        <a:rPr sz="600" spc="-5" dirty="0">
                          <a:latin typeface="Calibri"/>
                          <a:cs typeface="Calibri"/>
                        </a:rPr>
                        <a:t>— </a:t>
                      </a:r>
                      <a:r>
                        <a:rPr sz="600" spc="-5" dirty="0">
                          <a:latin typeface="Arial"/>
                          <a:cs typeface="Arial"/>
                        </a:rPr>
                        <a:t>informational  only</a:t>
                      </a:r>
                      <a:endParaRPr sz="600" dirty="0">
                        <a:latin typeface="Arial"/>
                        <a:cs typeface="Arial"/>
                      </a:endParaRPr>
                    </a:p>
                  </a:txBody>
                  <a:tcPr marL="0" marR="0" marT="35859" marB="0">
                    <a:lnL w="6096">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pPr marL="68580" marR="101600">
                        <a:lnSpc>
                          <a:spcPct val="95900"/>
                        </a:lnSpc>
                        <a:spcBef>
                          <a:spcPts val="340"/>
                        </a:spcBef>
                      </a:pPr>
                      <a:r>
                        <a:rPr sz="600" spc="-5" dirty="0">
                          <a:latin typeface="Arial"/>
                          <a:cs typeface="Arial"/>
                        </a:rPr>
                        <a:t>PUC and Texas RE notified via daily  emails; operations notices at control room  discretion</a:t>
                      </a:r>
                      <a:endParaRPr sz="600" dirty="0">
                        <a:latin typeface="Arial"/>
                        <a:cs typeface="Arial"/>
                      </a:endParaRPr>
                    </a:p>
                  </a:txBody>
                  <a:tcPr marL="0" marR="0" marT="38100" marB="0">
                    <a:lnL w="6095">
                      <a:solidFill>
                        <a:srgbClr val="BEBEBE"/>
                      </a:solidFill>
                      <a:prstDash val="solid"/>
                    </a:lnL>
                    <a:lnR w="6095">
                      <a:solidFill>
                        <a:srgbClr val="BEBEBE"/>
                      </a:solidFill>
                      <a:prstDash val="solid"/>
                    </a:lnR>
                    <a:lnT w="6096">
                      <a:solidFill>
                        <a:srgbClr val="BEBEBE"/>
                      </a:solidFill>
                      <a:prstDash val="solid"/>
                    </a:lnT>
                    <a:lnB w="6096">
                      <a:solidFill>
                        <a:srgbClr val="BEBEBE"/>
                      </a:solidFill>
                      <a:prstDash val="solid"/>
                    </a:lnB>
                  </a:tcPr>
                </a:tc>
                <a:tc>
                  <a:txBody>
                    <a:bodyPr/>
                    <a:lstStyle/>
                    <a:p>
                      <a:endParaRPr sz="600" dirty="0">
                        <a:latin typeface="Arial"/>
                        <a:cs typeface="Arial"/>
                      </a:endParaRPr>
                    </a:p>
                  </a:txBody>
                  <a:tcPr marL="0" marR="0" marT="0" marB="0">
                    <a:lnL w="6095">
                      <a:solidFill>
                        <a:srgbClr val="BEBEBE"/>
                      </a:solidFill>
                      <a:prstDash val="solid"/>
                    </a:lnL>
                    <a:lnR w="6096">
                      <a:solidFill>
                        <a:srgbClr val="BEBEBE"/>
                      </a:solidFill>
                      <a:prstDash val="solid"/>
                    </a:lnR>
                    <a:lnT w="45720" cap="flat" cmpd="sng" algn="ctr">
                      <a:solidFill>
                        <a:srgbClr val="CCD6DF"/>
                      </a:solidFill>
                      <a:prstDash val="solid"/>
                      <a:round/>
                      <a:headEnd type="none" w="med" len="med"/>
                      <a:tailEnd type="none" w="med" len="med"/>
                    </a:lnT>
                    <a:lnB w="6096">
                      <a:solidFill>
                        <a:srgbClr val="BEBEBE"/>
                      </a:solidFill>
                      <a:prstDash val="solid"/>
                    </a:lnB>
                    <a:solidFill>
                      <a:srgbClr val="CCD6DF"/>
                    </a:solidFill>
                  </a:tcPr>
                </a:tc>
                <a:tc>
                  <a:txBody>
                    <a:bodyPr/>
                    <a:lstStyle/>
                    <a:p>
                      <a:endParaRPr sz="600" dirty="0">
                        <a:latin typeface="Arial"/>
                        <a:cs typeface="Arial"/>
                      </a:endParaRPr>
                    </a:p>
                  </a:txBody>
                  <a:tcPr marL="0" marR="0" marT="0" marB="0">
                    <a:lnL w="6096">
                      <a:solidFill>
                        <a:srgbClr val="BEBEBE"/>
                      </a:solidFill>
                      <a:prstDash val="solid"/>
                    </a:lnL>
                    <a:lnR w="6095">
                      <a:solidFill>
                        <a:srgbClr val="BEBEBE"/>
                      </a:solidFill>
                      <a:prstDash val="solid"/>
                    </a:lnR>
                    <a:lnT w="45720" cap="flat" cmpd="sng" algn="ctr">
                      <a:solidFill>
                        <a:srgbClr val="CCD6DF"/>
                      </a:solidFill>
                      <a:prstDash val="solid"/>
                      <a:round/>
                      <a:headEnd type="none" w="med" len="med"/>
                      <a:tailEnd type="none" w="med" len="med"/>
                    </a:lnT>
                    <a:lnB w="6096">
                      <a:solidFill>
                        <a:srgbClr val="BEBEBE"/>
                      </a:solidFill>
                      <a:prstDash val="solid"/>
                    </a:lnB>
                    <a:solidFill>
                      <a:srgbClr val="CCD6DF"/>
                    </a:solidFill>
                  </a:tcPr>
                </a:tc>
                <a:extLst>
                  <a:ext uri="{0D108BD9-81ED-4DB2-BD59-A6C34878D82A}">
                    <a16:rowId xmlns="" xmlns:a16="http://schemas.microsoft.com/office/drawing/2014/main" val="10004"/>
                  </a:ext>
                </a:extLst>
              </a:tr>
              <a:tr h="673418">
                <a:tc>
                  <a:txBody>
                    <a:bodyPr/>
                    <a:lstStyle/>
                    <a:p>
                      <a:pPr>
                        <a:lnSpc>
                          <a:spcPct val="100000"/>
                        </a:lnSpc>
                      </a:pPr>
                      <a:endParaRPr sz="900" dirty="0">
                        <a:latin typeface="Times New Roman"/>
                        <a:cs typeface="Times New Roman"/>
                      </a:endParaRPr>
                    </a:p>
                    <a:p>
                      <a:pPr marL="446405" marR="231140" indent="-210820">
                        <a:lnSpc>
                          <a:spcPts val="1030"/>
                        </a:lnSpc>
                        <a:spcBef>
                          <a:spcPts val="580"/>
                        </a:spcBef>
                      </a:pPr>
                      <a:r>
                        <a:rPr sz="800" b="1" dirty="0">
                          <a:solidFill>
                            <a:srgbClr val="FFFFFF"/>
                          </a:solidFill>
                          <a:latin typeface="Arial"/>
                          <a:cs typeface="Arial"/>
                        </a:rPr>
                        <a:t>Control</a:t>
                      </a:r>
                      <a:r>
                        <a:rPr sz="800" b="1" spc="-95" dirty="0">
                          <a:solidFill>
                            <a:srgbClr val="FFFFFF"/>
                          </a:solidFill>
                          <a:latin typeface="Arial"/>
                          <a:cs typeface="Arial"/>
                        </a:rPr>
                        <a:t> </a:t>
                      </a:r>
                      <a:r>
                        <a:rPr sz="800" b="1" dirty="0">
                          <a:solidFill>
                            <a:srgbClr val="FFFFFF"/>
                          </a:solidFill>
                          <a:latin typeface="Arial"/>
                          <a:cs typeface="Arial"/>
                        </a:rPr>
                        <a:t>Room  Watch</a:t>
                      </a:r>
                      <a:endParaRPr sz="800" dirty="0">
                        <a:latin typeface="Arial"/>
                        <a:cs typeface="Arial"/>
                      </a:endParaRPr>
                    </a:p>
                  </a:txBody>
                  <a:tcPr marL="0" marR="0" marT="0" marB="0">
                    <a:lnL w="6095">
                      <a:solidFill>
                        <a:srgbClr val="BEBEBE"/>
                      </a:solidFill>
                      <a:prstDash val="solid"/>
                    </a:lnL>
                    <a:lnR w="6096">
                      <a:solidFill>
                        <a:srgbClr val="BEBEBE"/>
                      </a:solidFill>
                      <a:prstDash val="solid"/>
                    </a:lnR>
                    <a:lnT w="6096">
                      <a:solidFill>
                        <a:srgbClr val="BEBEBE"/>
                      </a:solidFill>
                      <a:prstDash val="solid"/>
                    </a:lnT>
                    <a:lnB w="45720">
                      <a:solidFill>
                        <a:srgbClr val="FF9B33"/>
                      </a:solidFill>
                      <a:prstDash val="solid"/>
                    </a:lnB>
                    <a:solidFill>
                      <a:srgbClr val="00CE7C"/>
                    </a:solidFill>
                  </a:tcPr>
                </a:tc>
                <a:tc>
                  <a:txBody>
                    <a:bodyPr/>
                    <a:lstStyle/>
                    <a:p>
                      <a:pPr marL="69850">
                        <a:lnSpc>
                          <a:spcPct val="100000"/>
                        </a:lnSpc>
                        <a:spcBef>
                          <a:spcPts val="295"/>
                        </a:spcBef>
                      </a:pPr>
                      <a:r>
                        <a:rPr sz="600" b="1" spc="-5" dirty="0">
                          <a:latin typeface="Arial"/>
                          <a:cs typeface="Arial"/>
                        </a:rPr>
                        <a:t>Reserves &lt;2,500</a:t>
                      </a:r>
                      <a:r>
                        <a:rPr sz="600" b="1" spc="-55" dirty="0">
                          <a:latin typeface="Arial"/>
                          <a:cs typeface="Arial"/>
                        </a:rPr>
                        <a:t> </a:t>
                      </a:r>
                      <a:r>
                        <a:rPr sz="600" b="1" spc="-5" dirty="0">
                          <a:latin typeface="Arial"/>
                          <a:cs typeface="Arial"/>
                        </a:rPr>
                        <a:t>MW</a:t>
                      </a:r>
                      <a:endParaRPr sz="600" dirty="0">
                        <a:latin typeface="Arial"/>
                        <a:cs typeface="Arial"/>
                      </a:endParaRPr>
                    </a:p>
                  </a:txBody>
                  <a:tcPr marL="0" marR="0" marT="33057" marB="0">
                    <a:lnL w="6096">
                      <a:solidFill>
                        <a:srgbClr val="BEBEBE"/>
                      </a:solidFill>
                      <a:prstDash val="solid"/>
                    </a:lnL>
                    <a:lnR w="6096">
                      <a:solidFill>
                        <a:srgbClr val="BEBEBE"/>
                      </a:solidFill>
                      <a:prstDash val="solid"/>
                    </a:lnR>
                    <a:lnT w="6096">
                      <a:solidFill>
                        <a:srgbClr val="BEBEBE"/>
                      </a:solidFill>
                      <a:prstDash val="solid"/>
                    </a:lnT>
                    <a:lnB w="45720">
                      <a:solidFill>
                        <a:srgbClr val="FF9B33"/>
                      </a:solidFill>
                      <a:prstDash val="solid"/>
                    </a:lnB>
                  </a:tcPr>
                </a:tc>
                <a:tc>
                  <a:txBody>
                    <a:bodyPr/>
                    <a:lstStyle/>
                    <a:p>
                      <a:pPr marL="69850">
                        <a:lnSpc>
                          <a:spcPts val="819"/>
                        </a:lnSpc>
                        <a:spcBef>
                          <a:spcPts val="305"/>
                        </a:spcBef>
                      </a:pPr>
                      <a:r>
                        <a:rPr sz="600" spc="-5" dirty="0">
                          <a:latin typeface="Arial"/>
                          <a:cs typeface="Arial"/>
                        </a:rPr>
                        <a:t>Use quick-start </a:t>
                      </a:r>
                      <a:r>
                        <a:rPr sz="600" dirty="0">
                          <a:latin typeface="Arial"/>
                          <a:cs typeface="Arial"/>
                        </a:rPr>
                        <a:t>capacity</a:t>
                      </a:r>
                      <a:r>
                        <a:rPr sz="600" spc="-45" dirty="0">
                          <a:latin typeface="Arial"/>
                          <a:cs typeface="Arial"/>
                        </a:rPr>
                        <a:t> </a:t>
                      </a:r>
                      <a:r>
                        <a:rPr sz="600" spc="-5" dirty="0">
                          <a:latin typeface="Arial"/>
                          <a:cs typeface="Arial"/>
                        </a:rPr>
                        <a:t>and</a:t>
                      </a:r>
                      <a:endParaRPr sz="600" dirty="0">
                        <a:latin typeface="Arial"/>
                        <a:cs typeface="Arial"/>
                      </a:endParaRPr>
                    </a:p>
                    <a:p>
                      <a:pPr marL="69850" marR="236220">
                        <a:lnSpc>
                          <a:spcPts val="800"/>
                        </a:lnSpc>
                        <a:spcBef>
                          <a:spcPts val="40"/>
                        </a:spcBef>
                      </a:pPr>
                      <a:r>
                        <a:rPr sz="600" spc="-5" dirty="0">
                          <a:latin typeface="Arial"/>
                          <a:cs typeface="Arial"/>
                        </a:rPr>
                        <a:t>release non-spinning reserves (available  within 30</a:t>
                      </a:r>
                      <a:r>
                        <a:rPr sz="600" spc="-60" dirty="0">
                          <a:latin typeface="Arial"/>
                          <a:cs typeface="Arial"/>
                        </a:rPr>
                        <a:t> </a:t>
                      </a:r>
                      <a:r>
                        <a:rPr sz="600" spc="-5" dirty="0">
                          <a:latin typeface="Arial"/>
                          <a:cs typeface="Arial"/>
                        </a:rPr>
                        <a:t>minutes)</a:t>
                      </a:r>
                      <a:endParaRPr sz="600" dirty="0">
                        <a:latin typeface="Arial"/>
                        <a:cs typeface="Arial"/>
                      </a:endParaRPr>
                    </a:p>
                  </a:txBody>
                  <a:tcPr marL="0" marR="0" marT="34178" marB="0">
                    <a:lnL w="6096">
                      <a:solidFill>
                        <a:srgbClr val="BEBEBE"/>
                      </a:solidFill>
                      <a:prstDash val="solid"/>
                    </a:lnL>
                    <a:lnR w="6095">
                      <a:solidFill>
                        <a:srgbClr val="BEBEBE"/>
                      </a:solidFill>
                      <a:prstDash val="solid"/>
                    </a:lnR>
                    <a:lnT w="6096">
                      <a:solidFill>
                        <a:srgbClr val="BEBEBE"/>
                      </a:solidFill>
                      <a:prstDash val="solid"/>
                    </a:lnT>
                    <a:lnB w="45720">
                      <a:solidFill>
                        <a:srgbClr val="FF9B33"/>
                      </a:solidFill>
                      <a:prstDash val="solid"/>
                    </a:lnB>
                  </a:tcPr>
                </a:tc>
                <a:tc>
                  <a:txBody>
                    <a:bodyPr/>
                    <a:lstStyle/>
                    <a:p>
                      <a:pPr marL="68580" marR="82550">
                        <a:lnSpc>
                          <a:spcPts val="800"/>
                        </a:lnSpc>
                        <a:spcBef>
                          <a:spcPts val="365"/>
                        </a:spcBef>
                      </a:pPr>
                      <a:r>
                        <a:rPr sz="600" spc="-5" dirty="0">
                          <a:latin typeface="Arial"/>
                          <a:cs typeface="Arial"/>
                        </a:rPr>
                        <a:t>Automated Emergency Notification  System phone call and email </a:t>
                      </a:r>
                      <a:r>
                        <a:rPr sz="600" dirty="0">
                          <a:latin typeface="Arial"/>
                          <a:cs typeface="Arial"/>
                        </a:rPr>
                        <a:t>to </a:t>
                      </a:r>
                      <a:r>
                        <a:rPr sz="600" spc="-5" dirty="0">
                          <a:latin typeface="Arial"/>
                          <a:cs typeface="Arial"/>
                        </a:rPr>
                        <a:t>PUC staff,  the Independent Market Monitor (IMM),  Texas RE and FERC; operations notice at  control room</a:t>
                      </a:r>
                      <a:r>
                        <a:rPr sz="600" spc="-35" dirty="0">
                          <a:latin typeface="Arial"/>
                          <a:cs typeface="Arial"/>
                        </a:rPr>
                        <a:t> </a:t>
                      </a:r>
                      <a:r>
                        <a:rPr sz="600" spc="-5" dirty="0">
                          <a:latin typeface="Arial"/>
                          <a:cs typeface="Arial"/>
                        </a:rPr>
                        <a:t>discretion</a:t>
                      </a:r>
                      <a:endParaRPr sz="600" dirty="0">
                        <a:latin typeface="Arial"/>
                        <a:cs typeface="Arial"/>
                      </a:endParaRPr>
                    </a:p>
                  </a:txBody>
                  <a:tcPr marL="0" marR="0" marT="40901" marB="0">
                    <a:lnL w="6095">
                      <a:solidFill>
                        <a:srgbClr val="BEBEBE"/>
                      </a:solidFill>
                      <a:prstDash val="solid"/>
                    </a:lnL>
                    <a:lnR w="6095">
                      <a:solidFill>
                        <a:srgbClr val="BEBEBE"/>
                      </a:solidFill>
                      <a:prstDash val="solid"/>
                    </a:lnR>
                    <a:lnT w="6096">
                      <a:solidFill>
                        <a:srgbClr val="BEBEBE"/>
                      </a:solidFill>
                      <a:prstDash val="solid"/>
                    </a:lnT>
                    <a:lnB w="45720">
                      <a:solidFill>
                        <a:srgbClr val="FF9B33"/>
                      </a:solidFill>
                      <a:prstDash val="solid"/>
                    </a:lnB>
                  </a:tcPr>
                </a:tc>
                <a:tc>
                  <a:txBody>
                    <a:bodyPr/>
                    <a:lstStyle/>
                    <a:p>
                      <a:pPr marL="68580" marR="215265">
                        <a:lnSpc>
                          <a:spcPts val="800"/>
                        </a:lnSpc>
                        <a:spcBef>
                          <a:spcPts val="365"/>
                        </a:spcBef>
                      </a:pPr>
                      <a:r>
                        <a:rPr sz="600" spc="-10" dirty="0">
                          <a:latin typeface="Arial"/>
                          <a:cs typeface="Arial"/>
                        </a:rPr>
                        <a:t>If </a:t>
                      </a:r>
                      <a:r>
                        <a:rPr sz="600" spc="-5" dirty="0">
                          <a:latin typeface="Arial"/>
                          <a:cs typeface="Arial"/>
                        </a:rPr>
                        <a:t>potential emergency situation,  additional information sent </a:t>
                      </a:r>
                      <a:r>
                        <a:rPr sz="600" dirty="0">
                          <a:latin typeface="Arial"/>
                          <a:cs typeface="Arial"/>
                        </a:rPr>
                        <a:t>to </a:t>
                      </a:r>
                      <a:r>
                        <a:rPr sz="600" spc="-5" dirty="0">
                          <a:latin typeface="Arial"/>
                          <a:cs typeface="Arial"/>
                        </a:rPr>
                        <a:t>SOC,  PUC, OPUC, RRC, </a:t>
                      </a:r>
                      <a:r>
                        <a:rPr sz="600" dirty="0">
                          <a:latin typeface="Arial"/>
                          <a:cs typeface="Arial"/>
                        </a:rPr>
                        <a:t>TCEQ,</a:t>
                      </a:r>
                      <a:r>
                        <a:rPr sz="600" spc="-45" dirty="0">
                          <a:latin typeface="Arial"/>
                          <a:cs typeface="Arial"/>
                        </a:rPr>
                        <a:t> </a:t>
                      </a:r>
                      <a:r>
                        <a:rPr sz="600" spc="-5" dirty="0">
                          <a:latin typeface="Arial"/>
                          <a:cs typeface="Arial"/>
                        </a:rPr>
                        <a:t>ERCOT</a:t>
                      </a:r>
                      <a:endParaRPr sz="600" dirty="0">
                        <a:latin typeface="Arial"/>
                        <a:cs typeface="Arial"/>
                      </a:endParaRPr>
                    </a:p>
                    <a:p>
                      <a:pPr marL="68580" marR="124460">
                        <a:lnSpc>
                          <a:spcPts val="800"/>
                        </a:lnSpc>
                      </a:pPr>
                      <a:r>
                        <a:rPr sz="600" spc="-5" dirty="0">
                          <a:latin typeface="Arial"/>
                          <a:cs typeface="Arial"/>
                        </a:rPr>
                        <a:t>Board, Government/Legislature, IMM,  Texas RE, </a:t>
                      </a:r>
                      <a:r>
                        <a:rPr sz="600" spc="-10" dirty="0">
                          <a:latin typeface="Arial"/>
                          <a:cs typeface="Arial"/>
                        </a:rPr>
                        <a:t>FERC </a:t>
                      </a:r>
                      <a:r>
                        <a:rPr sz="600" spc="-5" dirty="0">
                          <a:latin typeface="Arial"/>
                          <a:cs typeface="Arial"/>
                        </a:rPr>
                        <a:t>and</a:t>
                      </a:r>
                      <a:r>
                        <a:rPr sz="600" spc="-30" dirty="0">
                          <a:latin typeface="Arial"/>
                          <a:cs typeface="Arial"/>
                        </a:rPr>
                        <a:t> </a:t>
                      </a:r>
                      <a:r>
                        <a:rPr sz="600" dirty="0">
                          <a:latin typeface="Arial"/>
                          <a:cs typeface="Arial"/>
                        </a:rPr>
                        <a:t>market</a:t>
                      </a:r>
                    </a:p>
                    <a:p>
                      <a:pPr marL="68580">
                        <a:lnSpc>
                          <a:spcPts val="795"/>
                        </a:lnSpc>
                      </a:pPr>
                      <a:r>
                        <a:rPr sz="600" spc="-5" dirty="0">
                          <a:latin typeface="Arial"/>
                          <a:cs typeface="Arial"/>
                        </a:rPr>
                        <a:t>participants' media</a:t>
                      </a:r>
                      <a:r>
                        <a:rPr sz="600" spc="5" dirty="0">
                          <a:latin typeface="Arial"/>
                          <a:cs typeface="Arial"/>
                        </a:rPr>
                        <a:t> </a:t>
                      </a:r>
                      <a:r>
                        <a:rPr sz="600" spc="-5" dirty="0">
                          <a:latin typeface="Arial"/>
                          <a:cs typeface="Arial"/>
                        </a:rPr>
                        <a:t>contacts/PIOs</a:t>
                      </a:r>
                      <a:endParaRPr sz="600" dirty="0">
                        <a:latin typeface="Arial"/>
                        <a:cs typeface="Arial"/>
                      </a:endParaRPr>
                    </a:p>
                  </a:txBody>
                  <a:tcPr marL="0" marR="0" marT="40901" marB="0">
                    <a:lnL w="6095">
                      <a:solidFill>
                        <a:srgbClr val="BEBEBE"/>
                      </a:solidFill>
                      <a:prstDash val="solid"/>
                    </a:lnL>
                    <a:lnR w="6096">
                      <a:solidFill>
                        <a:srgbClr val="BEBEBE"/>
                      </a:solidFill>
                      <a:prstDash val="solid"/>
                    </a:lnR>
                    <a:lnT w="6096">
                      <a:solidFill>
                        <a:srgbClr val="BEBEBE"/>
                      </a:solidFill>
                      <a:prstDash val="solid"/>
                    </a:lnT>
                    <a:lnB w="45720">
                      <a:solidFill>
                        <a:srgbClr val="FF9B33"/>
                      </a:solidFill>
                      <a:prstDash val="solid"/>
                    </a:lnB>
                  </a:tcPr>
                </a:tc>
                <a:tc>
                  <a:txBody>
                    <a:bodyPr/>
                    <a:lstStyle/>
                    <a:p>
                      <a:pPr marL="69850" marR="255270">
                        <a:lnSpc>
                          <a:spcPts val="800"/>
                        </a:lnSpc>
                        <a:spcBef>
                          <a:spcPts val="365"/>
                        </a:spcBef>
                      </a:pPr>
                      <a:r>
                        <a:rPr sz="600" spc="-5" dirty="0">
                          <a:latin typeface="Arial"/>
                          <a:cs typeface="Arial"/>
                        </a:rPr>
                        <a:t>Consider</a:t>
                      </a:r>
                      <a:r>
                        <a:rPr sz="600" spc="-35" dirty="0">
                          <a:latin typeface="Arial"/>
                          <a:cs typeface="Arial"/>
                        </a:rPr>
                        <a:t> </a:t>
                      </a:r>
                      <a:r>
                        <a:rPr sz="600" spc="-5" dirty="0">
                          <a:latin typeface="Arial"/>
                          <a:cs typeface="Arial"/>
                        </a:rPr>
                        <a:t>conservation  alert to support grid  reliability</a:t>
                      </a:r>
                      <a:endParaRPr sz="600" dirty="0">
                        <a:latin typeface="Arial"/>
                        <a:cs typeface="Arial"/>
                      </a:endParaRPr>
                    </a:p>
                  </a:txBody>
                  <a:tcPr marL="0" marR="0" marT="40901" marB="0">
                    <a:lnL w="6096">
                      <a:solidFill>
                        <a:srgbClr val="BEBEBE"/>
                      </a:solidFill>
                      <a:prstDash val="solid"/>
                    </a:lnL>
                    <a:lnR w="6095">
                      <a:solidFill>
                        <a:srgbClr val="BEBEBE"/>
                      </a:solidFill>
                      <a:prstDash val="solid"/>
                    </a:lnR>
                    <a:lnT w="6096">
                      <a:solidFill>
                        <a:srgbClr val="BEBEBE"/>
                      </a:solidFill>
                      <a:prstDash val="solid"/>
                    </a:lnT>
                    <a:lnB w="45720">
                      <a:solidFill>
                        <a:srgbClr val="FF9B33"/>
                      </a:solidFill>
                      <a:prstDash val="solid"/>
                    </a:lnB>
                  </a:tcPr>
                </a:tc>
                <a:extLst>
                  <a:ext uri="{0D108BD9-81ED-4DB2-BD59-A6C34878D82A}">
                    <a16:rowId xmlns="" xmlns:a16="http://schemas.microsoft.com/office/drawing/2014/main" val="10005"/>
                  </a:ext>
                </a:extLst>
              </a:tr>
              <a:tr h="793717">
                <a:tc>
                  <a:txBody>
                    <a:bodyPr/>
                    <a:lstStyle/>
                    <a:p>
                      <a:pPr>
                        <a:lnSpc>
                          <a:spcPct val="100000"/>
                        </a:lnSpc>
                        <a:spcBef>
                          <a:spcPts val="20"/>
                        </a:spcBef>
                      </a:pPr>
                      <a:endParaRPr sz="700" dirty="0">
                        <a:latin typeface="Times New Roman"/>
                        <a:cs typeface="Times New Roman"/>
                      </a:endParaRPr>
                    </a:p>
                    <a:p>
                      <a:pPr marL="101600" marR="89535" algn="ctr">
                        <a:lnSpc>
                          <a:spcPct val="96100"/>
                        </a:lnSpc>
                      </a:pPr>
                      <a:r>
                        <a:rPr sz="800" b="1" dirty="0">
                          <a:latin typeface="Arial"/>
                          <a:cs typeface="Arial"/>
                        </a:rPr>
                        <a:t>Energy</a:t>
                      </a:r>
                      <a:r>
                        <a:rPr sz="800" b="1" spc="-100" dirty="0">
                          <a:latin typeface="Arial"/>
                          <a:cs typeface="Arial"/>
                        </a:rPr>
                        <a:t> </a:t>
                      </a:r>
                      <a:r>
                        <a:rPr sz="800" b="1" dirty="0">
                          <a:latin typeface="Arial"/>
                          <a:cs typeface="Arial"/>
                        </a:rPr>
                        <a:t>Emergency  </a:t>
                      </a:r>
                      <a:r>
                        <a:rPr sz="800" b="1" spc="-5" dirty="0">
                          <a:latin typeface="Arial"/>
                          <a:cs typeface="Arial"/>
                        </a:rPr>
                        <a:t>Level 1 POWER  WATCH</a:t>
                      </a:r>
                      <a:r>
                        <a:rPr sz="800" b="1" spc="-90" dirty="0">
                          <a:latin typeface="Arial"/>
                          <a:cs typeface="Arial"/>
                        </a:rPr>
                        <a:t> </a:t>
                      </a:r>
                      <a:r>
                        <a:rPr sz="800" b="1" dirty="0">
                          <a:latin typeface="Arial"/>
                          <a:cs typeface="Arial"/>
                        </a:rPr>
                        <a:t>-</a:t>
                      </a:r>
                      <a:endParaRPr sz="800" dirty="0">
                        <a:latin typeface="Arial"/>
                        <a:cs typeface="Arial"/>
                      </a:endParaRPr>
                    </a:p>
                    <a:p>
                      <a:pPr marL="252729" marR="245745" algn="ctr">
                        <a:lnSpc>
                          <a:spcPts val="1030"/>
                        </a:lnSpc>
                        <a:spcBef>
                          <a:spcPts val="25"/>
                        </a:spcBef>
                      </a:pPr>
                      <a:r>
                        <a:rPr sz="800" b="1" dirty="0">
                          <a:latin typeface="Arial"/>
                          <a:cs typeface="Arial"/>
                        </a:rPr>
                        <a:t>Con</a:t>
                      </a:r>
                      <a:r>
                        <a:rPr sz="800" b="1" spc="5" dirty="0">
                          <a:latin typeface="Arial"/>
                          <a:cs typeface="Arial"/>
                        </a:rPr>
                        <a:t>s</a:t>
                      </a:r>
                      <a:r>
                        <a:rPr sz="800" b="1" dirty="0">
                          <a:latin typeface="Arial"/>
                          <a:cs typeface="Arial"/>
                        </a:rPr>
                        <a:t>er</a:t>
                      </a:r>
                      <a:r>
                        <a:rPr sz="800" b="1" spc="-15" dirty="0">
                          <a:latin typeface="Arial"/>
                          <a:cs typeface="Arial"/>
                        </a:rPr>
                        <a:t>v</a:t>
                      </a:r>
                      <a:r>
                        <a:rPr sz="800" b="1" dirty="0">
                          <a:latin typeface="Arial"/>
                          <a:cs typeface="Arial"/>
                        </a:rPr>
                        <a:t>ation  Needed</a:t>
                      </a:r>
                      <a:endParaRPr sz="800" dirty="0">
                        <a:latin typeface="Arial"/>
                        <a:cs typeface="Arial"/>
                      </a:endParaRPr>
                    </a:p>
                  </a:txBody>
                  <a:tcPr marL="0" marR="0" marT="2241" marB="0">
                    <a:lnL w="6095">
                      <a:solidFill>
                        <a:srgbClr val="BEBEBE"/>
                      </a:solidFill>
                      <a:prstDash val="solid"/>
                    </a:lnL>
                    <a:lnR w="6096">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tc>
                  <a:txBody>
                    <a:bodyPr/>
                    <a:lstStyle/>
                    <a:p>
                      <a:pPr marL="69850" marR="95250">
                        <a:lnSpc>
                          <a:spcPts val="800"/>
                        </a:lnSpc>
                        <a:spcBef>
                          <a:spcPts val="355"/>
                        </a:spcBef>
                      </a:pPr>
                      <a:r>
                        <a:rPr sz="600" b="1" spc="-5" dirty="0">
                          <a:latin typeface="Arial"/>
                          <a:cs typeface="Arial"/>
                        </a:rPr>
                        <a:t>Reserves &lt;2,300 MW</a:t>
                      </a:r>
                      <a:r>
                        <a:rPr sz="600" b="1" spc="-45" dirty="0">
                          <a:latin typeface="Arial"/>
                          <a:cs typeface="Arial"/>
                        </a:rPr>
                        <a:t> </a:t>
                      </a:r>
                      <a:r>
                        <a:rPr sz="600" b="1" dirty="0">
                          <a:latin typeface="Arial"/>
                          <a:cs typeface="Arial"/>
                        </a:rPr>
                        <a:t>and  </a:t>
                      </a:r>
                      <a:r>
                        <a:rPr sz="600" b="1" spc="-5" dirty="0">
                          <a:latin typeface="Arial"/>
                          <a:cs typeface="Arial"/>
                        </a:rPr>
                        <a:t>not expected </a:t>
                      </a:r>
                      <a:r>
                        <a:rPr sz="600" b="1" dirty="0">
                          <a:latin typeface="Arial"/>
                          <a:cs typeface="Arial"/>
                        </a:rPr>
                        <a:t>to </a:t>
                      </a:r>
                      <a:r>
                        <a:rPr sz="600" b="1" spc="-10" dirty="0">
                          <a:latin typeface="Arial"/>
                          <a:cs typeface="Arial"/>
                        </a:rPr>
                        <a:t>be  </a:t>
                      </a:r>
                      <a:r>
                        <a:rPr sz="600" b="1" spc="-5" dirty="0">
                          <a:latin typeface="Arial"/>
                          <a:cs typeface="Arial"/>
                        </a:rPr>
                        <a:t>recovered within </a:t>
                      </a:r>
                      <a:r>
                        <a:rPr sz="600" b="1" dirty="0">
                          <a:latin typeface="Arial"/>
                          <a:cs typeface="Arial"/>
                        </a:rPr>
                        <a:t>30  </a:t>
                      </a:r>
                      <a:r>
                        <a:rPr sz="600" b="1" spc="-5" dirty="0">
                          <a:latin typeface="Arial"/>
                          <a:cs typeface="Arial"/>
                        </a:rPr>
                        <a:t>minutes</a:t>
                      </a:r>
                      <a:endParaRPr sz="600" dirty="0">
                        <a:latin typeface="Arial"/>
                        <a:cs typeface="Arial"/>
                      </a:endParaRPr>
                    </a:p>
                  </a:txBody>
                  <a:tcPr marL="0" marR="0" marT="39781" marB="0">
                    <a:lnL w="6096">
                      <a:solidFill>
                        <a:srgbClr val="BEBEBE"/>
                      </a:solidFill>
                      <a:prstDash val="solid"/>
                    </a:lnL>
                    <a:lnR w="6096">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tc>
                  <a:txBody>
                    <a:bodyPr/>
                    <a:lstStyle/>
                    <a:p>
                      <a:pPr marL="69850" marR="71755">
                        <a:lnSpc>
                          <a:spcPct val="95700"/>
                        </a:lnSpc>
                        <a:spcBef>
                          <a:spcPts val="345"/>
                        </a:spcBef>
                      </a:pPr>
                      <a:r>
                        <a:rPr sz="600" spc="-5" dirty="0">
                          <a:latin typeface="Arial"/>
                          <a:cs typeface="Arial"/>
                        </a:rPr>
                        <a:t>Use additional </a:t>
                      </a:r>
                      <a:r>
                        <a:rPr sz="600" dirty="0">
                          <a:latin typeface="Arial"/>
                          <a:cs typeface="Arial"/>
                        </a:rPr>
                        <a:t>capacity </a:t>
                      </a:r>
                      <a:r>
                        <a:rPr sz="600" spc="-5" dirty="0">
                          <a:latin typeface="Arial"/>
                          <a:cs typeface="Arial"/>
                        </a:rPr>
                        <a:t>available from other  grids (via DC Ties; 500 </a:t>
                      </a:r>
                      <a:r>
                        <a:rPr sz="600" spc="-15" dirty="0">
                          <a:latin typeface="Arial"/>
                          <a:cs typeface="Arial"/>
                        </a:rPr>
                        <a:t>MW </a:t>
                      </a:r>
                      <a:r>
                        <a:rPr sz="600" spc="-5" dirty="0">
                          <a:latin typeface="Arial"/>
                          <a:cs typeface="Arial"/>
                        </a:rPr>
                        <a:t>on average) and  commit all available units; implement  weather-sensitive </a:t>
                      </a:r>
                      <a:r>
                        <a:rPr sz="600" spc="-10" dirty="0">
                          <a:latin typeface="Arial"/>
                          <a:cs typeface="Arial"/>
                        </a:rPr>
                        <a:t>and </a:t>
                      </a:r>
                      <a:r>
                        <a:rPr sz="600" spc="-5" dirty="0">
                          <a:latin typeface="Arial"/>
                          <a:cs typeface="Arial"/>
                        </a:rPr>
                        <a:t>30-minute </a:t>
                      </a:r>
                      <a:r>
                        <a:rPr sz="600" dirty="0">
                          <a:latin typeface="Arial"/>
                          <a:cs typeface="Arial"/>
                        </a:rPr>
                        <a:t>Emergency  </a:t>
                      </a:r>
                      <a:r>
                        <a:rPr sz="600" spc="-5" dirty="0">
                          <a:latin typeface="Arial"/>
                          <a:cs typeface="Arial"/>
                        </a:rPr>
                        <a:t>Response Service (ERS)** resources and  TDSP Load Management programs if  needed. </a:t>
                      </a:r>
                      <a:r>
                        <a:rPr sz="600" dirty="0">
                          <a:latin typeface="Arial"/>
                          <a:cs typeface="Arial"/>
                        </a:rPr>
                        <a:t>Deploy </a:t>
                      </a:r>
                      <a:r>
                        <a:rPr sz="600" spc="-5" dirty="0">
                          <a:latin typeface="Arial"/>
                          <a:cs typeface="Arial"/>
                        </a:rPr>
                        <a:t>Responsive Reserves if  PRC</a:t>
                      </a:r>
                      <a:r>
                        <a:rPr sz="600" spc="-80" dirty="0">
                          <a:latin typeface="Arial"/>
                          <a:cs typeface="Arial"/>
                        </a:rPr>
                        <a:t> </a:t>
                      </a:r>
                      <a:r>
                        <a:rPr sz="600" spc="-5" dirty="0">
                          <a:latin typeface="Arial"/>
                          <a:cs typeface="Arial"/>
                        </a:rPr>
                        <a:t>&lt;2000.</a:t>
                      </a:r>
                      <a:endParaRPr sz="600" dirty="0">
                        <a:latin typeface="Arial"/>
                        <a:cs typeface="Arial"/>
                      </a:endParaRPr>
                    </a:p>
                  </a:txBody>
                  <a:tcPr marL="0" marR="0" marT="38660" marB="0">
                    <a:lnL w="6096">
                      <a:solidFill>
                        <a:srgbClr val="BEBEBE"/>
                      </a:solidFill>
                      <a:prstDash val="solid"/>
                    </a:lnL>
                    <a:lnR w="6095">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tc>
                  <a:txBody>
                    <a:bodyPr/>
                    <a:lstStyle/>
                    <a:p>
                      <a:pPr marL="68580" marR="83185">
                        <a:lnSpc>
                          <a:spcPts val="800"/>
                        </a:lnSpc>
                        <a:spcBef>
                          <a:spcPts val="365"/>
                        </a:spcBef>
                      </a:pPr>
                      <a:r>
                        <a:rPr sz="600" spc="-5" dirty="0">
                          <a:latin typeface="Arial"/>
                          <a:cs typeface="Arial"/>
                        </a:rPr>
                        <a:t>Above plus State Operations Center  (SOC) (notifies city, county officials &amp; law  enforcement), Office of Public Utility  Counsel (OPUC), Government/Legislature  staff and ERCOT Board; media contacts  for</a:t>
                      </a:r>
                      <a:r>
                        <a:rPr sz="600" spc="-60" dirty="0">
                          <a:latin typeface="Arial"/>
                          <a:cs typeface="Arial"/>
                        </a:rPr>
                        <a:t> </a:t>
                      </a:r>
                      <a:r>
                        <a:rPr sz="600" spc="-5" dirty="0">
                          <a:latin typeface="Arial"/>
                          <a:cs typeface="Arial"/>
                        </a:rPr>
                        <a:t>utilities</a:t>
                      </a:r>
                      <a:endParaRPr sz="600" dirty="0">
                        <a:latin typeface="Arial"/>
                        <a:cs typeface="Arial"/>
                      </a:endParaRPr>
                    </a:p>
                  </a:txBody>
                  <a:tcPr marL="0" marR="0" marT="40901" marB="0">
                    <a:lnL w="6095">
                      <a:solidFill>
                        <a:srgbClr val="BEBEBE"/>
                      </a:solidFill>
                      <a:prstDash val="solid"/>
                    </a:lnL>
                    <a:lnR w="6095">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tc>
                  <a:txBody>
                    <a:bodyPr/>
                    <a:lstStyle/>
                    <a:p>
                      <a:pPr marL="68580" marR="160655">
                        <a:lnSpc>
                          <a:spcPts val="800"/>
                        </a:lnSpc>
                        <a:spcBef>
                          <a:spcPts val="365"/>
                        </a:spcBef>
                      </a:pPr>
                      <a:r>
                        <a:rPr sz="600" spc="-10" dirty="0">
                          <a:latin typeface="Arial"/>
                          <a:cs typeface="Arial"/>
                        </a:rPr>
                        <a:t>If </a:t>
                      </a:r>
                      <a:r>
                        <a:rPr sz="600" spc="-5" dirty="0">
                          <a:latin typeface="Arial"/>
                          <a:cs typeface="Arial"/>
                        </a:rPr>
                        <a:t>needed, notify grid emergency lists  with additional</a:t>
                      </a:r>
                      <a:r>
                        <a:rPr sz="600" spc="-25" dirty="0">
                          <a:latin typeface="Arial"/>
                          <a:cs typeface="Arial"/>
                        </a:rPr>
                        <a:t> </a:t>
                      </a:r>
                      <a:r>
                        <a:rPr sz="600" spc="-5" dirty="0">
                          <a:latin typeface="Arial"/>
                          <a:cs typeface="Arial"/>
                        </a:rPr>
                        <a:t>information</a:t>
                      </a:r>
                      <a:endParaRPr sz="600" dirty="0">
                        <a:latin typeface="Arial"/>
                        <a:cs typeface="Arial"/>
                      </a:endParaRPr>
                    </a:p>
                  </a:txBody>
                  <a:tcPr marL="0" marR="0" marT="40901" marB="0">
                    <a:lnL w="6095">
                      <a:solidFill>
                        <a:srgbClr val="BEBEBE"/>
                      </a:solidFill>
                      <a:prstDash val="solid"/>
                    </a:lnL>
                    <a:lnR w="6096">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tc>
                  <a:txBody>
                    <a:bodyPr/>
                    <a:lstStyle/>
                    <a:p>
                      <a:pPr marL="69850" marR="82550">
                        <a:lnSpc>
                          <a:spcPts val="800"/>
                        </a:lnSpc>
                        <a:spcBef>
                          <a:spcPts val="365"/>
                        </a:spcBef>
                      </a:pPr>
                      <a:r>
                        <a:rPr sz="600" spc="-5" dirty="0">
                          <a:latin typeface="Arial"/>
                          <a:cs typeface="Arial"/>
                        </a:rPr>
                        <a:t>Emergency Alerts list***,  Twitter and Facebook,  mobile </a:t>
                      </a:r>
                      <a:r>
                        <a:rPr sz="600" spc="-10" dirty="0">
                          <a:latin typeface="Arial"/>
                          <a:cs typeface="Arial"/>
                        </a:rPr>
                        <a:t>app </a:t>
                      </a:r>
                      <a:r>
                        <a:rPr sz="600" spc="-5" dirty="0">
                          <a:latin typeface="Arial"/>
                          <a:cs typeface="Arial"/>
                        </a:rPr>
                        <a:t>alerts; spotlight  on ercot.com and mobile  app; news release if  appropriate</a:t>
                      </a:r>
                      <a:endParaRPr sz="600" dirty="0">
                        <a:latin typeface="Arial"/>
                        <a:cs typeface="Arial"/>
                      </a:endParaRPr>
                    </a:p>
                  </a:txBody>
                  <a:tcPr marL="0" marR="0" marT="40901" marB="0">
                    <a:lnL w="6096">
                      <a:solidFill>
                        <a:srgbClr val="BEBEBE"/>
                      </a:solidFill>
                      <a:prstDash val="solid"/>
                    </a:lnL>
                    <a:lnR w="6095">
                      <a:solidFill>
                        <a:srgbClr val="BEBEBE"/>
                      </a:solidFill>
                      <a:prstDash val="solid"/>
                    </a:lnR>
                    <a:lnT w="45720" cap="flat" cmpd="sng" algn="ctr">
                      <a:solidFill>
                        <a:srgbClr val="FF9B33"/>
                      </a:solidFill>
                      <a:prstDash val="solid"/>
                      <a:round/>
                      <a:headEnd type="none" w="med" len="med"/>
                      <a:tailEnd type="none" w="med" len="med"/>
                    </a:lnT>
                    <a:lnB w="45719">
                      <a:solidFill>
                        <a:srgbClr val="FF0000"/>
                      </a:solidFill>
                      <a:prstDash val="solid"/>
                    </a:lnB>
                    <a:solidFill>
                      <a:srgbClr val="FF9B33"/>
                    </a:solidFill>
                  </a:tcPr>
                </a:tc>
                <a:extLst>
                  <a:ext uri="{0D108BD9-81ED-4DB2-BD59-A6C34878D82A}">
                    <a16:rowId xmlns="" xmlns:a16="http://schemas.microsoft.com/office/drawing/2014/main" val="10006"/>
                  </a:ext>
                </a:extLst>
              </a:tr>
              <a:tr h="759271">
                <a:tc>
                  <a:txBody>
                    <a:bodyPr/>
                    <a:lstStyle/>
                    <a:p>
                      <a:pPr marL="101600" marR="89535" algn="ctr">
                        <a:lnSpc>
                          <a:spcPts val="1030"/>
                        </a:lnSpc>
                        <a:spcBef>
                          <a:spcPts val="710"/>
                        </a:spcBef>
                      </a:pPr>
                      <a:r>
                        <a:rPr sz="800" b="1" dirty="0">
                          <a:solidFill>
                            <a:srgbClr val="FFFFFF"/>
                          </a:solidFill>
                          <a:latin typeface="Arial"/>
                          <a:cs typeface="Arial"/>
                        </a:rPr>
                        <a:t>Energy</a:t>
                      </a:r>
                      <a:r>
                        <a:rPr sz="800" b="1" spc="-100" dirty="0">
                          <a:solidFill>
                            <a:srgbClr val="FFFFFF"/>
                          </a:solidFill>
                          <a:latin typeface="Arial"/>
                          <a:cs typeface="Arial"/>
                        </a:rPr>
                        <a:t> </a:t>
                      </a:r>
                      <a:r>
                        <a:rPr sz="800" b="1" dirty="0">
                          <a:solidFill>
                            <a:srgbClr val="FFFFFF"/>
                          </a:solidFill>
                          <a:latin typeface="Arial"/>
                          <a:cs typeface="Arial"/>
                        </a:rPr>
                        <a:t>Emergency  </a:t>
                      </a:r>
                      <a:r>
                        <a:rPr sz="800" b="1" spc="-5" dirty="0">
                          <a:solidFill>
                            <a:srgbClr val="FFFFFF"/>
                          </a:solidFill>
                          <a:latin typeface="Arial"/>
                          <a:cs typeface="Arial"/>
                        </a:rPr>
                        <a:t>Level 2 POWER  WARNING</a:t>
                      </a:r>
                      <a:r>
                        <a:rPr sz="800" b="1" spc="-65" dirty="0">
                          <a:solidFill>
                            <a:srgbClr val="FFFFFF"/>
                          </a:solidFill>
                          <a:latin typeface="Arial"/>
                          <a:cs typeface="Arial"/>
                        </a:rPr>
                        <a:t> </a:t>
                      </a:r>
                      <a:r>
                        <a:rPr sz="800" b="1" spc="-10" dirty="0">
                          <a:solidFill>
                            <a:srgbClr val="FFFFFF"/>
                          </a:solidFill>
                          <a:latin typeface="Arial"/>
                          <a:cs typeface="Arial"/>
                        </a:rPr>
                        <a:t>A-</a:t>
                      </a:r>
                      <a:endParaRPr sz="800" dirty="0">
                        <a:latin typeface="Arial"/>
                        <a:cs typeface="Arial"/>
                      </a:endParaRPr>
                    </a:p>
                    <a:p>
                      <a:pPr marL="252729" marR="245745" algn="ctr">
                        <a:lnSpc>
                          <a:spcPts val="1030"/>
                        </a:lnSpc>
                        <a:spcBef>
                          <a:spcPts val="10"/>
                        </a:spcBef>
                      </a:pPr>
                      <a:r>
                        <a:rPr sz="800" b="1" dirty="0">
                          <a:solidFill>
                            <a:srgbClr val="FFFFFF"/>
                          </a:solidFill>
                          <a:latin typeface="Arial"/>
                          <a:cs typeface="Arial"/>
                        </a:rPr>
                        <a:t>Con</a:t>
                      </a:r>
                      <a:r>
                        <a:rPr sz="800" b="1" spc="5" dirty="0">
                          <a:solidFill>
                            <a:srgbClr val="FFFFFF"/>
                          </a:solidFill>
                          <a:latin typeface="Arial"/>
                          <a:cs typeface="Arial"/>
                        </a:rPr>
                        <a:t>s</a:t>
                      </a:r>
                      <a:r>
                        <a:rPr sz="800" b="1" dirty="0">
                          <a:solidFill>
                            <a:srgbClr val="FFFFFF"/>
                          </a:solidFill>
                          <a:latin typeface="Arial"/>
                          <a:cs typeface="Arial"/>
                        </a:rPr>
                        <a:t>er</a:t>
                      </a:r>
                      <a:r>
                        <a:rPr sz="800" b="1" spc="-15" dirty="0">
                          <a:solidFill>
                            <a:srgbClr val="FFFFFF"/>
                          </a:solidFill>
                          <a:latin typeface="Arial"/>
                          <a:cs typeface="Arial"/>
                        </a:rPr>
                        <a:t>v</a:t>
                      </a:r>
                      <a:r>
                        <a:rPr sz="800" b="1" dirty="0">
                          <a:solidFill>
                            <a:srgbClr val="FFFFFF"/>
                          </a:solidFill>
                          <a:latin typeface="Arial"/>
                          <a:cs typeface="Arial"/>
                        </a:rPr>
                        <a:t>ation  </a:t>
                      </a:r>
                      <a:r>
                        <a:rPr sz="800" b="1" spc="-5" dirty="0">
                          <a:solidFill>
                            <a:srgbClr val="FFFFFF"/>
                          </a:solidFill>
                          <a:latin typeface="Arial"/>
                          <a:cs typeface="Arial"/>
                        </a:rPr>
                        <a:t>Critical</a:t>
                      </a:r>
                      <a:endParaRPr sz="800" dirty="0">
                        <a:latin typeface="Arial"/>
                        <a:cs typeface="Arial"/>
                      </a:endParaRPr>
                    </a:p>
                  </a:txBody>
                  <a:tcPr marL="0" marR="0" marT="79562" marB="0">
                    <a:lnL w="6095">
                      <a:solidFill>
                        <a:srgbClr val="BEBEBE"/>
                      </a:solidFill>
                      <a:prstDash val="solid"/>
                    </a:lnL>
                    <a:lnR w="6096">
                      <a:solidFill>
                        <a:srgbClr val="BEBEBE"/>
                      </a:solidFill>
                      <a:prstDash val="solid"/>
                    </a:lnR>
                    <a:lnT w="45719" cap="flat" cmpd="sng" algn="ctr">
                      <a:solidFill>
                        <a:srgbClr val="FF0000"/>
                      </a:solidFill>
                      <a:prstDash val="solid"/>
                      <a:round/>
                      <a:headEnd type="none" w="med" len="med"/>
                      <a:tailEnd type="none" w="med" len="med"/>
                    </a:lnT>
                    <a:lnB w="6096">
                      <a:solidFill>
                        <a:srgbClr val="BEBEBE"/>
                      </a:solidFill>
                      <a:prstDash val="solid"/>
                    </a:lnB>
                    <a:solidFill>
                      <a:srgbClr val="FF0000"/>
                    </a:solidFill>
                  </a:tcPr>
                </a:tc>
                <a:tc>
                  <a:txBody>
                    <a:bodyPr/>
                    <a:lstStyle/>
                    <a:p>
                      <a:pPr marL="69850" marR="82550">
                        <a:lnSpc>
                          <a:spcPct val="96000"/>
                        </a:lnSpc>
                        <a:spcBef>
                          <a:spcPts val="280"/>
                        </a:spcBef>
                      </a:pPr>
                      <a:r>
                        <a:rPr sz="600" b="1" spc="-5" dirty="0">
                          <a:solidFill>
                            <a:srgbClr val="FFFFFF"/>
                          </a:solidFill>
                          <a:latin typeface="Arial"/>
                          <a:cs typeface="Arial"/>
                        </a:rPr>
                        <a:t>Frequency cannot be  maintained above 59.91  Hz </a:t>
                      </a:r>
                      <a:r>
                        <a:rPr sz="600" b="1" spc="-10" dirty="0">
                          <a:solidFill>
                            <a:srgbClr val="FFFFFF"/>
                          </a:solidFill>
                          <a:latin typeface="Arial"/>
                          <a:cs typeface="Arial"/>
                        </a:rPr>
                        <a:t>or </a:t>
                      </a:r>
                      <a:r>
                        <a:rPr sz="600" b="1" spc="-5" dirty="0">
                          <a:solidFill>
                            <a:srgbClr val="FFFFFF"/>
                          </a:solidFill>
                          <a:latin typeface="Arial"/>
                          <a:cs typeface="Arial"/>
                        </a:rPr>
                        <a:t>Physical  Responsive Capability  (PRC) &lt;1,750 MW and not  expected to </a:t>
                      </a:r>
                      <a:r>
                        <a:rPr sz="600" b="1" spc="-10" dirty="0">
                          <a:solidFill>
                            <a:srgbClr val="FFFFFF"/>
                          </a:solidFill>
                          <a:latin typeface="Arial"/>
                          <a:cs typeface="Arial"/>
                        </a:rPr>
                        <a:t>be </a:t>
                      </a:r>
                      <a:r>
                        <a:rPr sz="600" b="1" spc="-5" dirty="0">
                          <a:solidFill>
                            <a:srgbClr val="FFFFFF"/>
                          </a:solidFill>
                          <a:latin typeface="Arial"/>
                          <a:cs typeface="Arial"/>
                        </a:rPr>
                        <a:t>recovered  within </a:t>
                      </a:r>
                      <a:r>
                        <a:rPr sz="600" b="1" dirty="0">
                          <a:solidFill>
                            <a:srgbClr val="FFFFFF"/>
                          </a:solidFill>
                          <a:latin typeface="Arial"/>
                          <a:cs typeface="Arial"/>
                        </a:rPr>
                        <a:t>30</a:t>
                      </a:r>
                      <a:r>
                        <a:rPr sz="600" b="1" spc="-85" dirty="0">
                          <a:solidFill>
                            <a:srgbClr val="FFFFFF"/>
                          </a:solidFill>
                          <a:latin typeface="Arial"/>
                          <a:cs typeface="Arial"/>
                        </a:rPr>
                        <a:t> </a:t>
                      </a:r>
                      <a:r>
                        <a:rPr sz="600" b="1" spc="-5" dirty="0">
                          <a:solidFill>
                            <a:srgbClr val="FFFFFF"/>
                          </a:solidFill>
                          <a:latin typeface="Arial"/>
                          <a:cs typeface="Arial"/>
                        </a:rPr>
                        <a:t>minutes</a:t>
                      </a:r>
                      <a:endParaRPr sz="600" dirty="0">
                        <a:latin typeface="Arial"/>
                        <a:cs typeface="Arial"/>
                      </a:endParaRPr>
                    </a:p>
                  </a:txBody>
                  <a:tcPr marL="0" marR="0" marT="31376" marB="0">
                    <a:lnL w="6096">
                      <a:solidFill>
                        <a:srgbClr val="BEBEBE"/>
                      </a:solidFill>
                      <a:prstDash val="solid"/>
                    </a:lnL>
                    <a:lnR w="6096">
                      <a:solidFill>
                        <a:srgbClr val="BEBEBE"/>
                      </a:solidFill>
                      <a:prstDash val="solid"/>
                    </a:lnR>
                    <a:lnT w="45719" cap="flat" cmpd="sng" algn="ctr">
                      <a:solidFill>
                        <a:srgbClr val="FF0000"/>
                      </a:solidFill>
                      <a:prstDash val="solid"/>
                      <a:round/>
                      <a:headEnd type="none" w="med" len="med"/>
                      <a:tailEnd type="none" w="med" len="med"/>
                    </a:lnT>
                    <a:lnB w="51816">
                      <a:solidFill>
                        <a:srgbClr val="DEE0E1"/>
                      </a:solidFill>
                      <a:prstDash val="solid"/>
                    </a:lnB>
                    <a:solidFill>
                      <a:srgbClr val="FF0000"/>
                    </a:solidFill>
                  </a:tcPr>
                </a:tc>
                <a:tc>
                  <a:txBody>
                    <a:bodyPr/>
                    <a:lstStyle/>
                    <a:p>
                      <a:pPr marL="69850" marR="146050">
                        <a:lnSpc>
                          <a:spcPct val="96000"/>
                        </a:lnSpc>
                        <a:spcBef>
                          <a:spcPts val="290"/>
                        </a:spcBef>
                      </a:pPr>
                      <a:r>
                        <a:rPr sz="600" dirty="0">
                          <a:solidFill>
                            <a:srgbClr val="FFFFFF"/>
                          </a:solidFill>
                          <a:latin typeface="Arial"/>
                          <a:cs typeface="Arial"/>
                        </a:rPr>
                        <a:t>Deploy </a:t>
                      </a:r>
                      <a:r>
                        <a:rPr sz="600" spc="-5" dirty="0">
                          <a:solidFill>
                            <a:srgbClr val="FFFFFF"/>
                          </a:solidFill>
                          <a:latin typeface="Arial"/>
                          <a:cs typeface="Arial"/>
                        </a:rPr>
                        <a:t>demand response resources: Load  Resources under contract (typically ~1,150  </a:t>
                      </a:r>
                      <a:r>
                        <a:rPr sz="600" dirty="0">
                          <a:solidFill>
                            <a:srgbClr val="FFFFFF"/>
                          </a:solidFill>
                          <a:latin typeface="Arial"/>
                          <a:cs typeface="Arial"/>
                        </a:rPr>
                        <a:t>MW) </a:t>
                      </a:r>
                      <a:r>
                        <a:rPr sz="600" spc="-5" dirty="0">
                          <a:solidFill>
                            <a:srgbClr val="FFFFFF"/>
                          </a:solidFill>
                          <a:latin typeface="Arial"/>
                          <a:cs typeface="Arial"/>
                        </a:rPr>
                        <a:t>and/or remaining ERS** (currently  1,123 </a:t>
                      </a:r>
                      <a:r>
                        <a:rPr sz="600" spc="-15" dirty="0">
                          <a:solidFill>
                            <a:srgbClr val="FFFFFF"/>
                          </a:solidFill>
                          <a:latin typeface="Arial"/>
                          <a:cs typeface="Arial"/>
                        </a:rPr>
                        <a:t>MW </a:t>
                      </a:r>
                      <a:r>
                        <a:rPr sz="600" spc="-5" dirty="0">
                          <a:solidFill>
                            <a:srgbClr val="FFFFFF"/>
                          </a:solidFill>
                          <a:latin typeface="Arial"/>
                          <a:cs typeface="Arial"/>
                        </a:rPr>
                        <a:t>on peak), in either order. Begin  block load transfers </a:t>
                      </a:r>
                      <a:r>
                        <a:rPr sz="600" dirty="0">
                          <a:solidFill>
                            <a:srgbClr val="FFFFFF"/>
                          </a:solidFill>
                          <a:latin typeface="Arial"/>
                          <a:cs typeface="Arial"/>
                        </a:rPr>
                        <a:t>of </a:t>
                      </a:r>
                      <a:r>
                        <a:rPr sz="600" spc="-5" dirty="0">
                          <a:solidFill>
                            <a:srgbClr val="FFFFFF"/>
                          </a:solidFill>
                          <a:latin typeface="Arial"/>
                          <a:cs typeface="Arial"/>
                        </a:rPr>
                        <a:t>load to other grids if  appropriate.</a:t>
                      </a:r>
                      <a:endParaRPr sz="600" dirty="0">
                        <a:latin typeface="Arial"/>
                        <a:cs typeface="Arial"/>
                      </a:endParaRPr>
                    </a:p>
                  </a:txBody>
                  <a:tcPr marL="0" marR="0" marT="32497" marB="0">
                    <a:lnL w="6096">
                      <a:solidFill>
                        <a:srgbClr val="BEBEBE"/>
                      </a:solidFill>
                      <a:prstDash val="solid"/>
                    </a:lnL>
                    <a:lnR w="6095">
                      <a:solidFill>
                        <a:srgbClr val="BEBEBE"/>
                      </a:solidFill>
                      <a:prstDash val="solid"/>
                    </a:lnR>
                    <a:lnT w="45719" cap="flat" cmpd="sng" algn="ctr">
                      <a:solidFill>
                        <a:srgbClr val="FF0000"/>
                      </a:solidFill>
                      <a:prstDash val="solid"/>
                      <a:round/>
                      <a:headEnd type="none" w="med" len="med"/>
                      <a:tailEnd type="none" w="med" len="med"/>
                    </a:lnT>
                    <a:lnB w="51816">
                      <a:solidFill>
                        <a:srgbClr val="DEE0E1"/>
                      </a:solidFill>
                      <a:prstDash val="solid"/>
                    </a:lnB>
                    <a:solidFill>
                      <a:srgbClr val="FF0000"/>
                    </a:solidFill>
                  </a:tcPr>
                </a:tc>
                <a:tc>
                  <a:txBody>
                    <a:bodyPr/>
                    <a:lstStyle/>
                    <a:p>
                      <a:pPr marL="68580">
                        <a:lnSpc>
                          <a:spcPct val="100000"/>
                        </a:lnSpc>
                        <a:spcBef>
                          <a:spcPts val="260"/>
                        </a:spcBef>
                      </a:pPr>
                      <a:r>
                        <a:rPr sz="600" spc="-5" dirty="0">
                          <a:solidFill>
                            <a:srgbClr val="FFFFFF"/>
                          </a:solidFill>
                          <a:latin typeface="Arial"/>
                          <a:cs typeface="Arial"/>
                        </a:rPr>
                        <a:t>Above, plus major </a:t>
                      </a:r>
                      <a:r>
                        <a:rPr sz="600" spc="-10" dirty="0">
                          <a:solidFill>
                            <a:srgbClr val="FFFFFF"/>
                          </a:solidFill>
                          <a:latin typeface="Arial"/>
                          <a:cs typeface="Arial"/>
                        </a:rPr>
                        <a:t>news</a:t>
                      </a:r>
                      <a:r>
                        <a:rPr sz="600" dirty="0">
                          <a:solidFill>
                            <a:srgbClr val="FFFFFF"/>
                          </a:solidFill>
                          <a:latin typeface="Arial"/>
                          <a:cs typeface="Arial"/>
                        </a:rPr>
                        <a:t> </a:t>
                      </a:r>
                      <a:r>
                        <a:rPr sz="600" spc="-5" dirty="0">
                          <a:solidFill>
                            <a:srgbClr val="FFFFFF"/>
                          </a:solidFill>
                          <a:latin typeface="Arial"/>
                          <a:cs typeface="Arial"/>
                        </a:rPr>
                        <a:t>services</a:t>
                      </a:r>
                      <a:endParaRPr sz="600" dirty="0">
                        <a:latin typeface="Arial"/>
                        <a:cs typeface="Arial"/>
                      </a:endParaRPr>
                    </a:p>
                  </a:txBody>
                  <a:tcPr marL="0" marR="0" marT="29135" marB="0">
                    <a:lnL w="6095">
                      <a:solidFill>
                        <a:srgbClr val="BEBEBE"/>
                      </a:solidFill>
                      <a:prstDash val="solid"/>
                    </a:lnL>
                    <a:lnR w="6095">
                      <a:solidFill>
                        <a:srgbClr val="BEBEBE"/>
                      </a:solidFill>
                      <a:prstDash val="solid"/>
                    </a:lnR>
                    <a:lnT w="45719" cap="flat" cmpd="sng" algn="ctr">
                      <a:solidFill>
                        <a:srgbClr val="FF0000"/>
                      </a:solidFill>
                      <a:prstDash val="solid"/>
                      <a:round/>
                      <a:headEnd type="none" w="med" len="med"/>
                      <a:tailEnd type="none" w="med" len="med"/>
                    </a:lnT>
                    <a:lnB w="51816">
                      <a:solidFill>
                        <a:srgbClr val="DEE0E1"/>
                      </a:solidFill>
                      <a:prstDash val="solid"/>
                    </a:lnB>
                    <a:solidFill>
                      <a:srgbClr val="FF0000"/>
                    </a:solidFill>
                  </a:tcPr>
                </a:tc>
                <a:tc>
                  <a:txBody>
                    <a:bodyPr/>
                    <a:lstStyle/>
                    <a:p>
                      <a:pPr marL="68580">
                        <a:lnSpc>
                          <a:spcPct val="100000"/>
                        </a:lnSpc>
                        <a:spcBef>
                          <a:spcPts val="260"/>
                        </a:spcBef>
                      </a:pPr>
                      <a:r>
                        <a:rPr sz="600" spc="-5" dirty="0">
                          <a:solidFill>
                            <a:srgbClr val="FFFFFF"/>
                          </a:solidFill>
                          <a:latin typeface="Arial"/>
                          <a:cs typeface="Arial"/>
                        </a:rPr>
                        <a:t>Same as</a:t>
                      </a:r>
                      <a:r>
                        <a:rPr sz="600" spc="-80" dirty="0">
                          <a:solidFill>
                            <a:srgbClr val="FFFFFF"/>
                          </a:solidFill>
                          <a:latin typeface="Arial"/>
                          <a:cs typeface="Arial"/>
                        </a:rPr>
                        <a:t> </a:t>
                      </a:r>
                      <a:r>
                        <a:rPr sz="600" spc="-5" dirty="0">
                          <a:solidFill>
                            <a:srgbClr val="FFFFFF"/>
                          </a:solidFill>
                          <a:latin typeface="Arial"/>
                          <a:cs typeface="Arial"/>
                        </a:rPr>
                        <a:t>above</a:t>
                      </a:r>
                      <a:endParaRPr sz="600" dirty="0">
                        <a:latin typeface="Arial"/>
                        <a:cs typeface="Arial"/>
                      </a:endParaRPr>
                    </a:p>
                  </a:txBody>
                  <a:tcPr marL="0" marR="0" marT="29135" marB="0">
                    <a:lnL w="6095">
                      <a:solidFill>
                        <a:srgbClr val="BEBEBE"/>
                      </a:solidFill>
                      <a:prstDash val="solid"/>
                    </a:lnL>
                    <a:lnR w="6096">
                      <a:solidFill>
                        <a:srgbClr val="BEBEBE"/>
                      </a:solidFill>
                      <a:prstDash val="solid"/>
                    </a:lnR>
                    <a:lnT w="45719" cap="flat" cmpd="sng" algn="ctr">
                      <a:solidFill>
                        <a:srgbClr val="FF0000"/>
                      </a:solidFill>
                      <a:prstDash val="solid"/>
                      <a:round/>
                      <a:headEnd type="none" w="med" len="med"/>
                      <a:tailEnd type="none" w="med" len="med"/>
                    </a:lnT>
                    <a:lnB w="51816">
                      <a:solidFill>
                        <a:srgbClr val="DEE0E1"/>
                      </a:solidFill>
                      <a:prstDash val="solid"/>
                    </a:lnB>
                    <a:solidFill>
                      <a:srgbClr val="FF0000"/>
                    </a:solidFill>
                  </a:tcPr>
                </a:tc>
                <a:tc>
                  <a:txBody>
                    <a:bodyPr/>
                    <a:lstStyle/>
                    <a:p>
                      <a:pPr marL="69850">
                        <a:lnSpc>
                          <a:spcPct val="100000"/>
                        </a:lnSpc>
                        <a:spcBef>
                          <a:spcPts val="260"/>
                        </a:spcBef>
                      </a:pPr>
                      <a:r>
                        <a:rPr sz="600" spc="-5" dirty="0">
                          <a:solidFill>
                            <a:srgbClr val="FFFFFF"/>
                          </a:solidFill>
                          <a:latin typeface="Arial"/>
                          <a:cs typeface="Arial"/>
                        </a:rPr>
                        <a:t>Same as</a:t>
                      </a:r>
                      <a:r>
                        <a:rPr sz="600" spc="-80" dirty="0">
                          <a:solidFill>
                            <a:srgbClr val="FFFFFF"/>
                          </a:solidFill>
                          <a:latin typeface="Arial"/>
                          <a:cs typeface="Arial"/>
                        </a:rPr>
                        <a:t> </a:t>
                      </a:r>
                      <a:r>
                        <a:rPr sz="600" spc="-5" dirty="0">
                          <a:solidFill>
                            <a:srgbClr val="FFFFFF"/>
                          </a:solidFill>
                          <a:latin typeface="Arial"/>
                          <a:cs typeface="Arial"/>
                        </a:rPr>
                        <a:t>above</a:t>
                      </a:r>
                      <a:endParaRPr sz="600" dirty="0">
                        <a:latin typeface="Arial"/>
                        <a:cs typeface="Arial"/>
                      </a:endParaRPr>
                    </a:p>
                  </a:txBody>
                  <a:tcPr marL="0" marR="0" marT="29135" marB="0">
                    <a:lnL w="6096">
                      <a:solidFill>
                        <a:srgbClr val="BEBEBE"/>
                      </a:solidFill>
                      <a:prstDash val="solid"/>
                    </a:lnL>
                    <a:lnR w="6095">
                      <a:solidFill>
                        <a:srgbClr val="BEBEBE"/>
                      </a:solidFill>
                      <a:prstDash val="solid"/>
                    </a:lnR>
                    <a:lnT w="45719" cap="flat" cmpd="sng" algn="ctr">
                      <a:solidFill>
                        <a:srgbClr val="FF0000"/>
                      </a:solidFill>
                      <a:prstDash val="solid"/>
                      <a:round/>
                      <a:headEnd type="none" w="med" len="med"/>
                      <a:tailEnd type="none" w="med" len="med"/>
                    </a:lnT>
                    <a:lnB w="51816">
                      <a:solidFill>
                        <a:srgbClr val="DEE0E1"/>
                      </a:solidFill>
                      <a:prstDash val="solid"/>
                    </a:lnB>
                    <a:solidFill>
                      <a:srgbClr val="FF0000"/>
                    </a:solidFill>
                  </a:tcPr>
                </a:tc>
                <a:extLst>
                  <a:ext uri="{0D108BD9-81ED-4DB2-BD59-A6C34878D82A}">
                    <a16:rowId xmlns="" xmlns:a16="http://schemas.microsoft.com/office/drawing/2014/main" val="10007"/>
                  </a:ext>
                </a:extLst>
              </a:tr>
              <a:tr h="788242">
                <a:tc>
                  <a:txBody>
                    <a:bodyPr/>
                    <a:lstStyle/>
                    <a:p>
                      <a:pPr>
                        <a:lnSpc>
                          <a:spcPct val="100000"/>
                        </a:lnSpc>
                        <a:spcBef>
                          <a:spcPts val="40"/>
                        </a:spcBef>
                      </a:pPr>
                      <a:endParaRPr sz="700" dirty="0">
                        <a:latin typeface="Times New Roman"/>
                        <a:cs typeface="Times New Roman"/>
                      </a:endParaRPr>
                    </a:p>
                    <a:p>
                      <a:pPr marL="101600" marR="89535" algn="ctr">
                        <a:lnSpc>
                          <a:spcPts val="1030"/>
                        </a:lnSpc>
                        <a:spcBef>
                          <a:spcPts val="5"/>
                        </a:spcBef>
                      </a:pPr>
                      <a:r>
                        <a:rPr sz="800" b="1" dirty="0">
                          <a:solidFill>
                            <a:srgbClr val="FFFFFF"/>
                          </a:solidFill>
                          <a:latin typeface="Arial"/>
                          <a:cs typeface="Arial"/>
                        </a:rPr>
                        <a:t>Energy</a:t>
                      </a:r>
                      <a:r>
                        <a:rPr sz="800" b="1" spc="-100" dirty="0">
                          <a:solidFill>
                            <a:srgbClr val="FFFFFF"/>
                          </a:solidFill>
                          <a:latin typeface="Arial"/>
                          <a:cs typeface="Arial"/>
                        </a:rPr>
                        <a:t> </a:t>
                      </a:r>
                      <a:r>
                        <a:rPr sz="800" b="1" dirty="0">
                          <a:solidFill>
                            <a:srgbClr val="FFFFFF"/>
                          </a:solidFill>
                          <a:latin typeface="Arial"/>
                          <a:cs typeface="Arial"/>
                        </a:rPr>
                        <a:t>Emergency  </a:t>
                      </a:r>
                      <a:r>
                        <a:rPr sz="800" b="1" spc="-5" dirty="0">
                          <a:solidFill>
                            <a:srgbClr val="FFFFFF"/>
                          </a:solidFill>
                          <a:latin typeface="Arial"/>
                          <a:cs typeface="Arial"/>
                        </a:rPr>
                        <a:t>Level 3 POWER  WARNING B</a:t>
                      </a:r>
                      <a:r>
                        <a:rPr sz="800" b="1" spc="-70" dirty="0">
                          <a:solidFill>
                            <a:srgbClr val="FFFFFF"/>
                          </a:solidFill>
                          <a:latin typeface="Arial"/>
                          <a:cs typeface="Arial"/>
                        </a:rPr>
                        <a:t> </a:t>
                      </a:r>
                      <a:r>
                        <a:rPr sz="800" b="1" dirty="0">
                          <a:solidFill>
                            <a:srgbClr val="FFFFFF"/>
                          </a:solidFill>
                          <a:latin typeface="Arial"/>
                          <a:cs typeface="Arial"/>
                        </a:rPr>
                        <a:t>-</a:t>
                      </a:r>
                      <a:endParaRPr sz="800" dirty="0">
                        <a:latin typeface="Arial"/>
                        <a:cs typeface="Arial"/>
                      </a:endParaRPr>
                    </a:p>
                    <a:p>
                      <a:pPr marL="141605" marR="135255" indent="1905" algn="ctr">
                        <a:lnSpc>
                          <a:spcPts val="1030"/>
                        </a:lnSpc>
                      </a:pPr>
                      <a:r>
                        <a:rPr sz="800" b="1" dirty="0">
                          <a:solidFill>
                            <a:srgbClr val="FFFFFF"/>
                          </a:solidFill>
                          <a:latin typeface="Arial"/>
                          <a:cs typeface="Arial"/>
                        </a:rPr>
                        <a:t>High Risk of  Rotating</a:t>
                      </a:r>
                      <a:r>
                        <a:rPr sz="800" b="1" spc="-75" dirty="0">
                          <a:solidFill>
                            <a:srgbClr val="FFFFFF"/>
                          </a:solidFill>
                          <a:latin typeface="Arial"/>
                          <a:cs typeface="Arial"/>
                        </a:rPr>
                        <a:t> </a:t>
                      </a:r>
                      <a:r>
                        <a:rPr sz="800" b="1" spc="-5" dirty="0">
                          <a:solidFill>
                            <a:srgbClr val="FFFFFF"/>
                          </a:solidFill>
                          <a:latin typeface="Arial"/>
                          <a:cs typeface="Arial"/>
                        </a:rPr>
                        <a:t>Outages</a:t>
                      </a:r>
                      <a:endParaRPr sz="800" dirty="0">
                        <a:latin typeface="Arial"/>
                        <a:cs typeface="Arial"/>
                      </a:endParaRPr>
                    </a:p>
                  </a:txBody>
                  <a:tcPr marL="0" marR="0" marT="4482" marB="0">
                    <a:lnL w="6095">
                      <a:solidFill>
                        <a:srgbClr val="BEBEBE"/>
                      </a:solidFill>
                      <a:prstDash val="solid"/>
                    </a:lnL>
                    <a:lnR w="6096">
                      <a:solidFill>
                        <a:srgbClr val="BEBEBE"/>
                      </a:solidFill>
                      <a:prstDash val="solid"/>
                    </a:lnR>
                    <a:lnT w="6096">
                      <a:solidFill>
                        <a:srgbClr val="BEBEBE"/>
                      </a:solidFill>
                      <a:prstDash val="solid"/>
                    </a:lnT>
                    <a:lnB w="6096">
                      <a:solidFill>
                        <a:srgbClr val="BEBEBE"/>
                      </a:solidFill>
                      <a:prstDash val="solid"/>
                    </a:lnB>
                    <a:solidFill>
                      <a:srgbClr val="5B676F"/>
                    </a:solidFill>
                  </a:tcPr>
                </a:tc>
                <a:tc>
                  <a:txBody>
                    <a:bodyPr/>
                    <a:lstStyle/>
                    <a:p>
                      <a:pPr marL="69850" marR="158115">
                        <a:lnSpc>
                          <a:spcPts val="800"/>
                        </a:lnSpc>
                        <a:spcBef>
                          <a:spcPts val="355"/>
                        </a:spcBef>
                      </a:pPr>
                      <a:r>
                        <a:rPr sz="600" b="1" spc="-5" dirty="0">
                          <a:latin typeface="Arial"/>
                          <a:cs typeface="Arial"/>
                        </a:rPr>
                        <a:t>Frequency cannot be  maintained above 59.91  Hz </a:t>
                      </a:r>
                      <a:r>
                        <a:rPr sz="600" b="1" spc="-10" dirty="0">
                          <a:latin typeface="Arial"/>
                          <a:cs typeface="Arial"/>
                        </a:rPr>
                        <a:t>or </a:t>
                      </a:r>
                      <a:r>
                        <a:rPr sz="600" b="1" spc="-5" dirty="0">
                          <a:latin typeface="Arial"/>
                          <a:cs typeface="Arial"/>
                        </a:rPr>
                        <a:t>PRC cannot be  maintained &gt;1,375</a:t>
                      </a:r>
                      <a:r>
                        <a:rPr sz="600" b="1" spc="-70" dirty="0">
                          <a:latin typeface="Arial"/>
                          <a:cs typeface="Arial"/>
                        </a:rPr>
                        <a:t> </a:t>
                      </a:r>
                      <a:r>
                        <a:rPr sz="600" b="1" spc="-5" dirty="0">
                          <a:latin typeface="Arial"/>
                          <a:cs typeface="Arial"/>
                        </a:rPr>
                        <a:t>MW</a:t>
                      </a:r>
                      <a:endParaRPr sz="600" dirty="0">
                        <a:latin typeface="Arial"/>
                        <a:cs typeface="Arial"/>
                      </a:endParaRPr>
                    </a:p>
                  </a:txBody>
                  <a:tcPr marL="0" marR="0" marT="39781" marB="0">
                    <a:lnL w="6096">
                      <a:solidFill>
                        <a:srgbClr val="BEBEBE"/>
                      </a:solidFill>
                      <a:prstDash val="solid"/>
                    </a:lnL>
                    <a:lnR w="6096">
                      <a:solidFill>
                        <a:srgbClr val="BEBEBE"/>
                      </a:solidFill>
                      <a:prstDash val="solid"/>
                    </a:lnR>
                    <a:lnT w="51816" cap="flat" cmpd="sng" algn="ctr">
                      <a:solidFill>
                        <a:srgbClr val="DEE0E1"/>
                      </a:solidFill>
                      <a:prstDash val="solid"/>
                      <a:round/>
                      <a:headEnd type="none" w="med" len="med"/>
                      <a:tailEnd type="none" w="med" len="med"/>
                    </a:lnT>
                    <a:lnB w="45720">
                      <a:solidFill>
                        <a:srgbClr val="D9D9D9"/>
                      </a:solidFill>
                      <a:prstDash val="solid"/>
                    </a:lnB>
                    <a:solidFill>
                      <a:srgbClr val="DEE0E1"/>
                    </a:solidFill>
                  </a:tcPr>
                </a:tc>
                <a:tc>
                  <a:txBody>
                    <a:bodyPr/>
                    <a:lstStyle/>
                    <a:p>
                      <a:pPr marL="69850" marR="167005">
                        <a:lnSpc>
                          <a:spcPts val="800"/>
                        </a:lnSpc>
                        <a:spcBef>
                          <a:spcPts val="365"/>
                        </a:spcBef>
                      </a:pPr>
                      <a:r>
                        <a:rPr sz="600" spc="-5" dirty="0">
                          <a:latin typeface="Arial"/>
                          <a:cs typeface="Arial"/>
                        </a:rPr>
                        <a:t>Ensure all resources allowed under </a:t>
                      </a:r>
                      <a:r>
                        <a:rPr sz="600" dirty="0">
                          <a:latin typeface="Arial"/>
                          <a:cs typeface="Arial"/>
                        </a:rPr>
                        <a:t>EEA </a:t>
                      </a:r>
                      <a:r>
                        <a:rPr sz="600" spc="-5" dirty="0">
                          <a:latin typeface="Arial"/>
                          <a:cs typeface="Arial"/>
                        </a:rPr>
                        <a:t>2  </a:t>
                      </a:r>
                      <a:r>
                        <a:rPr sz="600" spc="-10" dirty="0">
                          <a:latin typeface="Arial"/>
                          <a:cs typeface="Arial"/>
                        </a:rPr>
                        <a:t>are</a:t>
                      </a:r>
                      <a:r>
                        <a:rPr sz="600" spc="-70" dirty="0">
                          <a:latin typeface="Arial"/>
                          <a:cs typeface="Arial"/>
                        </a:rPr>
                        <a:t> </a:t>
                      </a:r>
                      <a:r>
                        <a:rPr sz="600" spc="-5" dirty="0">
                          <a:latin typeface="Arial"/>
                          <a:cs typeface="Arial"/>
                        </a:rPr>
                        <a:t>deployed</a:t>
                      </a:r>
                      <a:endParaRPr sz="600" dirty="0">
                        <a:latin typeface="Arial"/>
                        <a:cs typeface="Arial"/>
                      </a:endParaRPr>
                    </a:p>
                  </a:txBody>
                  <a:tcPr marL="0" marR="0" marT="40901" marB="0">
                    <a:lnL w="6096">
                      <a:solidFill>
                        <a:srgbClr val="BEBEBE"/>
                      </a:solidFill>
                      <a:prstDash val="solid"/>
                    </a:lnL>
                    <a:lnR w="6095">
                      <a:solidFill>
                        <a:srgbClr val="BEBEBE"/>
                      </a:solidFill>
                      <a:prstDash val="solid"/>
                    </a:lnR>
                    <a:lnT w="51816" cap="flat" cmpd="sng" algn="ctr">
                      <a:solidFill>
                        <a:srgbClr val="DEE0E1"/>
                      </a:solidFill>
                      <a:prstDash val="solid"/>
                      <a:round/>
                      <a:headEnd type="none" w="med" len="med"/>
                      <a:tailEnd type="none" w="med" len="med"/>
                    </a:lnT>
                    <a:lnB w="45720">
                      <a:solidFill>
                        <a:srgbClr val="D9D9D9"/>
                      </a:solidFill>
                      <a:prstDash val="solid"/>
                    </a:lnB>
                    <a:solidFill>
                      <a:srgbClr val="DEE0E1"/>
                    </a:solidFill>
                  </a:tcPr>
                </a:tc>
                <a:tc>
                  <a:txBody>
                    <a:bodyPr/>
                    <a:lstStyle/>
                    <a:p>
                      <a:pPr marL="68580">
                        <a:lnSpc>
                          <a:spcPct val="100000"/>
                        </a:lnSpc>
                        <a:spcBef>
                          <a:spcPts val="305"/>
                        </a:spcBef>
                      </a:pPr>
                      <a:r>
                        <a:rPr sz="600" spc="-5" dirty="0">
                          <a:latin typeface="Arial"/>
                          <a:cs typeface="Arial"/>
                        </a:rPr>
                        <a:t>Same as</a:t>
                      </a:r>
                      <a:r>
                        <a:rPr sz="600" spc="-80" dirty="0">
                          <a:latin typeface="Arial"/>
                          <a:cs typeface="Arial"/>
                        </a:rPr>
                        <a:t> </a:t>
                      </a:r>
                      <a:r>
                        <a:rPr sz="600" spc="-5" dirty="0">
                          <a:latin typeface="Arial"/>
                          <a:cs typeface="Arial"/>
                        </a:rPr>
                        <a:t>above</a:t>
                      </a:r>
                      <a:endParaRPr sz="600" dirty="0">
                        <a:latin typeface="Arial"/>
                        <a:cs typeface="Arial"/>
                      </a:endParaRPr>
                    </a:p>
                  </a:txBody>
                  <a:tcPr marL="0" marR="0" marT="34178" marB="0">
                    <a:lnL w="6095">
                      <a:solidFill>
                        <a:srgbClr val="BEBEBE"/>
                      </a:solidFill>
                      <a:prstDash val="solid"/>
                    </a:lnL>
                    <a:lnR w="6095">
                      <a:solidFill>
                        <a:srgbClr val="BEBEBE"/>
                      </a:solidFill>
                      <a:prstDash val="solid"/>
                    </a:lnR>
                    <a:lnT w="51816" cap="flat" cmpd="sng" algn="ctr">
                      <a:solidFill>
                        <a:srgbClr val="DEE0E1"/>
                      </a:solidFill>
                      <a:prstDash val="solid"/>
                      <a:round/>
                      <a:headEnd type="none" w="med" len="med"/>
                      <a:tailEnd type="none" w="med" len="med"/>
                    </a:lnT>
                    <a:lnB w="45720">
                      <a:solidFill>
                        <a:srgbClr val="D9D9D9"/>
                      </a:solidFill>
                      <a:prstDash val="solid"/>
                    </a:lnB>
                    <a:solidFill>
                      <a:srgbClr val="DEE0E1"/>
                    </a:solidFill>
                  </a:tcPr>
                </a:tc>
                <a:tc>
                  <a:txBody>
                    <a:bodyPr/>
                    <a:lstStyle/>
                    <a:p>
                      <a:pPr marL="68580">
                        <a:lnSpc>
                          <a:spcPct val="100000"/>
                        </a:lnSpc>
                        <a:spcBef>
                          <a:spcPts val="305"/>
                        </a:spcBef>
                      </a:pPr>
                      <a:r>
                        <a:rPr sz="600" spc="-5" dirty="0">
                          <a:latin typeface="Arial"/>
                          <a:cs typeface="Arial"/>
                        </a:rPr>
                        <a:t>Same as</a:t>
                      </a:r>
                      <a:r>
                        <a:rPr sz="600" spc="-80" dirty="0">
                          <a:latin typeface="Arial"/>
                          <a:cs typeface="Arial"/>
                        </a:rPr>
                        <a:t> </a:t>
                      </a:r>
                      <a:r>
                        <a:rPr sz="600" spc="-5" dirty="0">
                          <a:latin typeface="Arial"/>
                          <a:cs typeface="Arial"/>
                        </a:rPr>
                        <a:t>above</a:t>
                      </a:r>
                      <a:endParaRPr sz="600" dirty="0">
                        <a:latin typeface="Arial"/>
                        <a:cs typeface="Arial"/>
                      </a:endParaRPr>
                    </a:p>
                  </a:txBody>
                  <a:tcPr marL="0" marR="0" marT="34178" marB="0">
                    <a:lnL w="6095">
                      <a:solidFill>
                        <a:srgbClr val="BEBEBE"/>
                      </a:solidFill>
                      <a:prstDash val="solid"/>
                    </a:lnL>
                    <a:lnR w="6096">
                      <a:solidFill>
                        <a:srgbClr val="BEBEBE"/>
                      </a:solidFill>
                      <a:prstDash val="solid"/>
                    </a:lnR>
                    <a:lnT w="51816" cap="flat" cmpd="sng" algn="ctr">
                      <a:solidFill>
                        <a:srgbClr val="DEE0E1"/>
                      </a:solidFill>
                      <a:prstDash val="solid"/>
                      <a:round/>
                      <a:headEnd type="none" w="med" len="med"/>
                      <a:tailEnd type="none" w="med" len="med"/>
                    </a:lnT>
                    <a:lnB w="45720">
                      <a:solidFill>
                        <a:srgbClr val="D9D9D9"/>
                      </a:solidFill>
                      <a:prstDash val="solid"/>
                    </a:lnB>
                    <a:solidFill>
                      <a:srgbClr val="DEE0E1"/>
                    </a:solidFill>
                  </a:tcPr>
                </a:tc>
                <a:tc>
                  <a:txBody>
                    <a:bodyPr/>
                    <a:lstStyle/>
                    <a:p>
                      <a:pPr marL="69850">
                        <a:lnSpc>
                          <a:spcPct val="100000"/>
                        </a:lnSpc>
                        <a:spcBef>
                          <a:spcPts val="305"/>
                        </a:spcBef>
                      </a:pPr>
                      <a:r>
                        <a:rPr sz="600" spc="-5" dirty="0">
                          <a:latin typeface="Arial"/>
                          <a:cs typeface="Arial"/>
                        </a:rPr>
                        <a:t>Same as</a:t>
                      </a:r>
                      <a:r>
                        <a:rPr sz="600" spc="-80" dirty="0">
                          <a:latin typeface="Arial"/>
                          <a:cs typeface="Arial"/>
                        </a:rPr>
                        <a:t> </a:t>
                      </a:r>
                      <a:r>
                        <a:rPr sz="600" spc="-5" dirty="0">
                          <a:latin typeface="Arial"/>
                          <a:cs typeface="Arial"/>
                        </a:rPr>
                        <a:t>above</a:t>
                      </a:r>
                      <a:endParaRPr sz="600" dirty="0">
                        <a:latin typeface="Arial"/>
                        <a:cs typeface="Arial"/>
                      </a:endParaRPr>
                    </a:p>
                  </a:txBody>
                  <a:tcPr marL="0" marR="0" marT="34178" marB="0">
                    <a:lnL w="6096">
                      <a:solidFill>
                        <a:srgbClr val="BEBEBE"/>
                      </a:solidFill>
                      <a:prstDash val="solid"/>
                    </a:lnL>
                    <a:lnR w="6095">
                      <a:solidFill>
                        <a:srgbClr val="BEBEBE"/>
                      </a:solidFill>
                      <a:prstDash val="solid"/>
                    </a:lnR>
                    <a:lnT w="51816" cap="flat" cmpd="sng" algn="ctr">
                      <a:solidFill>
                        <a:srgbClr val="DEE0E1"/>
                      </a:solidFill>
                      <a:prstDash val="solid"/>
                      <a:round/>
                      <a:headEnd type="none" w="med" len="med"/>
                      <a:tailEnd type="none" w="med" len="med"/>
                    </a:lnT>
                    <a:lnB w="45720">
                      <a:solidFill>
                        <a:srgbClr val="D9D9D9"/>
                      </a:solidFill>
                      <a:prstDash val="solid"/>
                    </a:lnB>
                    <a:solidFill>
                      <a:srgbClr val="DEE0E1"/>
                    </a:solidFill>
                  </a:tcPr>
                </a:tc>
                <a:extLst>
                  <a:ext uri="{0D108BD9-81ED-4DB2-BD59-A6C34878D82A}">
                    <a16:rowId xmlns="" xmlns:a16="http://schemas.microsoft.com/office/drawing/2014/main" val="10008"/>
                  </a:ext>
                </a:extLst>
              </a:tr>
              <a:tr h="733742">
                <a:tc>
                  <a:txBody>
                    <a:bodyPr/>
                    <a:lstStyle/>
                    <a:p>
                      <a:pPr marL="101600" marR="89535" algn="ctr">
                        <a:lnSpc>
                          <a:spcPts val="1030"/>
                        </a:lnSpc>
                        <a:spcBef>
                          <a:spcPts val="545"/>
                        </a:spcBef>
                      </a:pPr>
                      <a:r>
                        <a:rPr sz="800" b="1" dirty="0">
                          <a:solidFill>
                            <a:srgbClr val="FFFFFF"/>
                          </a:solidFill>
                          <a:latin typeface="Arial"/>
                          <a:cs typeface="Arial"/>
                        </a:rPr>
                        <a:t>Energy</a:t>
                      </a:r>
                      <a:r>
                        <a:rPr sz="800" b="1" spc="-100" dirty="0">
                          <a:solidFill>
                            <a:srgbClr val="FFFFFF"/>
                          </a:solidFill>
                          <a:latin typeface="Arial"/>
                          <a:cs typeface="Arial"/>
                        </a:rPr>
                        <a:t> </a:t>
                      </a:r>
                      <a:r>
                        <a:rPr sz="800" b="1" dirty="0">
                          <a:solidFill>
                            <a:srgbClr val="FFFFFF"/>
                          </a:solidFill>
                          <a:latin typeface="Arial"/>
                          <a:cs typeface="Arial"/>
                        </a:rPr>
                        <a:t>Emergency  </a:t>
                      </a:r>
                      <a:r>
                        <a:rPr sz="800" b="1" spc="-5" dirty="0">
                          <a:solidFill>
                            <a:srgbClr val="FFFFFF"/>
                          </a:solidFill>
                          <a:latin typeface="Arial"/>
                          <a:cs typeface="Arial"/>
                        </a:rPr>
                        <a:t>Level 3 POWER  EMERGENCY</a:t>
                      </a:r>
                      <a:r>
                        <a:rPr sz="800" b="1" spc="-70" dirty="0">
                          <a:solidFill>
                            <a:srgbClr val="FFFFFF"/>
                          </a:solidFill>
                          <a:latin typeface="Arial"/>
                          <a:cs typeface="Arial"/>
                        </a:rPr>
                        <a:t> </a:t>
                      </a:r>
                      <a:r>
                        <a:rPr sz="800" b="1" dirty="0">
                          <a:solidFill>
                            <a:srgbClr val="FFFFFF"/>
                          </a:solidFill>
                          <a:latin typeface="Arial"/>
                          <a:cs typeface="Arial"/>
                        </a:rPr>
                        <a:t>-</a:t>
                      </a:r>
                      <a:endParaRPr sz="800" dirty="0">
                        <a:latin typeface="Arial"/>
                        <a:cs typeface="Arial"/>
                      </a:endParaRPr>
                    </a:p>
                    <a:p>
                      <a:pPr algn="ctr">
                        <a:lnSpc>
                          <a:spcPts val="990"/>
                        </a:lnSpc>
                      </a:pPr>
                      <a:r>
                        <a:rPr sz="800" b="1" dirty="0">
                          <a:solidFill>
                            <a:srgbClr val="FFFFFF"/>
                          </a:solidFill>
                          <a:latin typeface="Arial"/>
                          <a:cs typeface="Arial"/>
                        </a:rPr>
                        <a:t>Rotating </a:t>
                      </a:r>
                      <a:r>
                        <a:rPr sz="800" b="1" spc="-5" dirty="0">
                          <a:solidFill>
                            <a:srgbClr val="FFFFFF"/>
                          </a:solidFill>
                          <a:latin typeface="Arial"/>
                          <a:cs typeface="Arial"/>
                        </a:rPr>
                        <a:t>Outages</a:t>
                      </a:r>
                      <a:r>
                        <a:rPr sz="800" b="1" spc="-65" dirty="0">
                          <a:solidFill>
                            <a:srgbClr val="FFFFFF"/>
                          </a:solidFill>
                          <a:latin typeface="Arial"/>
                          <a:cs typeface="Arial"/>
                        </a:rPr>
                        <a:t> </a:t>
                      </a:r>
                      <a:r>
                        <a:rPr sz="800" b="1" dirty="0">
                          <a:solidFill>
                            <a:srgbClr val="FFFFFF"/>
                          </a:solidFill>
                          <a:latin typeface="Arial"/>
                          <a:cs typeface="Arial"/>
                        </a:rPr>
                        <a:t>in</a:t>
                      </a:r>
                      <a:endParaRPr sz="800" dirty="0">
                        <a:latin typeface="Arial"/>
                        <a:cs typeface="Arial"/>
                      </a:endParaRPr>
                    </a:p>
                    <a:p>
                      <a:pPr algn="ctr">
                        <a:lnSpc>
                          <a:spcPts val="1060"/>
                        </a:lnSpc>
                      </a:pPr>
                      <a:r>
                        <a:rPr sz="800" b="1" dirty="0">
                          <a:solidFill>
                            <a:srgbClr val="FFFFFF"/>
                          </a:solidFill>
                          <a:latin typeface="Arial"/>
                          <a:cs typeface="Arial"/>
                        </a:rPr>
                        <a:t>Progress</a:t>
                      </a:r>
                      <a:endParaRPr sz="800" dirty="0">
                        <a:latin typeface="Arial"/>
                        <a:cs typeface="Arial"/>
                      </a:endParaRPr>
                    </a:p>
                  </a:txBody>
                  <a:tcPr marL="0" marR="0" marT="61072" marB="0">
                    <a:lnL w="6095">
                      <a:solidFill>
                        <a:srgbClr val="BEBEBE"/>
                      </a:solidFill>
                      <a:prstDash val="solid"/>
                    </a:lnL>
                    <a:lnR w="6096">
                      <a:solidFill>
                        <a:srgbClr val="BEBEBE"/>
                      </a:solidFill>
                      <a:prstDash val="solid"/>
                    </a:lnR>
                    <a:lnT w="6096">
                      <a:solidFill>
                        <a:srgbClr val="BEBEBE"/>
                      </a:solidFill>
                      <a:prstDash val="solid"/>
                    </a:lnT>
                    <a:lnB w="6095">
                      <a:solidFill>
                        <a:srgbClr val="BEBEBE"/>
                      </a:solidFill>
                      <a:prstDash val="solid"/>
                    </a:lnB>
                    <a:solidFill>
                      <a:srgbClr val="000000"/>
                    </a:solidFill>
                  </a:tcPr>
                </a:tc>
                <a:tc>
                  <a:txBody>
                    <a:bodyPr/>
                    <a:lstStyle/>
                    <a:p>
                      <a:pPr marL="69850" marR="158115">
                        <a:lnSpc>
                          <a:spcPct val="96400"/>
                        </a:lnSpc>
                        <a:spcBef>
                          <a:spcPts val="275"/>
                        </a:spcBef>
                      </a:pPr>
                      <a:r>
                        <a:rPr sz="600" b="1" spc="-5" dirty="0">
                          <a:latin typeface="Arial"/>
                          <a:cs typeface="Arial"/>
                        </a:rPr>
                        <a:t>Frequency cannot be  maintained above 59.91  Hz </a:t>
                      </a:r>
                      <a:r>
                        <a:rPr sz="600" b="1" spc="-10" dirty="0">
                          <a:latin typeface="Arial"/>
                          <a:cs typeface="Arial"/>
                        </a:rPr>
                        <a:t>or </a:t>
                      </a:r>
                      <a:r>
                        <a:rPr sz="600" b="1" spc="-5" dirty="0">
                          <a:latin typeface="Arial"/>
                          <a:cs typeface="Arial"/>
                        </a:rPr>
                        <a:t>PRC &lt;1,000</a:t>
                      </a:r>
                      <a:r>
                        <a:rPr sz="600" b="1" spc="-30" dirty="0">
                          <a:latin typeface="Arial"/>
                          <a:cs typeface="Arial"/>
                        </a:rPr>
                        <a:t> </a:t>
                      </a:r>
                      <a:r>
                        <a:rPr sz="600" b="1" spc="-5" dirty="0">
                          <a:latin typeface="Arial"/>
                          <a:cs typeface="Arial"/>
                        </a:rPr>
                        <a:t>MW</a:t>
                      </a:r>
                      <a:endParaRPr sz="600" dirty="0">
                        <a:latin typeface="Arial"/>
                        <a:cs typeface="Arial"/>
                      </a:endParaRPr>
                    </a:p>
                    <a:p>
                      <a:pPr marL="69850" marR="189230">
                        <a:lnSpc>
                          <a:spcPts val="800"/>
                        </a:lnSpc>
                        <a:spcBef>
                          <a:spcPts val="20"/>
                        </a:spcBef>
                      </a:pPr>
                      <a:r>
                        <a:rPr sz="600" b="1" spc="-5" dirty="0">
                          <a:latin typeface="Arial"/>
                          <a:cs typeface="Arial"/>
                        </a:rPr>
                        <a:t>and not expected </a:t>
                      </a:r>
                      <a:r>
                        <a:rPr sz="600" b="1" dirty="0">
                          <a:latin typeface="Arial"/>
                          <a:cs typeface="Arial"/>
                        </a:rPr>
                        <a:t>to</a:t>
                      </a:r>
                      <a:r>
                        <a:rPr sz="600" b="1" spc="-55" dirty="0">
                          <a:latin typeface="Arial"/>
                          <a:cs typeface="Arial"/>
                        </a:rPr>
                        <a:t> </a:t>
                      </a:r>
                      <a:r>
                        <a:rPr sz="600" b="1" spc="-10" dirty="0">
                          <a:latin typeface="Arial"/>
                          <a:cs typeface="Arial"/>
                        </a:rPr>
                        <a:t>be  </a:t>
                      </a:r>
                      <a:r>
                        <a:rPr sz="600" b="1" spc="-5" dirty="0">
                          <a:latin typeface="Arial"/>
                          <a:cs typeface="Arial"/>
                        </a:rPr>
                        <a:t>recovered within </a:t>
                      </a:r>
                      <a:r>
                        <a:rPr sz="600" b="1" dirty="0">
                          <a:latin typeface="Arial"/>
                          <a:cs typeface="Arial"/>
                        </a:rPr>
                        <a:t>30  </a:t>
                      </a:r>
                      <a:r>
                        <a:rPr sz="600" b="1" spc="-5" dirty="0">
                          <a:latin typeface="Arial"/>
                          <a:cs typeface="Arial"/>
                        </a:rPr>
                        <a:t>minutes</a:t>
                      </a:r>
                      <a:endParaRPr sz="600" dirty="0">
                        <a:latin typeface="Arial"/>
                        <a:cs typeface="Arial"/>
                      </a:endParaRPr>
                    </a:p>
                  </a:txBody>
                  <a:tcPr marL="0" marR="0" marT="30816" marB="0">
                    <a:lnL w="6096">
                      <a:solidFill>
                        <a:srgbClr val="BEBEBE"/>
                      </a:solidFill>
                      <a:prstDash val="solid"/>
                    </a:lnL>
                    <a:lnR w="6096">
                      <a:solidFill>
                        <a:srgbClr val="BEBEBE"/>
                      </a:solidFill>
                      <a:prstDash val="solid"/>
                    </a:lnR>
                    <a:lnT w="45720" cap="flat" cmpd="sng" algn="ctr">
                      <a:solidFill>
                        <a:srgbClr val="D9D9D9"/>
                      </a:solidFill>
                      <a:prstDash val="solid"/>
                      <a:round/>
                      <a:headEnd type="none" w="med" len="med"/>
                      <a:tailEnd type="none" w="med" len="med"/>
                    </a:lnT>
                    <a:lnB w="6095">
                      <a:solidFill>
                        <a:srgbClr val="BEBEBE"/>
                      </a:solidFill>
                      <a:prstDash val="solid"/>
                    </a:lnB>
                    <a:solidFill>
                      <a:srgbClr val="D9D9D9"/>
                    </a:solidFill>
                  </a:tcPr>
                </a:tc>
                <a:tc>
                  <a:txBody>
                    <a:bodyPr/>
                    <a:lstStyle/>
                    <a:p>
                      <a:pPr marL="69850" marR="84455">
                        <a:lnSpc>
                          <a:spcPct val="96400"/>
                        </a:lnSpc>
                        <a:spcBef>
                          <a:spcPts val="290"/>
                        </a:spcBef>
                      </a:pPr>
                      <a:r>
                        <a:rPr sz="600" spc="-5" dirty="0">
                          <a:latin typeface="Arial"/>
                          <a:cs typeface="Arial"/>
                        </a:rPr>
                        <a:t>Instruct transmission operators to implement  rotating outages; areas affected are at the  discretion </a:t>
                      </a:r>
                      <a:r>
                        <a:rPr sz="600" dirty="0">
                          <a:latin typeface="Arial"/>
                          <a:cs typeface="Arial"/>
                        </a:rPr>
                        <a:t>of </a:t>
                      </a:r>
                      <a:r>
                        <a:rPr sz="600" spc="-5" dirty="0">
                          <a:latin typeface="Arial"/>
                          <a:cs typeface="Arial"/>
                        </a:rPr>
                        <a:t>the</a:t>
                      </a:r>
                      <a:r>
                        <a:rPr sz="600" spc="-30" dirty="0">
                          <a:latin typeface="Arial"/>
                          <a:cs typeface="Arial"/>
                        </a:rPr>
                        <a:t> </a:t>
                      </a:r>
                      <a:r>
                        <a:rPr sz="600" spc="-5" dirty="0">
                          <a:latin typeface="Arial"/>
                          <a:cs typeface="Arial"/>
                        </a:rPr>
                        <a:t>utilities</a:t>
                      </a:r>
                      <a:endParaRPr sz="600" dirty="0">
                        <a:latin typeface="Arial"/>
                        <a:cs typeface="Arial"/>
                      </a:endParaRPr>
                    </a:p>
                  </a:txBody>
                  <a:tcPr marL="0" marR="0" marT="32497" marB="0">
                    <a:lnL w="6096">
                      <a:solidFill>
                        <a:srgbClr val="BEBEBE"/>
                      </a:solidFill>
                      <a:prstDash val="solid"/>
                    </a:lnL>
                    <a:lnR w="6095">
                      <a:solidFill>
                        <a:srgbClr val="BEBEBE"/>
                      </a:solidFill>
                      <a:prstDash val="solid"/>
                    </a:lnR>
                    <a:lnT w="45720" cap="flat" cmpd="sng" algn="ctr">
                      <a:solidFill>
                        <a:srgbClr val="D9D9D9"/>
                      </a:solidFill>
                      <a:prstDash val="solid"/>
                      <a:round/>
                      <a:headEnd type="none" w="med" len="med"/>
                      <a:tailEnd type="none" w="med" len="med"/>
                    </a:lnT>
                    <a:lnB w="6095">
                      <a:solidFill>
                        <a:srgbClr val="BEBEBE"/>
                      </a:solidFill>
                      <a:prstDash val="solid"/>
                    </a:lnB>
                    <a:solidFill>
                      <a:srgbClr val="D9D9D9"/>
                    </a:solidFill>
                  </a:tcPr>
                </a:tc>
                <a:tc>
                  <a:txBody>
                    <a:bodyPr/>
                    <a:lstStyle/>
                    <a:p>
                      <a:pPr marL="68580">
                        <a:lnSpc>
                          <a:spcPct val="100000"/>
                        </a:lnSpc>
                        <a:spcBef>
                          <a:spcPts val="260"/>
                        </a:spcBef>
                      </a:pPr>
                      <a:r>
                        <a:rPr sz="600" spc="-5" dirty="0">
                          <a:latin typeface="Arial"/>
                          <a:cs typeface="Arial"/>
                        </a:rPr>
                        <a:t>Same as</a:t>
                      </a:r>
                      <a:r>
                        <a:rPr sz="600" spc="-80" dirty="0">
                          <a:latin typeface="Arial"/>
                          <a:cs typeface="Arial"/>
                        </a:rPr>
                        <a:t> </a:t>
                      </a:r>
                      <a:r>
                        <a:rPr sz="600" spc="-5" dirty="0">
                          <a:latin typeface="Arial"/>
                          <a:cs typeface="Arial"/>
                        </a:rPr>
                        <a:t>above</a:t>
                      </a:r>
                      <a:endParaRPr sz="600" dirty="0">
                        <a:latin typeface="Arial"/>
                        <a:cs typeface="Arial"/>
                      </a:endParaRPr>
                    </a:p>
                  </a:txBody>
                  <a:tcPr marL="0" marR="0" marT="29135" marB="0">
                    <a:lnL w="6095">
                      <a:solidFill>
                        <a:srgbClr val="BEBEBE"/>
                      </a:solidFill>
                      <a:prstDash val="solid"/>
                    </a:lnL>
                    <a:lnR w="6095">
                      <a:solidFill>
                        <a:srgbClr val="BEBEBE"/>
                      </a:solidFill>
                      <a:prstDash val="solid"/>
                    </a:lnR>
                    <a:lnT w="45720" cap="flat" cmpd="sng" algn="ctr">
                      <a:solidFill>
                        <a:srgbClr val="D9D9D9"/>
                      </a:solidFill>
                      <a:prstDash val="solid"/>
                      <a:round/>
                      <a:headEnd type="none" w="med" len="med"/>
                      <a:tailEnd type="none" w="med" len="med"/>
                    </a:lnT>
                    <a:lnB w="6095">
                      <a:solidFill>
                        <a:srgbClr val="BEBEBE"/>
                      </a:solidFill>
                      <a:prstDash val="solid"/>
                    </a:lnB>
                    <a:solidFill>
                      <a:srgbClr val="D9D9D9"/>
                    </a:solidFill>
                  </a:tcPr>
                </a:tc>
                <a:tc>
                  <a:txBody>
                    <a:bodyPr/>
                    <a:lstStyle/>
                    <a:p>
                      <a:pPr marL="68580">
                        <a:lnSpc>
                          <a:spcPct val="100000"/>
                        </a:lnSpc>
                        <a:spcBef>
                          <a:spcPts val="260"/>
                        </a:spcBef>
                      </a:pPr>
                      <a:r>
                        <a:rPr sz="600" spc="-5" dirty="0">
                          <a:latin typeface="Arial"/>
                          <a:cs typeface="Arial"/>
                        </a:rPr>
                        <a:t>Same as</a:t>
                      </a:r>
                      <a:r>
                        <a:rPr sz="600" spc="-80" dirty="0">
                          <a:latin typeface="Arial"/>
                          <a:cs typeface="Arial"/>
                        </a:rPr>
                        <a:t> </a:t>
                      </a:r>
                      <a:r>
                        <a:rPr sz="600" spc="-5" dirty="0">
                          <a:latin typeface="Arial"/>
                          <a:cs typeface="Arial"/>
                        </a:rPr>
                        <a:t>above</a:t>
                      </a:r>
                      <a:endParaRPr sz="600" dirty="0">
                        <a:latin typeface="Arial"/>
                        <a:cs typeface="Arial"/>
                      </a:endParaRPr>
                    </a:p>
                  </a:txBody>
                  <a:tcPr marL="0" marR="0" marT="29135" marB="0">
                    <a:lnL w="6095">
                      <a:solidFill>
                        <a:srgbClr val="BEBEBE"/>
                      </a:solidFill>
                      <a:prstDash val="solid"/>
                    </a:lnL>
                    <a:lnR w="6096">
                      <a:solidFill>
                        <a:srgbClr val="BEBEBE"/>
                      </a:solidFill>
                      <a:prstDash val="solid"/>
                    </a:lnR>
                    <a:lnT w="45720" cap="flat" cmpd="sng" algn="ctr">
                      <a:solidFill>
                        <a:srgbClr val="D9D9D9"/>
                      </a:solidFill>
                      <a:prstDash val="solid"/>
                      <a:round/>
                      <a:headEnd type="none" w="med" len="med"/>
                      <a:tailEnd type="none" w="med" len="med"/>
                    </a:lnT>
                    <a:lnB w="6095">
                      <a:solidFill>
                        <a:srgbClr val="BEBEBE"/>
                      </a:solidFill>
                      <a:prstDash val="solid"/>
                    </a:lnB>
                    <a:solidFill>
                      <a:srgbClr val="D9D9D9"/>
                    </a:solidFill>
                  </a:tcPr>
                </a:tc>
                <a:tc>
                  <a:txBody>
                    <a:bodyPr/>
                    <a:lstStyle/>
                    <a:p>
                      <a:pPr marL="69850" marR="81915">
                        <a:lnSpc>
                          <a:spcPct val="95900"/>
                        </a:lnSpc>
                        <a:spcBef>
                          <a:spcPts val="295"/>
                        </a:spcBef>
                      </a:pPr>
                      <a:r>
                        <a:rPr sz="600" spc="-5" dirty="0">
                          <a:latin typeface="Arial"/>
                          <a:cs typeface="Arial"/>
                        </a:rPr>
                        <a:t>Emergency Alerts list,  Twitter and Facebook,  mobile </a:t>
                      </a:r>
                      <a:r>
                        <a:rPr sz="600" spc="-10" dirty="0">
                          <a:latin typeface="Arial"/>
                          <a:cs typeface="Arial"/>
                        </a:rPr>
                        <a:t>app </a:t>
                      </a:r>
                      <a:r>
                        <a:rPr sz="600" spc="-5" dirty="0">
                          <a:latin typeface="Arial"/>
                          <a:cs typeface="Arial"/>
                        </a:rPr>
                        <a:t>alerts; spotlight  on ercot.com and mobile  app; issue </a:t>
                      </a:r>
                      <a:r>
                        <a:rPr sz="600" spc="-10" dirty="0">
                          <a:latin typeface="Arial"/>
                          <a:cs typeface="Arial"/>
                        </a:rPr>
                        <a:t>news </a:t>
                      </a:r>
                      <a:r>
                        <a:rPr sz="600" spc="-5" dirty="0">
                          <a:latin typeface="Arial"/>
                          <a:cs typeface="Arial"/>
                        </a:rPr>
                        <a:t>release;  activate call center </a:t>
                      </a:r>
                      <a:r>
                        <a:rPr sz="600" dirty="0">
                          <a:latin typeface="Arial"/>
                          <a:cs typeface="Arial"/>
                        </a:rPr>
                        <a:t>if  </a:t>
                      </a:r>
                      <a:r>
                        <a:rPr sz="600" spc="-5" dirty="0">
                          <a:latin typeface="Arial"/>
                          <a:cs typeface="Arial"/>
                        </a:rPr>
                        <a:t>needed</a:t>
                      </a:r>
                      <a:endParaRPr sz="600" dirty="0">
                        <a:latin typeface="Arial"/>
                        <a:cs typeface="Arial"/>
                      </a:endParaRPr>
                    </a:p>
                  </a:txBody>
                  <a:tcPr marL="0" marR="0" marT="33057" marB="0">
                    <a:lnL w="6096">
                      <a:solidFill>
                        <a:srgbClr val="BEBEBE"/>
                      </a:solidFill>
                      <a:prstDash val="solid"/>
                    </a:lnL>
                    <a:lnR w="6095">
                      <a:solidFill>
                        <a:srgbClr val="BEBEBE"/>
                      </a:solidFill>
                      <a:prstDash val="solid"/>
                    </a:lnR>
                    <a:lnT w="45720" cap="flat" cmpd="sng" algn="ctr">
                      <a:solidFill>
                        <a:srgbClr val="D9D9D9"/>
                      </a:solidFill>
                      <a:prstDash val="solid"/>
                      <a:round/>
                      <a:headEnd type="none" w="med" len="med"/>
                      <a:tailEnd type="none" w="med" len="med"/>
                    </a:lnT>
                    <a:lnB w="6095">
                      <a:solidFill>
                        <a:srgbClr val="BEBEBE"/>
                      </a:solidFill>
                      <a:prstDash val="solid"/>
                    </a:lnB>
                    <a:solidFill>
                      <a:srgbClr val="D9D9D9"/>
                    </a:solidFill>
                  </a:tcPr>
                </a:tc>
                <a:extLst>
                  <a:ext uri="{0D108BD9-81ED-4DB2-BD59-A6C34878D82A}">
                    <a16:rowId xmlns="" xmlns:a16="http://schemas.microsoft.com/office/drawing/2014/main" val="10009"/>
                  </a:ext>
                </a:extLst>
              </a:tr>
            </a:tbl>
          </a:graphicData>
        </a:graphic>
      </p:graphicFrame>
      <p:sp>
        <p:nvSpPr>
          <p:cNvPr id="4" name="object 4"/>
          <p:cNvSpPr txBox="1"/>
          <p:nvPr/>
        </p:nvSpPr>
        <p:spPr>
          <a:xfrm>
            <a:off x="398550" y="6477000"/>
            <a:ext cx="8339859" cy="307777"/>
          </a:xfrm>
          <a:prstGeom prst="rect">
            <a:avLst/>
          </a:prstGeom>
        </p:spPr>
        <p:txBody>
          <a:bodyPr vert="horz" wrap="square" lIns="0" tIns="0" rIns="0" bIns="0" rtlCol="0">
            <a:spAutoFit/>
          </a:bodyPr>
          <a:lstStyle/>
          <a:p>
            <a:pPr marL="19375">
              <a:tabLst>
                <a:tab pos="8220642" algn="l"/>
              </a:tabLst>
            </a:pPr>
            <a:r>
              <a:rPr sz="500" u="sng" dirty="0">
                <a:latin typeface="Arial"/>
                <a:cs typeface="Arial"/>
              </a:rPr>
              <a:t>  </a:t>
            </a:r>
            <a:r>
              <a:rPr sz="500" u="sng" spc="67" dirty="0">
                <a:latin typeface="Arial"/>
                <a:cs typeface="Arial"/>
              </a:rPr>
              <a:t> </a:t>
            </a:r>
            <a:r>
              <a:rPr sz="500" u="sng" spc="-4" dirty="0">
                <a:latin typeface="Arial"/>
                <a:cs typeface="Arial"/>
              </a:rPr>
              <a:t>*Depending </a:t>
            </a:r>
            <a:r>
              <a:rPr sz="500" u="sng" dirty="0">
                <a:latin typeface="Arial"/>
                <a:cs typeface="Arial"/>
              </a:rPr>
              <a:t>on </a:t>
            </a:r>
            <a:r>
              <a:rPr sz="500" u="sng" spc="-4" dirty="0">
                <a:latin typeface="Arial"/>
                <a:cs typeface="Arial"/>
              </a:rPr>
              <a:t>system </a:t>
            </a:r>
            <a:r>
              <a:rPr sz="500" u="sng" dirty="0">
                <a:latin typeface="Arial"/>
                <a:cs typeface="Arial"/>
              </a:rPr>
              <a:t>conditions </a:t>
            </a:r>
            <a:r>
              <a:rPr sz="500" u="sng" spc="-4" dirty="0">
                <a:latin typeface="Arial"/>
                <a:cs typeface="Arial"/>
              </a:rPr>
              <a:t>overall, ERCOT Operations </a:t>
            </a:r>
            <a:r>
              <a:rPr sz="500" u="sng" dirty="0">
                <a:latin typeface="Arial"/>
                <a:cs typeface="Arial"/>
              </a:rPr>
              <a:t>has </a:t>
            </a:r>
            <a:r>
              <a:rPr sz="500" u="sng" spc="-4" dirty="0">
                <a:latin typeface="Arial"/>
                <a:cs typeface="Arial"/>
              </a:rPr>
              <a:t>some </a:t>
            </a:r>
            <a:r>
              <a:rPr sz="500" u="sng" dirty="0">
                <a:latin typeface="Arial"/>
                <a:cs typeface="Arial"/>
              </a:rPr>
              <a:t>discretion </a:t>
            </a:r>
            <a:r>
              <a:rPr sz="500" u="sng" spc="-4" dirty="0">
                <a:latin typeface="Arial"/>
                <a:cs typeface="Arial"/>
              </a:rPr>
              <a:t>regarding emergency </a:t>
            </a:r>
            <a:r>
              <a:rPr sz="500" u="sng" dirty="0">
                <a:latin typeface="Arial"/>
                <a:cs typeface="Arial"/>
              </a:rPr>
              <a:t>levels and </a:t>
            </a:r>
            <a:r>
              <a:rPr sz="500" u="sng" spc="-4" dirty="0">
                <a:latin typeface="Arial"/>
                <a:cs typeface="Arial"/>
              </a:rPr>
              <a:t>specific actions, based </a:t>
            </a:r>
            <a:r>
              <a:rPr sz="500" u="sng" dirty="0">
                <a:latin typeface="Arial"/>
                <a:cs typeface="Arial"/>
              </a:rPr>
              <a:t>on these </a:t>
            </a:r>
            <a:r>
              <a:rPr sz="500" u="sng" spc="58" dirty="0">
                <a:latin typeface="Arial"/>
                <a:cs typeface="Arial"/>
              </a:rPr>
              <a:t> </a:t>
            </a:r>
            <a:r>
              <a:rPr sz="500" u="sng" spc="-4" dirty="0">
                <a:latin typeface="Arial"/>
                <a:cs typeface="Arial"/>
              </a:rPr>
              <a:t>guidelines.	</a:t>
            </a:r>
            <a:endParaRPr sz="500" dirty="0">
              <a:latin typeface="Arial"/>
              <a:cs typeface="Arial"/>
            </a:endParaRPr>
          </a:p>
          <a:p>
            <a:pPr marL="19375">
              <a:spcBef>
                <a:spcPts val="345"/>
              </a:spcBef>
              <a:tabLst>
                <a:tab pos="8220642" algn="l"/>
              </a:tabLst>
            </a:pPr>
            <a:r>
              <a:rPr sz="500" u="sng" dirty="0">
                <a:latin typeface="Arial"/>
                <a:cs typeface="Arial"/>
              </a:rPr>
              <a:t>  </a:t>
            </a:r>
            <a:r>
              <a:rPr sz="500" u="sng" spc="67" dirty="0">
                <a:latin typeface="Arial"/>
                <a:cs typeface="Arial"/>
              </a:rPr>
              <a:t> </a:t>
            </a:r>
            <a:r>
              <a:rPr sz="500" u="sng" spc="-4" dirty="0">
                <a:latin typeface="Arial"/>
                <a:cs typeface="Arial"/>
              </a:rPr>
              <a:t>**Emergency </a:t>
            </a:r>
            <a:r>
              <a:rPr sz="500" u="sng" dirty="0">
                <a:latin typeface="Arial"/>
                <a:cs typeface="Arial"/>
              </a:rPr>
              <a:t>Response </a:t>
            </a:r>
            <a:r>
              <a:rPr sz="500" u="sng" spc="-4" dirty="0">
                <a:latin typeface="Arial"/>
                <a:cs typeface="Arial"/>
              </a:rPr>
              <a:t>Service (ERS) </a:t>
            </a:r>
            <a:r>
              <a:rPr sz="500" u="sng" spc="-9" dirty="0">
                <a:latin typeface="Arial"/>
                <a:cs typeface="Arial"/>
              </a:rPr>
              <a:t>may </a:t>
            </a:r>
            <a:r>
              <a:rPr sz="500" u="sng" dirty="0">
                <a:latin typeface="Arial"/>
                <a:cs typeface="Arial"/>
              </a:rPr>
              <a:t>include 10-minute, </a:t>
            </a:r>
            <a:r>
              <a:rPr sz="500" u="sng" spc="-4" dirty="0">
                <a:latin typeface="Arial"/>
                <a:cs typeface="Arial"/>
              </a:rPr>
              <a:t>30-minute and </a:t>
            </a:r>
            <a:r>
              <a:rPr sz="500" u="sng" dirty="0">
                <a:latin typeface="Arial"/>
                <a:cs typeface="Arial"/>
              </a:rPr>
              <a:t>Weather-Sensitive </a:t>
            </a:r>
            <a:r>
              <a:rPr sz="500" u="sng" spc="-4" dirty="0">
                <a:latin typeface="Arial"/>
                <a:cs typeface="Arial"/>
              </a:rPr>
              <a:t>Demand </a:t>
            </a:r>
            <a:r>
              <a:rPr sz="500" u="sng" dirty="0">
                <a:latin typeface="Arial"/>
                <a:cs typeface="Arial"/>
              </a:rPr>
              <a:t>Response</a:t>
            </a:r>
            <a:r>
              <a:rPr sz="500" u="sng" spc="63" dirty="0">
                <a:latin typeface="Arial"/>
                <a:cs typeface="Arial"/>
              </a:rPr>
              <a:t> </a:t>
            </a:r>
            <a:r>
              <a:rPr sz="500" u="sng" spc="-4" dirty="0">
                <a:latin typeface="Arial"/>
                <a:cs typeface="Arial"/>
              </a:rPr>
              <a:t>resources.	</a:t>
            </a:r>
            <a:endParaRPr sz="500" dirty="0">
              <a:latin typeface="Arial"/>
              <a:cs typeface="Arial"/>
            </a:endParaRPr>
          </a:p>
          <a:p>
            <a:pPr marL="11397">
              <a:spcBef>
                <a:spcPts val="332"/>
              </a:spcBef>
              <a:tabLst>
                <a:tab pos="8220642" algn="l"/>
              </a:tabLst>
            </a:pPr>
            <a:r>
              <a:rPr sz="500" u="sng" dirty="0">
                <a:latin typeface="Arial"/>
                <a:cs typeface="Arial"/>
              </a:rPr>
              <a:t>   </a:t>
            </a:r>
            <a:r>
              <a:rPr sz="500" u="sng" spc="-18" dirty="0">
                <a:latin typeface="Arial"/>
                <a:cs typeface="Arial"/>
              </a:rPr>
              <a:t> </a:t>
            </a:r>
            <a:r>
              <a:rPr sz="500" u="sng" spc="-4" dirty="0">
                <a:latin typeface="Arial"/>
                <a:cs typeface="Arial"/>
              </a:rPr>
              <a:t>***Sign </a:t>
            </a:r>
            <a:r>
              <a:rPr sz="500" u="sng" dirty="0">
                <a:latin typeface="Arial"/>
                <a:cs typeface="Arial"/>
              </a:rPr>
              <a:t>up </a:t>
            </a:r>
            <a:r>
              <a:rPr sz="500" u="sng" spc="-4" dirty="0">
                <a:latin typeface="Arial"/>
                <a:cs typeface="Arial"/>
              </a:rPr>
              <a:t>for Emergency </a:t>
            </a:r>
            <a:r>
              <a:rPr sz="500" u="sng" dirty="0">
                <a:latin typeface="Arial"/>
                <a:cs typeface="Arial"/>
              </a:rPr>
              <a:t>Alerts and </a:t>
            </a:r>
            <a:r>
              <a:rPr sz="500" u="sng" spc="-4" dirty="0">
                <a:latin typeface="Arial"/>
                <a:cs typeface="Arial"/>
              </a:rPr>
              <a:t>News Bulletins email </a:t>
            </a:r>
            <a:r>
              <a:rPr sz="500" u="sng" dirty="0">
                <a:latin typeface="Arial"/>
                <a:cs typeface="Arial"/>
              </a:rPr>
              <a:t>lists at</a:t>
            </a:r>
            <a:r>
              <a:rPr sz="500" u="sng" spc="108" dirty="0">
                <a:latin typeface="Arial"/>
                <a:cs typeface="Arial"/>
              </a:rPr>
              <a:t> </a:t>
            </a:r>
            <a:r>
              <a:rPr sz="500" u="sng" spc="-4" dirty="0">
                <a:solidFill>
                  <a:srgbClr val="0000FF"/>
                </a:solidFill>
                <a:latin typeface="Arial"/>
                <a:cs typeface="Arial"/>
                <a:hlinkClick r:id="rId2"/>
              </a:rPr>
              <a:t>http://lists.ercot.co</a:t>
            </a:r>
            <a:r>
              <a:rPr sz="500" u="sng" spc="-4" dirty="0">
                <a:solidFill>
                  <a:srgbClr val="0000FF"/>
                </a:solidFill>
                <a:latin typeface="Arial"/>
                <a:cs typeface="Arial"/>
              </a:rPr>
              <a:t>m	</a:t>
            </a:r>
            <a:endParaRPr sz="500" dirty="0">
              <a:latin typeface="Arial"/>
              <a:cs typeface="Arial"/>
            </a:endParaRPr>
          </a:p>
        </p:txBody>
      </p:sp>
      <p:sp>
        <p:nvSpPr>
          <p:cNvPr id="5" name="Slide Number Placeholder 4"/>
          <p:cNvSpPr>
            <a:spLocks noGrp="1"/>
          </p:cNvSpPr>
          <p:nvPr>
            <p:ph type="sldNum" sz="quarter" idx="12"/>
          </p:nvPr>
        </p:nvSpPr>
        <p:spPr/>
        <p:txBody>
          <a:bodyPr/>
          <a:lstStyle/>
          <a:p>
            <a:pPr>
              <a:defRPr/>
            </a:pPr>
            <a:fld id="{54AD2145-03B2-4A6E-B342-474B2550B6E9}" type="slidenum">
              <a:rPr lang="en-US" smtClean="0"/>
              <a:pPr>
                <a:defRPr/>
              </a:pPr>
              <a:t>5</a:t>
            </a:fld>
            <a:endParaRPr lang="en-US" dirty="0"/>
          </a:p>
        </p:txBody>
      </p:sp>
    </p:spTree>
    <p:extLst>
      <p:ext uri="{BB962C8B-B14F-4D97-AF65-F5344CB8AC3E}">
        <p14:creationId xmlns:p14="http://schemas.microsoft.com/office/powerpoint/2010/main" val="3724922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304800" y="152400"/>
            <a:ext cx="8534400" cy="639762"/>
          </a:xfrm>
        </p:spPr>
        <p:txBody>
          <a:bodyPr/>
          <a:lstStyle/>
          <a:p>
            <a:pPr algn="l"/>
            <a:r>
              <a:rPr lang="en-US" altLang="en-US" sz="2800" u="sng" dirty="0"/>
              <a:t>Nodal Protocol 6.5.9.3.4, Emergency Notice</a:t>
            </a:r>
          </a:p>
        </p:txBody>
      </p:sp>
      <p:sp>
        <p:nvSpPr>
          <p:cNvPr id="3075" name="Content Placeholder 2"/>
          <p:cNvSpPr>
            <a:spLocks noGrp="1"/>
          </p:cNvSpPr>
          <p:nvPr>
            <p:ph idx="1"/>
          </p:nvPr>
        </p:nvSpPr>
        <p:spPr>
          <a:xfrm>
            <a:off x="304800" y="838200"/>
            <a:ext cx="8610600" cy="5638800"/>
          </a:xfrm>
        </p:spPr>
        <p:txBody>
          <a:bodyPr/>
          <a:lstStyle/>
          <a:p>
            <a:pPr marL="0" indent="0">
              <a:buNone/>
            </a:pPr>
            <a:r>
              <a:rPr lang="en-US" sz="2200" dirty="0"/>
              <a:t>(2) ERCOT shall issue an Emergency Notice for one or both of the following reasons:</a:t>
            </a:r>
          </a:p>
          <a:p>
            <a:pPr marL="857250" lvl="1" indent="-457200">
              <a:buAutoNum type="alphaLcParenBoth"/>
            </a:pPr>
            <a:r>
              <a:rPr lang="en-US" sz="2200" dirty="0"/>
              <a:t>ERCOT cannot maintain minimum reliability standards (for reasons including fuel shortages) during the Operating Period using every Resource practicably obtainable from the market; or</a:t>
            </a:r>
          </a:p>
          <a:p>
            <a:pPr marL="857250" lvl="1" indent="-457200">
              <a:buAutoNum type="alphaLcParenBoth"/>
            </a:pPr>
            <a:r>
              <a:rPr lang="en-US" sz="2200" dirty="0"/>
              <a:t>Immediate action cannot be taken to avoid or relieve a Transmission Element operating above its Emergency Rating.</a:t>
            </a:r>
          </a:p>
          <a:p>
            <a:pPr marL="0" indent="0">
              <a:buNone/>
            </a:pPr>
            <a:r>
              <a:rPr lang="en-US" sz="2200" dirty="0"/>
              <a:t/>
            </a:r>
            <a:br>
              <a:rPr lang="en-US" sz="2200" dirty="0"/>
            </a:br>
            <a:r>
              <a:rPr lang="en-US" sz="2200" dirty="0"/>
              <a:t>(3) The actions ERCOT takes during an Emergency Condition depend on the nature and severity of the situation.</a:t>
            </a:r>
            <a:br>
              <a:rPr lang="en-US" sz="2200" dirty="0"/>
            </a:br>
            <a:endParaRPr lang="en-US" sz="2200" dirty="0"/>
          </a:p>
          <a:p>
            <a:pPr marL="0" indent="0">
              <a:buNone/>
            </a:pPr>
            <a:r>
              <a:rPr lang="en-US" sz="2200" dirty="0"/>
              <a:t>(5) If the Emergency Condition is the result of a transmission problem, </a:t>
            </a:r>
            <a:r>
              <a:rPr lang="en-US" sz="2200" b="1" i="1" dirty="0"/>
              <a:t>ERCOT shall act immediately to return the ERCOT System to a reliable condition</a:t>
            </a:r>
            <a:r>
              <a:rPr lang="en-US" sz="2200" dirty="0"/>
              <a:t>, including instructing Resources to change output, curtailing any remaining DC Tie Load, </a:t>
            </a:r>
            <a:r>
              <a:rPr lang="en-US" sz="2200" b="1" i="1" dirty="0"/>
              <a:t>and instructing TSPs or DSPs to drop Load</a:t>
            </a:r>
            <a:r>
              <a:rPr lang="en-US" sz="2200" dirty="0"/>
              <a:t>.</a:t>
            </a:r>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6</a:t>
            </a:fld>
            <a:endParaRPr lang="en-US" dirty="0"/>
          </a:p>
        </p:txBody>
      </p:sp>
    </p:spTree>
    <p:extLst>
      <p:ext uri="{BB962C8B-B14F-4D97-AF65-F5344CB8AC3E}">
        <p14:creationId xmlns:p14="http://schemas.microsoft.com/office/powerpoint/2010/main" val="17798334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altLang="en-US" dirty="0"/>
              <a:t>TDSP/DSP</a:t>
            </a:r>
            <a:br>
              <a:rPr lang="en-US" altLang="en-US" dirty="0"/>
            </a:br>
            <a:r>
              <a:rPr lang="en-US" altLang="en-US" dirty="0"/>
              <a:t> Role &amp; Responsibilities</a:t>
            </a:r>
          </a:p>
        </p:txBody>
      </p:sp>
      <p:sp>
        <p:nvSpPr>
          <p:cNvPr id="2" name="Slide Number Placeholder 1"/>
          <p:cNvSpPr>
            <a:spLocks noGrp="1"/>
          </p:cNvSpPr>
          <p:nvPr>
            <p:ph type="sldNum" sz="quarter" idx="12"/>
          </p:nvPr>
        </p:nvSpPr>
        <p:spPr/>
        <p:txBody>
          <a:bodyPr/>
          <a:lstStyle/>
          <a:p>
            <a:pPr>
              <a:defRPr/>
            </a:pPr>
            <a:fld id="{04D7E80F-B9B0-49F0-B125-13BE8CB3F230}" type="slidenum">
              <a:rPr lang="en-US" smtClean="0"/>
              <a:pPr>
                <a:defRPr/>
              </a:pPr>
              <a:t>7</a:t>
            </a:fld>
            <a:endParaRPr lang="en-US" dirty="0"/>
          </a:p>
        </p:txBody>
      </p:sp>
    </p:spTree>
    <p:extLst>
      <p:ext uri="{BB962C8B-B14F-4D97-AF65-F5344CB8AC3E}">
        <p14:creationId xmlns:p14="http://schemas.microsoft.com/office/powerpoint/2010/main" val="625810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lstStyle/>
          <a:p>
            <a:pPr marL="0" indent="0">
              <a:buNone/>
            </a:pPr>
            <a:r>
              <a:rPr lang="en-US" sz="2800" dirty="0"/>
              <a:t>ERCOT will declare EEA levels according to available Physical Responsive Capability (PRC) MW reserves, and will take the steps outlined in NOG 4.5.3.3, EEA Levels, to maintain steady state system frequency near 60 Hz and restore PRC appropriate for each EEA level.</a:t>
            </a:r>
            <a:br>
              <a:rPr lang="en-US" sz="2800" dirty="0"/>
            </a:br>
            <a:endParaRPr lang="en-US" sz="2000" dirty="0"/>
          </a:p>
          <a:p>
            <a:pPr marL="0" indent="0">
              <a:buNone/>
            </a:pPr>
            <a:r>
              <a:rPr lang="en-US" sz="2800" dirty="0"/>
              <a:t>When the TDSP/DSP receives Energy Emergency Alert (EEA) Load Shedding instructions from ERCOT, the TDSP/DSP’s responsibility is to perform all necessary actions as prescribed in the </a:t>
            </a:r>
            <a:r>
              <a:rPr lang="en-US" sz="2800" i="1" dirty="0"/>
              <a:t>ERCOT Nodal Operating Guides (NOG) Section 4, Emergency Operations</a:t>
            </a:r>
            <a:r>
              <a:rPr lang="en-US" sz="2800" dirty="0"/>
              <a:t> within the timelines as specified throughout this section.</a:t>
            </a:r>
          </a:p>
          <a:p>
            <a:r>
              <a:rPr lang="en-US" sz="2000" dirty="0">
                <a:hlinkClick r:id="rId2"/>
              </a:rPr>
              <a:t>Section 4: Emergency Operation</a:t>
            </a:r>
            <a:endParaRPr lang="en-US" sz="2000" dirty="0"/>
          </a:p>
          <a:p>
            <a:pPr marL="0" indent="0">
              <a:buNone/>
            </a:pPr>
            <a:endParaRPr lang="en-US" sz="2800" dirty="0"/>
          </a:p>
          <a:p>
            <a:pPr marL="400050" lvl="1" indent="0">
              <a:buNone/>
            </a:pPr>
            <a:endParaRPr lang="en-US" dirty="0"/>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8</a:t>
            </a:fld>
            <a:endParaRPr lang="en-US" dirty="0"/>
          </a:p>
        </p:txBody>
      </p:sp>
    </p:spTree>
    <p:extLst>
      <p:ext uri="{BB962C8B-B14F-4D97-AF65-F5344CB8AC3E}">
        <p14:creationId xmlns:p14="http://schemas.microsoft.com/office/powerpoint/2010/main" val="16533198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Content Placeholder 2"/>
          <p:cNvSpPr>
            <a:spLocks noGrp="1"/>
          </p:cNvSpPr>
          <p:nvPr>
            <p:ph idx="1"/>
          </p:nvPr>
        </p:nvSpPr>
        <p:spPr>
          <a:xfrm>
            <a:off x="304800" y="838200"/>
            <a:ext cx="8610600" cy="5638800"/>
          </a:xfrm>
        </p:spPr>
        <p:txBody>
          <a:bodyPr/>
          <a:lstStyle/>
          <a:p>
            <a:pPr marL="0" indent="0">
              <a:buNone/>
            </a:pPr>
            <a:r>
              <a:rPr lang="en-US" sz="2400" b="1" i="1" dirty="0"/>
              <a:t>Initial Instructions:</a:t>
            </a:r>
            <a:endParaRPr lang="en-US" sz="2400" b="1" dirty="0"/>
          </a:p>
          <a:p>
            <a:r>
              <a:rPr lang="en-US" sz="2200" dirty="0"/>
              <a:t>ERCOT will instruct TDSP/DSPs to shed X MWs on the Distribution System within 30 minutes</a:t>
            </a:r>
            <a:r>
              <a:rPr lang="en-US" sz="2400" dirty="0"/>
              <a:t>.</a:t>
            </a:r>
          </a:p>
          <a:p>
            <a:endParaRPr lang="en-US" sz="2400" dirty="0"/>
          </a:p>
          <a:p>
            <a:pPr marL="0" indent="0">
              <a:buNone/>
            </a:pPr>
            <a:r>
              <a:rPr lang="en-US" sz="2400" b="1" i="1" dirty="0"/>
              <a:t>Follow-up Instructions:</a:t>
            </a:r>
          </a:p>
          <a:p>
            <a:r>
              <a:rPr lang="en-US" sz="2200" dirty="0"/>
              <a:t>After completing the initial 30 minute instruction, ERCOT operator may continue with further instructions if the PRC has not been restored. </a:t>
            </a:r>
          </a:p>
          <a:p>
            <a:r>
              <a:rPr lang="en-US" sz="2200" dirty="0"/>
              <a:t>Follow up instructions can range from ten (10) to thirty (30) minute durations with specific instructions for TDSP/DSPs to continue load shedding procedures until ERCOT declares the EEA event has been terminated (see slide 11-12)</a:t>
            </a:r>
          </a:p>
          <a:p>
            <a:pPr marL="0" indent="0">
              <a:buNone/>
            </a:pPr>
            <a:endParaRPr lang="en-US" sz="2200" dirty="0"/>
          </a:p>
          <a:p>
            <a:pPr marL="0" indent="0">
              <a:buNone/>
            </a:pPr>
            <a:r>
              <a:rPr lang="en-US" sz="2400" b="1" i="1" dirty="0"/>
              <a:t>Note: TDSPs rotate outages on the Distribution system only. The Transmission system is not subject to rotating outages.</a:t>
            </a:r>
          </a:p>
          <a:p>
            <a:pPr marL="400050" lvl="1" indent="0">
              <a:buNone/>
            </a:pPr>
            <a:endParaRPr lang="en-US" dirty="0"/>
          </a:p>
        </p:txBody>
      </p:sp>
      <p:sp>
        <p:nvSpPr>
          <p:cNvPr id="3" name="Title 1"/>
          <p:cNvSpPr>
            <a:spLocks noGrp="1"/>
          </p:cNvSpPr>
          <p:nvPr>
            <p:ph type="title"/>
          </p:nvPr>
        </p:nvSpPr>
        <p:spPr>
          <a:xfrm>
            <a:off x="304800" y="152400"/>
            <a:ext cx="8534400" cy="639762"/>
          </a:xfrm>
        </p:spPr>
        <p:txBody>
          <a:bodyPr/>
          <a:lstStyle/>
          <a:p>
            <a:pPr algn="l"/>
            <a:r>
              <a:rPr lang="en-US" altLang="en-US" sz="2800" u="sng" dirty="0"/>
              <a:t>Example: Timing of ERCOT Instructions to TDSPs</a:t>
            </a:r>
          </a:p>
        </p:txBody>
      </p:sp>
      <p:sp>
        <p:nvSpPr>
          <p:cNvPr id="2" name="Slide Number Placeholder 1"/>
          <p:cNvSpPr>
            <a:spLocks noGrp="1"/>
          </p:cNvSpPr>
          <p:nvPr>
            <p:ph type="sldNum" sz="quarter" idx="12"/>
          </p:nvPr>
        </p:nvSpPr>
        <p:spPr/>
        <p:txBody>
          <a:bodyPr/>
          <a:lstStyle/>
          <a:p>
            <a:pPr>
              <a:defRPr/>
            </a:pPr>
            <a:fld id="{CD7B598F-1C66-4E41-949D-FD315BED91F4}" type="slidenum">
              <a:rPr lang="en-US" smtClean="0"/>
              <a:pPr>
                <a:defRPr/>
              </a:pPr>
              <a:t>9</a:t>
            </a:fld>
            <a:endParaRPr lang="en-US" dirty="0"/>
          </a:p>
        </p:txBody>
      </p:sp>
    </p:spTree>
    <p:extLst>
      <p:ext uri="{BB962C8B-B14F-4D97-AF65-F5344CB8AC3E}">
        <p14:creationId xmlns:p14="http://schemas.microsoft.com/office/powerpoint/2010/main" val="36342690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1576</TotalTime>
  <Words>1134</Words>
  <Application>Microsoft Office PowerPoint</Application>
  <PresentationFormat>On-screen Show (4:3)</PresentationFormat>
  <Paragraphs>181</Paragraphs>
  <Slides>14</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Office Theme</vt:lpstr>
      <vt:lpstr>Document</vt:lpstr>
      <vt:lpstr> Energy Emergency Operations</vt:lpstr>
      <vt:lpstr>ERCOT Role  &amp; Responsibilities</vt:lpstr>
      <vt:lpstr>Nodal Operating Guide 4.5, Energy Emergency Alerts (EEA)</vt:lpstr>
      <vt:lpstr>Nodal Protocol 6.5.9, Emergency Operations</vt:lpstr>
      <vt:lpstr>PowerPoint Presentation</vt:lpstr>
      <vt:lpstr>Nodal Protocol 6.5.9.3.4, Emergency Notice</vt:lpstr>
      <vt:lpstr>TDSP/DSP  Role &amp; Responsibilities</vt:lpstr>
      <vt:lpstr>PowerPoint Presentation</vt:lpstr>
      <vt:lpstr>Example: Timing of ERCOT Instructions to TDSPs</vt:lpstr>
      <vt:lpstr>Nodal Operating Guide 4.5.3.4, Load Shed Obligation</vt:lpstr>
      <vt:lpstr>EEA Termination</vt:lpstr>
      <vt:lpstr>Nodal Operating Guide 4.5.3.5, EEA Termination</vt:lpstr>
      <vt:lpstr>Additional ERCOT Communications Information</vt:lpstr>
      <vt:lpstr>PowerPoint Presentation</vt:lpstr>
    </vt:vector>
  </TitlesOfParts>
  <Company>American Electric Power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RMS Summer  Preparedness Workshop</dc:title>
  <dc:creator>s262089</dc:creator>
  <cp:lastModifiedBy>s262089</cp:lastModifiedBy>
  <cp:revision>42</cp:revision>
  <dcterms:created xsi:type="dcterms:W3CDTF">2019-02-13T19:54:11Z</dcterms:created>
  <dcterms:modified xsi:type="dcterms:W3CDTF">2019-02-26T20:44:26Z</dcterms:modified>
</cp:coreProperties>
</file>