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7" autoAdjust="0"/>
    <p:restoredTop sz="94660"/>
  </p:normalViewPr>
  <p:slideViewPr>
    <p:cSldViewPr snapToGrid="0">
      <p:cViewPr varScale="1">
        <p:scale>
          <a:sx n="71" d="100"/>
          <a:sy n="71" d="100"/>
        </p:scale>
        <p:origin x="58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409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90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71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02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3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07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4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81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68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9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2/22/2019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5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WMWG Open Action Items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Assign Complexity and Urgency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ITEMS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1297952"/>
              </p:ext>
            </p:extLst>
          </p:nvPr>
        </p:nvGraphicFramePr>
        <p:xfrm>
          <a:off x="506113" y="1965960"/>
          <a:ext cx="8108913" cy="39215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60855"/>
                <a:gridCol w="1572467"/>
                <a:gridCol w="1269403"/>
                <a:gridCol w="1106188"/>
              </a:tblGrid>
              <a:tr h="4134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 </a:t>
                      </a:r>
                      <a:r>
                        <a:rPr lang="en-US" sz="14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Action Items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effectLst/>
                        </a:rPr>
                        <a:t>Notes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Complexity</a:t>
                      </a:r>
                      <a:endParaRPr lang="en-US" sz="1400" b="1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Urgency</a:t>
                      </a:r>
                      <a:endParaRPr lang="en-US" sz="1400" b="1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</a:tr>
              <a:tr h="4519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Directive #7 (Southern Cross Transmission Assignment) – Congestion Management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On Hold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4734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Concept for Nodal Pricing for Non-Modeled Generators and Registered Distributed Generation (DG)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NPRR917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5871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Switchable Generation Resource Demand Side Working Group (DSWG) Whitepaper - include notification requirements of Resources switchable to other Control Areas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On Hold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413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Constraint Definitions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contingencies where resource nodes are isolated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14470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Reliability Unit Commitment (RUC) commitments: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effectLst/>
                        </a:rPr>
                        <a:t>Identify </a:t>
                      </a:r>
                      <a:r>
                        <a:rPr lang="en-US" sz="1200" dirty="0">
                          <a:effectLst/>
                        </a:rPr>
                        <a:t>specific NERC obligations to Justify a RUC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effectLst/>
                        </a:rPr>
                        <a:t>Limitations </a:t>
                      </a:r>
                      <a:r>
                        <a:rPr lang="en-US" sz="1200" dirty="0">
                          <a:effectLst/>
                        </a:rPr>
                        <a:t>for delay of decision to RUC.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effectLst/>
                        </a:rPr>
                        <a:t>If </a:t>
                      </a:r>
                      <a:r>
                        <a:rPr lang="en-US" sz="1200" dirty="0">
                          <a:effectLst/>
                        </a:rPr>
                        <a:t>tipping scale in favor of delay, what is mechanism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effectLst/>
                        </a:rPr>
                        <a:t>Should </a:t>
                      </a:r>
                      <a:r>
                        <a:rPr lang="en-US" sz="1200" dirty="0">
                          <a:effectLst/>
                        </a:rPr>
                        <a:t>Ancillary Services penalty curves for RUC be modified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effectLst/>
                        </a:rPr>
                        <a:t>Prescreen </a:t>
                      </a:r>
                      <a:r>
                        <a:rPr lang="en-US" sz="1200" dirty="0">
                          <a:effectLst/>
                        </a:rPr>
                        <a:t>info for operators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effectLst/>
                        </a:rPr>
                        <a:t>Impact </a:t>
                      </a:r>
                      <a:r>
                        <a:rPr lang="en-US" sz="1200" dirty="0">
                          <a:effectLst/>
                        </a:rPr>
                        <a:t>to market and mechanisms to mitigate impacts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11/01/2017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13665" y="6121101"/>
            <a:ext cx="2893807" cy="376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 is Highest and 1 is Lowest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672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ITEMS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0844253"/>
              </p:ext>
            </p:extLst>
          </p:nvPr>
        </p:nvGraphicFramePr>
        <p:xfrm>
          <a:off x="497206" y="2125267"/>
          <a:ext cx="8108913" cy="38550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36159"/>
                <a:gridCol w="1344706"/>
                <a:gridCol w="1280160"/>
                <a:gridCol w="1247888"/>
              </a:tblGrid>
              <a:tr h="4134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 </a:t>
                      </a:r>
                      <a:r>
                        <a:rPr lang="en-US" sz="12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Action Items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effectLst/>
                        </a:rPr>
                        <a:t>Notes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Complexity</a:t>
                      </a:r>
                      <a:endParaRPr lang="en-US" sz="1200" b="1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Urgency</a:t>
                      </a:r>
                      <a:endParaRPr lang="en-US" sz="1200" b="1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</a:tr>
              <a:tr h="6670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Review concept of establishing a minimum threshold to post Total Wholesale Storage Load (WSL), utilization of Real-Time telemetry, and Resource disclosures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02/28/2018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5621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Review the issues of RENA and Load Distribution Factors (LDFs) and price floors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02/28/2018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10299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Deep Dive of potential issues in  the Low System-Wide Offer Cap (LCAP) Methodology if cumulative Peaker Net Margin (PNM) exceeds $315,000/Megawatts (MW) year and there are insufficient Ancillary Service offers in the Day-Ahead Market (DAM)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05/02/2018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618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TAC Assignment:  Review the commercial impacts of  DC Tie Curtailments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5638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NPRR838,  Updated O&amp;M Cost for RMR Resources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13665" y="6121101"/>
            <a:ext cx="2893807" cy="376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 is Highest and 1 is Lowest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02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ITEMS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981561"/>
              </p:ext>
            </p:extLst>
          </p:nvPr>
        </p:nvGraphicFramePr>
        <p:xfrm>
          <a:off x="497206" y="2125267"/>
          <a:ext cx="8108913" cy="34956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4493"/>
                <a:gridCol w="1387736"/>
                <a:gridCol w="1215614"/>
                <a:gridCol w="1151070"/>
              </a:tblGrid>
              <a:tr h="4134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 </a:t>
                      </a:r>
                      <a:r>
                        <a:rPr lang="en-US" sz="12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Action Items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effectLst/>
                        </a:rPr>
                        <a:t>Notes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Complexity</a:t>
                      </a:r>
                      <a:endParaRPr lang="en-US" sz="1200" b="1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Urgency</a:t>
                      </a:r>
                      <a:endParaRPr lang="en-US" sz="1200" b="1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</a:tr>
              <a:tr h="3335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NPRR872,  Modifying the SASM Shadow Price Cap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02/28/2018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5621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Market Issues related to compensation for Reliability Unit Commitment (RUC) Switchable Generation Resources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02/28/2018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502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Workshop:  Must Run Alternative (MRA) and Load Resource deployments for Local Congestion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05/02/2018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656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Next Steps for NPRR664:  Fuel Index Price for Resource Definition and Real-Time Make-Whole Payments for Exceptional Fuel Cost Events -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10274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Review price formation impacts from ERCOT out-of-market actions related to DC Ties, including the Operating Reserve Demand Curve (ORDC) price adders and the impacts on Locational Marginal Prices (LMPs) from the Real-Time On-Line Reliability Deployment Price Adder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13665" y="6121101"/>
            <a:ext cx="2893807" cy="376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 is Highest and 1 is Lowest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484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ITEMS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8442446"/>
              </p:ext>
            </p:extLst>
          </p:nvPr>
        </p:nvGraphicFramePr>
        <p:xfrm>
          <a:off x="497206" y="2125267"/>
          <a:ext cx="8108913" cy="31352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32978"/>
                <a:gridCol w="1355463"/>
                <a:gridCol w="1269402"/>
                <a:gridCol w="1151070"/>
              </a:tblGrid>
              <a:tr h="4134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 </a:t>
                      </a:r>
                      <a:r>
                        <a:rPr lang="en-US" sz="12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Action Items</a:t>
                      </a: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effectLst/>
                        </a:rPr>
                        <a:t>Notes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Complexity</a:t>
                      </a:r>
                      <a:endParaRPr lang="en-US" sz="1200" b="1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Urgency</a:t>
                      </a:r>
                      <a:endParaRPr lang="en-US" sz="1200" b="1" u="sng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/>
                </a:tc>
              </a:tr>
              <a:tr h="7961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Review a comprehensive analysis of the impacts of NPRR864 from ERCOT and review the information in the RUC report and provide recommendations to WMS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11187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Look at performance of Reliability Deployment Price Adder during the RUC events on 10/4/18 ask that ERCOT prepare a detailed review - specifically fluctuations of the adder between zero and non-zero values that aren’t intuitive, and review the methodology to calculate the adder.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8068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Market Suspension and Restart – Gaps and other issues that NPRR 850 did not address; restart mechanics and pricing impacts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New item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13665" y="6121101"/>
            <a:ext cx="2893807" cy="376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 is Highest and 1 is Lowest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0388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29</TotalTime>
  <Words>472</Words>
  <Application>Microsoft Office PowerPoint</Application>
  <PresentationFormat>On-screen Show (4:3)</PresentationFormat>
  <Paragraphs>68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Corbel</vt:lpstr>
      <vt:lpstr>Times New Roman</vt:lpstr>
      <vt:lpstr>Basis</vt:lpstr>
      <vt:lpstr>WMWG Open Action Items Review</vt:lpstr>
      <vt:lpstr>ACTION ITEMS</vt:lpstr>
      <vt:lpstr>ACTION ITEMS</vt:lpstr>
      <vt:lpstr>ACTION ITEMS</vt:lpstr>
      <vt:lpstr>ACTION ITEMS</vt:lpstr>
    </vt:vector>
  </TitlesOfParts>
  <Company>CPS Energy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Detelich, David J.</cp:lastModifiedBy>
  <cp:revision>9</cp:revision>
  <dcterms:created xsi:type="dcterms:W3CDTF">2019-02-22T15:15:24Z</dcterms:created>
  <dcterms:modified xsi:type="dcterms:W3CDTF">2019-02-22T15:45:22Z</dcterms:modified>
</cp:coreProperties>
</file>