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7" r:id="rId2"/>
    <p:sldMasterId id="2147483669" r:id="rId3"/>
    <p:sldMasterId id="2147483686" r:id="rId4"/>
  </p:sldMasterIdLst>
  <p:notesMasterIdLst>
    <p:notesMasterId r:id="rId18"/>
  </p:notesMasterIdLst>
  <p:handoutMasterIdLst>
    <p:handoutMasterId r:id="rId19"/>
  </p:handoutMasterIdLst>
  <p:sldIdLst>
    <p:sldId id="270" r:id="rId5"/>
    <p:sldId id="617" r:id="rId6"/>
    <p:sldId id="571" r:id="rId7"/>
    <p:sldId id="610" r:id="rId8"/>
    <p:sldId id="611" r:id="rId9"/>
    <p:sldId id="618" r:id="rId10"/>
    <p:sldId id="605" r:id="rId11"/>
    <p:sldId id="613" r:id="rId12"/>
    <p:sldId id="614" r:id="rId13"/>
    <p:sldId id="615" r:id="rId14"/>
    <p:sldId id="616" r:id="rId15"/>
    <p:sldId id="620" r:id="rId16"/>
    <p:sldId id="44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16F0B16-99A6-4A89-BD55-366F6B849F6F}">
          <p14:sldIdLst>
            <p14:sldId id="270"/>
            <p14:sldId id="617"/>
            <p14:sldId id="571"/>
            <p14:sldId id="610"/>
            <p14:sldId id="611"/>
            <p14:sldId id="618"/>
            <p14:sldId id="605"/>
            <p14:sldId id="613"/>
            <p14:sldId id="614"/>
            <p14:sldId id="615"/>
            <p14:sldId id="616"/>
            <p14:sldId id="620"/>
          </p14:sldIdLst>
        </p14:section>
        <p14:section name="The End" id="{DFF51345-AEAC-4B04-B61F-B055434BCA96}">
          <p14:sldIdLst>
            <p14:sldId id="4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0"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C8FD"/>
    <a:srgbClr val="FFE89F"/>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29" d="100"/>
          <a:sy n="129" d="100"/>
        </p:scale>
        <p:origin x="888" y="9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2/21/2019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2/21/2019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272672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12</a:t>
            </a:fld>
            <a:endParaRPr lang="en-US"/>
          </a:p>
        </p:txBody>
      </p:sp>
    </p:spTree>
    <p:extLst>
      <p:ext uri="{BB962C8B-B14F-4D97-AF65-F5344CB8AC3E}">
        <p14:creationId xmlns:p14="http://schemas.microsoft.com/office/powerpoint/2010/main" val="202413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Draft Study Results</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3190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51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Draft Study Results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3566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Draft Study Results</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2170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Draft Study Results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5561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Draft Study Results</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0846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Draft Study Results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7464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4548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55313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92635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74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Draft Study Results</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781050"/>
            <a:ext cx="4038600" cy="5010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781050"/>
            <a:ext cx="4038600" cy="5010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CDB75BAC-74D7-43DA-9DE7-3912ED22B407}"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smtClean="0"/>
              <a:t>Draft Study Results</a:t>
            </a:r>
            <a:endParaRPr lang="en-US"/>
          </a:p>
        </p:txBody>
      </p:sp>
      <p:sp>
        <p:nvSpPr>
          <p:cNvPr id="7" name="Date Placeholder 6"/>
          <p:cNvSpPr>
            <a:spLocks noGrp="1"/>
          </p:cNvSpPr>
          <p:nvPr>
            <p:ph type="dt" sz="half" idx="12"/>
          </p:nvPr>
        </p:nvSpPr>
        <p:spPr>
          <a:xfrm>
            <a:off x="1143000" y="6457950"/>
            <a:ext cx="2133600" cy="47625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305086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13" name="Content Placeholder 2"/>
          <p:cNvSpPr>
            <a:spLocks noGrp="1"/>
          </p:cNvSpPr>
          <p:nvPr>
            <p:ph sz="half" idx="10"/>
          </p:nvPr>
        </p:nvSpPr>
        <p:spPr>
          <a:xfrm>
            <a:off x="346074" y="1325562"/>
            <a:ext cx="8416926" cy="4846638"/>
          </a:xfrm>
          <a:prstGeom prst="rect">
            <a:avLst/>
          </a:prstGeom>
        </p:spPr>
        <p:txBody>
          <a:bodyPr/>
          <a:lstStyle>
            <a:lvl1pPr marL="228600" indent="-228600">
              <a:buClr>
                <a:srgbClr val="19396E"/>
              </a:buClr>
              <a:buSzPct val="100000"/>
              <a:defRPr sz="2400" baseline="0">
                <a:solidFill>
                  <a:schemeClr val="accent6"/>
                </a:solidFill>
                <a:latin typeface="Calibri" pitchFamily="34" charset="0"/>
              </a:defRPr>
            </a:lvl1pPr>
            <a:lvl2pPr marL="457200" indent="-228600">
              <a:buClr>
                <a:srgbClr val="5D85A9"/>
              </a:buClr>
              <a:buFont typeface="Wingdings" charset="2"/>
              <a:buChar char="§"/>
              <a:defRPr sz="2000">
                <a:solidFill>
                  <a:schemeClr val="accent6"/>
                </a:solidFill>
                <a:latin typeface="Calibri" pitchFamily="34" charset="0"/>
              </a:defRPr>
            </a:lvl2pPr>
            <a:lvl3pPr marL="685800" indent="-228600">
              <a:buClr>
                <a:srgbClr val="19396E"/>
              </a:buClr>
              <a:buFont typeface="Courier New"/>
              <a:buChar char="o"/>
              <a:defRPr sz="1800">
                <a:solidFill>
                  <a:schemeClr val="accent6"/>
                </a:solidFill>
                <a:latin typeface="Calibri" pitchFamily="34" charset="0"/>
              </a:defRPr>
            </a:lvl3pPr>
            <a:lvl4pPr marL="914400" indent="-228600">
              <a:buClr>
                <a:srgbClr val="19396E"/>
              </a:buClr>
              <a:defRPr sz="1600">
                <a:solidFill>
                  <a:schemeClr val="accent6"/>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itle 1"/>
          <p:cNvSpPr>
            <a:spLocks noGrp="1"/>
          </p:cNvSpPr>
          <p:nvPr>
            <p:ph type="title" hasCustomPrompt="1"/>
          </p:nvPr>
        </p:nvSpPr>
        <p:spPr>
          <a:xfrm>
            <a:off x="2895601" y="152400"/>
            <a:ext cx="6019799" cy="655638"/>
          </a:xfrm>
          <a:prstGeom prst="rect">
            <a:avLst/>
          </a:prstGeom>
        </p:spPr>
        <p:txBody>
          <a:bodyPr anchor="ctr" anchorCtr="0"/>
          <a:lstStyle>
            <a:lvl1pPr algn="r">
              <a:defRPr sz="24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9100" y="2468562"/>
            <a:ext cx="8305800" cy="2027238"/>
          </a:xfrm>
          <a:prstGeom prst="rect">
            <a:avLst/>
          </a:prstGeom>
        </p:spPr>
        <p:txBody>
          <a:bodyPr anchor="t" anchorCtr="0"/>
          <a:lstStyle>
            <a:lvl1pPr algn="ctr">
              <a:defRPr sz="2400" b="1" baseline="0">
                <a:solidFill>
                  <a:schemeClr val="tx2"/>
                </a:solidFill>
                <a:latin typeface="Tahoma" pitchFamily="34" charset="0"/>
                <a:ea typeface="Tahoma" pitchFamily="34" charset="0"/>
                <a:cs typeface="Tahoma" pitchFamily="34" charset="0"/>
              </a:defRPr>
            </a:lvl1pPr>
          </a:lstStyle>
          <a:p>
            <a:r>
              <a:rPr lang="en-US" dirty="0" smtClean="0"/>
              <a:t>Subtitle Slide</a:t>
            </a:r>
            <a:endParaRPr lang="en-US" dirty="0"/>
          </a:p>
        </p:txBody>
      </p:sp>
    </p:spTree>
    <p:extLst>
      <p:ext uri="{BB962C8B-B14F-4D97-AF65-F5344CB8AC3E}">
        <p14:creationId xmlns:p14="http://schemas.microsoft.com/office/powerpoint/2010/main" val="29335800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Draft Study Results</a:t>
            </a:r>
            <a:endParaRPr lang="en-US"/>
          </a:p>
        </p:txBody>
      </p:sp>
      <p:sp>
        <p:nvSpPr>
          <p:cNvPr id="9" name="Slide Number Placeholder 8"/>
          <p:cNvSpPr>
            <a:spLocks noGrp="1"/>
          </p:cNvSpPr>
          <p:nvPr>
            <p:ph type="sldNum" sz="quarter" idx="12"/>
          </p:nvPr>
        </p:nvSpPr>
        <p:spPr/>
        <p:txBody>
          <a:bodyPr/>
          <a:lstStyle/>
          <a:p>
            <a:fld id="{0E7085C4-D6A8-46D9-A1BA-F87C2DEFFCDB}" type="slidenum">
              <a:rPr lang="en-US" smtClean="0"/>
              <a:t>‹#›</a:t>
            </a:fld>
            <a:endParaRPr lang="en-US"/>
          </a:p>
        </p:txBody>
      </p:sp>
    </p:spTree>
    <p:extLst>
      <p:ext uri="{BB962C8B-B14F-4D97-AF65-F5344CB8AC3E}">
        <p14:creationId xmlns:p14="http://schemas.microsoft.com/office/powerpoint/2010/main" val="6309599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0263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383844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79705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Draft Study Results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382000" y="5668862"/>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762999" y="6561137"/>
            <a:ext cx="289561"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81" r:id="rId3"/>
    <p:sldLayoutId id="2147483682" r:id="rId4"/>
    <p:sldLayoutId id="2147483683" r:id="rId5"/>
    <p:sldLayoutId id="2147483685" r:id="rId6"/>
  </p:sldLayoutIdLst>
  <p:timing>
    <p:tnLst>
      <p:par>
        <p:cTn id="1" dur="indefinite" restart="never" nodeType="tmRoot"/>
      </p:par>
    </p:tnLst>
  </p:timing>
  <p:hf sldNum="0"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9"/>
            <a:ext cx="2857586" cy="1105445"/>
          </a:xfrm>
          <a:prstGeom prst="rect">
            <a:avLst/>
          </a:prstGeom>
        </p:spPr>
      </p:pic>
    </p:spTree>
    <p:extLst>
      <p:ext uri="{BB962C8B-B14F-4D97-AF65-F5344CB8AC3E}">
        <p14:creationId xmlns:p14="http://schemas.microsoft.com/office/powerpoint/2010/main" val="141939800"/>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Draft Study Results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564" y="2876279"/>
            <a:ext cx="2857586" cy="1105445"/>
          </a:xfrm>
          <a:prstGeom prst="rect">
            <a:avLst/>
          </a:prstGeom>
        </p:spPr>
      </p:pic>
    </p:spTree>
    <p:extLst>
      <p:ext uri="{BB962C8B-B14F-4D97-AF65-F5344CB8AC3E}">
        <p14:creationId xmlns:p14="http://schemas.microsoft.com/office/powerpoint/2010/main" val="32342436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291190"/>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108744/05._RRS_Study_2017_Methodology_11022017.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50883" y="1326215"/>
            <a:ext cx="5593117" cy="255454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Southern Cross Transmission - Directive </a:t>
            </a:r>
            <a:r>
              <a:rPr lang="en-US" sz="3200" b="1" dirty="0" smtClean="0">
                <a:latin typeface="Arial" panose="020B0604020202020204" pitchFamily="34" charset="0"/>
                <a:cs typeface="Arial" panose="020B0604020202020204" pitchFamily="34" charset="0"/>
              </a:rPr>
              <a:t>9  - Discuss Frequency Overshoot Study and RRS Impacts</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3550883" y="4046382"/>
            <a:ext cx="4572000" cy="1200329"/>
          </a:xfrm>
          <a:prstGeom prst="rect">
            <a:avLst/>
          </a:prstGeom>
        </p:spPr>
        <p:txBody>
          <a:bodyPr>
            <a:spAutoFit/>
          </a:bodyPr>
          <a:lstStyle/>
          <a:p>
            <a:r>
              <a:rPr lang="en-US" dirty="0" smtClean="0">
                <a:latin typeface="Verdana" panose="020B0604030504040204" pitchFamily="34" charset="0"/>
                <a:ea typeface="Calibri" panose="020F0502020204030204" pitchFamily="34" charset="0"/>
                <a:cs typeface="Times New Roman" panose="02020603050405020304" pitchFamily="18" charset="0"/>
              </a:rPr>
              <a:t>Sandip Sharma</a:t>
            </a:r>
          </a:p>
          <a:p>
            <a:r>
              <a:rPr lang="en-US" dirty="0" smtClean="0">
                <a:latin typeface="Verdana" panose="020B0604030504040204" pitchFamily="34" charset="0"/>
                <a:ea typeface="Calibri" panose="020F0502020204030204" pitchFamily="34" charset="0"/>
                <a:cs typeface="Times New Roman" panose="02020603050405020304" pitchFamily="18" charset="0"/>
              </a:rPr>
              <a:t>Manager Operations Planning</a:t>
            </a:r>
          </a:p>
          <a:p>
            <a:r>
              <a:rPr lang="en-US" dirty="0" smtClean="0">
                <a:latin typeface="Verdana" panose="020B0604030504040204" pitchFamily="34" charset="0"/>
                <a:ea typeface="Calibri" panose="020F0502020204030204" pitchFamily="34" charset="0"/>
                <a:cs typeface="Times New Roman" panose="02020603050405020304" pitchFamily="18" charset="0"/>
              </a:rPr>
              <a:t>Feb. </a:t>
            </a:r>
            <a:r>
              <a:rPr lang="en-US" dirty="0" smtClean="0">
                <a:latin typeface="Verdana" panose="020B0604030504040204" pitchFamily="34" charset="0"/>
                <a:ea typeface="Calibri" panose="020F0502020204030204" pitchFamily="34" charset="0"/>
                <a:cs typeface="Times New Roman" panose="02020603050405020304" pitchFamily="18" charset="0"/>
              </a:rPr>
              <a:t>26, </a:t>
            </a:r>
            <a:r>
              <a:rPr lang="en-US" dirty="0" smtClean="0">
                <a:latin typeface="Verdana" panose="020B0604030504040204" pitchFamily="34" charset="0"/>
                <a:ea typeface="Calibri" panose="020F0502020204030204" pitchFamily="34" charset="0"/>
                <a:cs typeface="Times New Roman" panose="02020603050405020304" pitchFamily="18" charset="0"/>
              </a:rPr>
              <a:t>2019</a:t>
            </a:r>
            <a:endParaRPr lang="en-US" dirty="0">
              <a:latin typeface="Verdana" panose="020B060403050404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RRS Quantities</a:t>
            </a:r>
            <a:endParaRPr lang="en-US" dirty="0"/>
          </a:p>
        </p:txBody>
      </p:sp>
      <p:sp>
        <p:nvSpPr>
          <p:cNvPr id="7" name="TextBox 6"/>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5903" y="1432387"/>
            <a:ext cx="7212193" cy="3993226"/>
          </a:xfrm>
          <a:prstGeom prst="rect">
            <a:avLst/>
          </a:prstGeom>
        </p:spPr>
      </p:pic>
    </p:spTree>
    <p:extLst>
      <p:ext uri="{BB962C8B-B14F-4D97-AF65-F5344CB8AC3E}">
        <p14:creationId xmlns:p14="http://schemas.microsoft.com/office/powerpoint/2010/main" val="385376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Quantity Increase</a:t>
            </a:r>
            <a:endParaRPr lang="en-US" dirty="0"/>
          </a:p>
        </p:txBody>
      </p:sp>
      <p:graphicFrame>
        <p:nvGraphicFramePr>
          <p:cNvPr id="7" name="Table 6"/>
          <p:cNvGraphicFramePr>
            <a:graphicFrameLocks noGrp="1"/>
          </p:cNvGraphicFramePr>
          <p:nvPr>
            <p:extLst/>
          </p:nvPr>
        </p:nvGraphicFramePr>
        <p:xfrm>
          <a:off x="1886858" y="5236028"/>
          <a:ext cx="6096000" cy="919480"/>
        </p:xfrm>
        <a:graphic>
          <a:graphicData uri="http://schemas.openxmlformats.org/drawingml/2006/table">
            <a:tbl>
              <a:tblPr firstRow="1" bandRow="1">
                <a:tableStyleId>{5C22544A-7EE6-4342-B048-85BDC9FD1C3A}</a:tableStyleId>
              </a:tblPr>
              <a:tblGrid>
                <a:gridCol w="2032000"/>
                <a:gridCol w="2032000"/>
                <a:gridCol w="2032000"/>
              </a:tblGrid>
              <a:tr h="548640">
                <a:tc>
                  <a:txBody>
                    <a:bodyPr/>
                    <a:lstStyle/>
                    <a:p>
                      <a:pPr algn="ctr"/>
                      <a:r>
                        <a:rPr lang="en-US" sz="1050" dirty="0" smtClean="0"/>
                        <a:t>2019 Total RRS</a:t>
                      </a:r>
                      <a:r>
                        <a:rPr lang="en-US" sz="1050" baseline="0" dirty="0" smtClean="0"/>
                        <a:t> </a:t>
                      </a:r>
                    </a:p>
                    <a:p>
                      <a:pPr algn="ctr"/>
                      <a:r>
                        <a:rPr lang="en-US" sz="1050" baseline="0" dirty="0" smtClean="0"/>
                        <a:t>(w/o SCDCT)</a:t>
                      </a:r>
                      <a:endParaRPr lang="en-US" sz="105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smtClean="0"/>
                        <a:t>2019 Total RRS</a:t>
                      </a:r>
                      <a:r>
                        <a:rPr lang="en-US" sz="1050" baseline="0" dirty="0" smtClean="0"/>
                        <a:t>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baseline="0" dirty="0" smtClean="0"/>
                        <a:t>(w/ SCDCT)</a:t>
                      </a:r>
                      <a:endParaRPr lang="en-US" sz="1050" dirty="0" smtClean="0"/>
                    </a:p>
                  </a:txBody>
                  <a:tcPr anchor="ctr"/>
                </a:tc>
                <a:tc>
                  <a:txBody>
                    <a:bodyPr/>
                    <a:lstStyle/>
                    <a:p>
                      <a:pPr algn="ctr"/>
                      <a:r>
                        <a:rPr lang="en-US" sz="1050" dirty="0" smtClean="0"/>
                        <a:t>Delta</a:t>
                      </a:r>
                    </a:p>
                  </a:txBody>
                  <a:tcPr anchor="ctr"/>
                </a:tc>
              </a:tr>
              <a:tr h="370840">
                <a:tc>
                  <a:txBody>
                    <a:bodyPr/>
                    <a:lstStyle/>
                    <a:p>
                      <a:pPr algn="ctr" fontAlgn="b"/>
                      <a:r>
                        <a:rPr lang="en-US" sz="1100" b="0" i="0" u="none" strike="noStrike" dirty="0" smtClean="0">
                          <a:solidFill>
                            <a:srgbClr val="000000"/>
                          </a:solidFill>
                          <a:effectLst/>
                          <a:latin typeface="Calibri" panose="020F0502020204030204" pitchFamily="34" charset="0"/>
                        </a:rPr>
                        <a:t>23,716,368 MWh</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dirty="0" smtClean="0">
                          <a:solidFill>
                            <a:srgbClr val="000000"/>
                          </a:solidFill>
                          <a:effectLst/>
                          <a:latin typeface="Calibri" panose="020F0502020204030204" pitchFamily="34" charset="0"/>
                        </a:rPr>
                        <a:t>28,986,904 MWh</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dirty="0" smtClean="0">
                          <a:solidFill>
                            <a:srgbClr val="000000"/>
                          </a:solidFill>
                          <a:effectLst/>
                          <a:latin typeface="Calibri" panose="020F0502020204030204" pitchFamily="34" charset="0"/>
                        </a:rPr>
                        <a:t>5,270,536 MWh</a:t>
                      </a:r>
                      <a:endParaRPr lang="en-US"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pic>
        <p:nvPicPr>
          <p:cNvPr id="9" name="Picture 8"/>
          <p:cNvPicPr>
            <a:picLocks noChangeAspect="1"/>
          </p:cNvPicPr>
          <p:nvPr/>
        </p:nvPicPr>
        <p:blipFill>
          <a:blip r:embed="rId2"/>
          <a:stretch>
            <a:fillRect/>
          </a:stretch>
        </p:blipFill>
        <p:spPr>
          <a:xfrm>
            <a:off x="2075544" y="981661"/>
            <a:ext cx="5392056" cy="3971586"/>
          </a:xfrm>
          <a:prstGeom prst="rect">
            <a:avLst/>
          </a:prstGeom>
        </p:spPr>
      </p:pic>
    </p:spTree>
    <p:extLst>
      <p:ext uri="{BB962C8B-B14F-4D97-AF65-F5344CB8AC3E}">
        <p14:creationId xmlns:p14="http://schemas.microsoft.com/office/powerpoint/2010/main" val="56924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Conclusions</a:t>
            </a:r>
          </a:p>
        </p:txBody>
      </p:sp>
      <p:sp>
        <p:nvSpPr>
          <p:cNvPr id="3" name="Content Placeholder 2"/>
          <p:cNvSpPr>
            <a:spLocks noGrp="1"/>
          </p:cNvSpPr>
          <p:nvPr>
            <p:ph idx="1"/>
          </p:nvPr>
        </p:nvSpPr>
        <p:spPr>
          <a:xfrm>
            <a:off x="224883" y="877708"/>
            <a:ext cx="8534400" cy="5064627"/>
          </a:xfrm>
        </p:spPr>
        <p:txBody>
          <a:bodyPr/>
          <a:lstStyle/>
          <a:p>
            <a:r>
              <a:rPr lang="en-US" sz="1800" dirty="0"/>
              <a:t>RRS Impact</a:t>
            </a:r>
          </a:p>
          <a:p>
            <a:pPr lvl="2"/>
            <a:r>
              <a:rPr lang="en-US" sz="1400" u="sng" dirty="0"/>
              <a:t>Scenario </a:t>
            </a:r>
            <a:r>
              <a:rPr lang="en-US" sz="1400" u="sng" dirty="0" smtClean="0"/>
              <a:t>1</a:t>
            </a:r>
            <a:r>
              <a:rPr lang="en-US" sz="1400" dirty="0" smtClean="0"/>
              <a:t>:  The </a:t>
            </a:r>
            <a:r>
              <a:rPr lang="en-US" sz="1400" dirty="0"/>
              <a:t>addition of the 2,000 MW SCT DC </a:t>
            </a:r>
            <a:r>
              <a:rPr lang="en-US" sz="1400" dirty="0" smtClean="0"/>
              <a:t>Tie import </a:t>
            </a:r>
            <a:r>
              <a:rPr lang="en-US" sz="1400" dirty="0"/>
              <a:t>would increase ERCOT’s Resource Contingency Criteria (RCC) from the current 2750 MW to 3375 MW, per BAL-003</a:t>
            </a:r>
            <a:r>
              <a:rPr lang="en-US" sz="1400" baseline="30000" dirty="0"/>
              <a:t>1</a:t>
            </a:r>
            <a:r>
              <a:rPr lang="en-US" sz="1400" dirty="0"/>
              <a:t> Standard. ERCOT studies show additional RRS would be needed to protect against the larger RCC. Using the 2019 expected system inertia, ERCOT studies show an additional 5,270,536 MWh of RRS would be required for 2019.  </a:t>
            </a:r>
          </a:p>
          <a:p>
            <a:pPr lvl="2"/>
            <a:r>
              <a:rPr lang="en-US" sz="1400" u="sng" dirty="0" smtClean="0"/>
              <a:t>Scenario </a:t>
            </a:r>
            <a:r>
              <a:rPr lang="en-US" sz="1400" u="sng" dirty="0"/>
              <a:t>2</a:t>
            </a:r>
            <a:r>
              <a:rPr lang="en-US" sz="1400" dirty="0" smtClean="0"/>
              <a:t>:  </a:t>
            </a:r>
            <a:r>
              <a:rPr lang="en-US" sz="1400" dirty="0"/>
              <a:t>If SCT DC Tie imports are limited to the </a:t>
            </a:r>
            <a:r>
              <a:rPr lang="en-US" sz="1400" dirty="0"/>
              <a:t>current ERCOT-defined MSSC (i.e. not considering the SCT DC Tie), </a:t>
            </a:r>
            <a:r>
              <a:rPr lang="en-US" sz="1400" dirty="0"/>
              <a:t>then ERCOT’s Resource Contingency </a:t>
            </a:r>
            <a:r>
              <a:rPr lang="en-US" sz="1400" dirty="0"/>
              <a:t>Criteria (RCC) would not change and there would be no incremental RRS requirement. </a:t>
            </a:r>
          </a:p>
          <a:p>
            <a:r>
              <a:rPr lang="en-US" sz="1800" dirty="0" smtClean="0"/>
              <a:t>Frequency </a:t>
            </a:r>
            <a:r>
              <a:rPr lang="en-US" sz="1800" dirty="0"/>
              <a:t>Overshoot</a:t>
            </a:r>
          </a:p>
          <a:p>
            <a:pPr lvl="2"/>
            <a:r>
              <a:rPr lang="en-US" sz="1400" dirty="0"/>
              <a:t>Instantaneous trip of a 2100 MW SCT DC Tie export during </a:t>
            </a:r>
            <a:r>
              <a:rPr lang="en-US" sz="1400" dirty="0"/>
              <a:t>certain low inertia hours </a:t>
            </a:r>
            <a:r>
              <a:rPr lang="en-US" sz="1400" dirty="0" smtClean="0"/>
              <a:t>could </a:t>
            </a:r>
            <a:r>
              <a:rPr lang="en-US" sz="1400" dirty="0"/>
              <a:t>cause frequency overshoot. </a:t>
            </a:r>
          </a:p>
          <a:p>
            <a:pPr lvl="2"/>
            <a:r>
              <a:rPr lang="en-US" sz="1400" dirty="0"/>
              <a:t>Without an export limit for </a:t>
            </a:r>
            <a:r>
              <a:rPr lang="en-US" sz="1400" dirty="0" smtClean="0"/>
              <a:t>low </a:t>
            </a:r>
            <a:r>
              <a:rPr lang="en-US" sz="1400" dirty="0"/>
              <a:t>inertia conditions, a new ancillary service would be required to protect against possible frequency overshoot. </a:t>
            </a:r>
          </a:p>
          <a:p>
            <a:pPr lvl="2"/>
            <a:r>
              <a:rPr lang="en-US" sz="1400" dirty="0" smtClean="0"/>
              <a:t>During </a:t>
            </a:r>
            <a:r>
              <a:rPr lang="en-US" sz="1400" dirty="0"/>
              <a:t>certain low inertia hours, an export limit for the SCT DC Tie would address the potential overshoot problem and </a:t>
            </a:r>
            <a:r>
              <a:rPr lang="en-US" sz="1400" dirty="0" smtClean="0"/>
              <a:t>would eliminate the need for new </a:t>
            </a:r>
            <a:r>
              <a:rPr lang="en-US" sz="1400" dirty="0"/>
              <a:t>ancillary </a:t>
            </a:r>
            <a:r>
              <a:rPr lang="en-US" sz="1400" dirty="0" smtClean="0"/>
              <a:t>services. </a:t>
            </a:r>
            <a:r>
              <a:rPr lang="en-US" sz="1400" dirty="0"/>
              <a:t>ERCOT studies </a:t>
            </a:r>
            <a:r>
              <a:rPr lang="en-US" sz="1400" dirty="0" smtClean="0"/>
              <a:t>of the modeled scenarios showed </a:t>
            </a:r>
            <a:r>
              <a:rPr lang="en-US" sz="1400" dirty="0"/>
              <a:t>the export limit </a:t>
            </a:r>
            <a:r>
              <a:rPr lang="en-US" sz="1400" dirty="0" smtClean="0"/>
              <a:t>to </a:t>
            </a:r>
            <a:r>
              <a:rPr lang="en-US" sz="1400" dirty="0"/>
              <a:t>be as low as 1,488 </a:t>
            </a:r>
            <a:r>
              <a:rPr lang="en-US" sz="1400" dirty="0" smtClean="0"/>
              <a:t>MW. This limit could be higher or lower under system </a:t>
            </a:r>
            <a:r>
              <a:rPr lang="en-US" sz="1400" dirty="0"/>
              <a:t>conditions </a:t>
            </a:r>
            <a:r>
              <a:rPr lang="en-US" sz="1400" dirty="0" smtClean="0"/>
              <a:t>that differ from the ones studied.</a:t>
            </a:r>
            <a:endParaRPr lang="en-US" sz="1400" dirty="0"/>
          </a:p>
        </p:txBody>
      </p:sp>
      <p:sp>
        <p:nvSpPr>
          <p:cNvPr id="4" name="Content Placeholder 2"/>
          <p:cNvSpPr txBox="1">
            <a:spLocks/>
          </p:cNvSpPr>
          <p:nvPr/>
        </p:nvSpPr>
        <p:spPr>
          <a:xfrm>
            <a:off x="65986" y="6023523"/>
            <a:ext cx="8906944" cy="420816"/>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85725" indent="0">
              <a:buNone/>
            </a:pPr>
            <a:r>
              <a:rPr lang="en-US" sz="1100" i="1" dirty="0"/>
              <a:t>1. The NERC BAL-003 Standard is currently under review. </a:t>
            </a:r>
            <a:r>
              <a:rPr lang="en-US" sz="1100" i="1" dirty="0">
                <a:solidFill>
                  <a:prstClr val="black"/>
                </a:solidFill>
              </a:rPr>
              <a:t>These </a:t>
            </a:r>
            <a:r>
              <a:rPr lang="en-US" sz="1100" i="1" dirty="0" smtClean="0">
                <a:solidFill>
                  <a:prstClr val="black"/>
                </a:solidFill>
              </a:rPr>
              <a:t>conclusions </a:t>
            </a:r>
            <a:r>
              <a:rPr lang="en-US" sz="1100" i="1" dirty="0">
                <a:solidFill>
                  <a:prstClr val="black"/>
                </a:solidFill>
              </a:rPr>
              <a:t>may need to be revisited if the RCC changes. </a:t>
            </a:r>
          </a:p>
          <a:p>
            <a:pPr marL="85725" indent="0">
              <a:buNone/>
            </a:pPr>
            <a:r>
              <a:rPr lang="en-US" sz="1100" i="1" dirty="0" smtClean="0"/>
              <a:t>. </a:t>
            </a:r>
            <a:endParaRPr lang="en-US" sz="1100" i="1" dirty="0"/>
          </a:p>
        </p:txBody>
      </p:sp>
    </p:spTree>
    <p:extLst>
      <p:ext uri="{BB962C8B-B14F-4D97-AF65-F5344CB8AC3E}">
        <p14:creationId xmlns:p14="http://schemas.microsoft.com/office/powerpoint/2010/main" val="2820245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latin typeface="+mn-lt"/>
              </a:rPr>
              <a:t/>
            </a:r>
            <a:br>
              <a:rPr lang="en-US" sz="3200" cap="small" dirty="0" smtClean="0">
                <a:latin typeface="+mn-lt"/>
              </a:rPr>
            </a:br>
            <a:r>
              <a:rPr lang="en-US" sz="3600" cap="small" dirty="0" smtClean="0">
                <a:latin typeface="+mn-lt"/>
              </a:rPr>
              <a:t>Questions?</a:t>
            </a:r>
            <a:endParaRPr lang="en-US" sz="3600" cap="small" dirty="0">
              <a:latin typeface="+mn-lt"/>
            </a:endParaRPr>
          </a:p>
        </p:txBody>
      </p:sp>
    </p:spTree>
    <p:extLst>
      <p:ext uri="{BB962C8B-B14F-4D97-AF65-F5344CB8AC3E}">
        <p14:creationId xmlns:p14="http://schemas.microsoft.com/office/powerpoint/2010/main" val="1306760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Frequency Overshoot Study – Impact of </a:t>
            </a:r>
            <a:r>
              <a:rPr lang="en-US" sz="2400" dirty="0" err="1"/>
              <a:t>SCT</a:t>
            </a:r>
            <a:r>
              <a:rPr lang="en-US" sz="2400" dirty="0"/>
              <a:t> DC Tie trips when exporting</a:t>
            </a:r>
            <a:r>
              <a:rPr lang="en-US" sz="2000" dirty="0"/>
              <a:t/>
            </a:r>
            <a:br>
              <a:rPr lang="en-US" sz="2000" dirty="0"/>
            </a:br>
            <a:endParaRPr lang="en-US" sz="2000" dirty="0"/>
          </a:p>
        </p:txBody>
      </p:sp>
      <p:sp>
        <p:nvSpPr>
          <p:cNvPr id="3" name="Content Placeholder 2"/>
          <p:cNvSpPr>
            <a:spLocks noGrp="1"/>
          </p:cNvSpPr>
          <p:nvPr>
            <p:ph idx="1"/>
          </p:nvPr>
        </p:nvSpPr>
        <p:spPr>
          <a:xfrm>
            <a:off x="208156" y="1182508"/>
            <a:ext cx="8534400" cy="5064627"/>
          </a:xfrm>
        </p:spPr>
        <p:txBody>
          <a:bodyPr/>
          <a:lstStyle/>
          <a:p>
            <a:r>
              <a:rPr lang="en-US" sz="1800" dirty="0"/>
              <a:t>Sudden instantaneous trip of </a:t>
            </a:r>
            <a:r>
              <a:rPr lang="en-US" sz="1800" dirty="0" err="1"/>
              <a:t>SCT</a:t>
            </a:r>
            <a:r>
              <a:rPr lang="en-US" sz="1800" dirty="0"/>
              <a:t> DC Tie when exporting power could cause ERCOT grid frequency to overshoot. If the resulting frequency overshoot is too high, the high overshoot values could trigger other </a:t>
            </a:r>
            <a:r>
              <a:rPr lang="en-US" sz="1800" dirty="0" smtClean="0"/>
              <a:t>Generation Resources to </a:t>
            </a:r>
            <a:r>
              <a:rPr lang="en-US" sz="1800" dirty="0"/>
              <a:t>trip on over-frequency </a:t>
            </a:r>
            <a:r>
              <a:rPr lang="en-US" sz="1800" dirty="0" smtClean="0"/>
              <a:t>protection.</a:t>
            </a:r>
          </a:p>
          <a:p>
            <a:r>
              <a:rPr lang="en-US" sz="1800" dirty="0" smtClean="0"/>
              <a:t>Assumptions and Methodology </a:t>
            </a:r>
          </a:p>
          <a:p>
            <a:pPr lvl="1"/>
            <a:r>
              <a:rPr lang="en-US" sz="1600" dirty="0"/>
              <a:t>A</a:t>
            </a:r>
            <a:r>
              <a:rPr lang="en-US" sz="1600" dirty="0" smtClean="0"/>
              <a:t>ll </a:t>
            </a:r>
            <a:r>
              <a:rPr lang="en-US" sz="1600" dirty="0"/>
              <a:t>governors of on-line synchronous </a:t>
            </a:r>
            <a:r>
              <a:rPr lang="en-US" sz="1600" dirty="0" smtClean="0"/>
              <a:t>Generation Resources </a:t>
            </a:r>
            <a:r>
              <a:rPr lang="en-US" sz="1600" dirty="0"/>
              <a:t>will be enabled to provide frequency </a:t>
            </a:r>
            <a:r>
              <a:rPr lang="en-US" sz="1600" dirty="0" smtClean="0"/>
              <a:t>response</a:t>
            </a:r>
          </a:p>
          <a:p>
            <a:pPr lvl="1"/>
            <a:r>
              <a:rPr lang="en-US" sz="1600" dirty="0" smtClean="0"/>
              <a:t>All </a:t>
            </a:r>
            <a:r>
              <a:rPr lang="en-US" sz="1600" dirty="0"/>
              <a:t>on-line wind farms with </a:t>
            </a:r>
            <a:r>
              <a:rPr lang="en-US" sz="1600" dirty="0" err="1"/>
              <a:t>PFR</a:t>
            </a:r>
            <a:r>
              <a:rPr lang="en-US" sz="1600" dirty="0"/>
              <a:t> capability will be modeled to provide downward response to over frequency</a:t>
            </a:r>
            <a:endParaRPr lang="en-US" sz="1600" dirty="0" smtClean="0"/>
          </a:p>
          <a:p>
            <a:pPr lvl="1"/>
            <a:r>
              <a:rPr lang="en-US" sz="1600" dirty="0" smtClean="0"/>
              <a:t>Trip </a:t>
            </a:r>
            <a:r>
              <a:rPr lang="en-US" sz="1600" dirty="0" err="1"/>
              <a:t>SCT</a:t>
            </a:r>
            <a:r>
              <a:rPr lang="en-US" sz="1600" dirty="0"/>
              <a:t> DC Tie while exporting 2,100 MW. </a:t>
            </a:r>
          </a:p>
          <a:p>
            <a:pPr lvl="1"/>
            <a:r>
              <a:rPr lang="en-US" sz="1600" dirty="0"/>
              <a:t>The sensitivity study with load damping factor assumed to be 0% and 2% will be conducted for each case.</a:t>
            </a:r>
          </a:p>
          <a:p>
            <a:pPr lvl="1"/>
            <a:r>
              <a:rPr lang="en-US" sz="1600" dirty="0"/>
              <a:t>Record frequency trend and identify any frequency overshoot that exceeds 60.6 Hz.</a:t>
            </a:r>
          </a:p>
          <a:p>
            <a:pPr lvl="1"/>
            <a:r>
              <a:rPr lang="en-US" sz="1600" dirty="0"/>
              <a:t>In the cases where frequency overshoot exceeds 60.6 Hz, additional sensitivity studies will be conducted to identify an export limit on the </a:t>
            </a:r>
            <a:r>
              <a:rPr lang="en-US" sz="1600" dirty="0" err="1"/>
              <a:t>SCT</a:t>
            </a:r>
            <a:r>
              <a:rPr lang="en-US" sz="1600" dirty="0"/>
              <a:t> DC Tie such that frequency overshoot will not exceed 60.6 Hz.</a:t>
            </a:r>
          </a:p>
          <a:p>
            <a:endParaRPr lang="en-US" sz="2000" dirty="0"/>
          </a:p>
        </p:txBody>
      </p:sp>
    </p:spTree>
    <p:extLst>
      <p:ext uri="{BB962C8B-B14F-4D97-AF65-F5344CB8AC3E}">
        <p14:creationId xmlns:p14="http://schemas.microsoft.com/office/powerpoint/2010/main" val="413600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Scenarios Used </a:t>
            </a:r>
            <a:r>
              <a:rPr lang="en-US" sz="2000" dirty="0"/>
              <a:t>for Frequency Overshoot Study</a:t>
            </a:r>
          </a:p>
        </p:txBody>
      </p:sp>
      <p:graphicFrame>
        <p:nvGraphicFramePr>
          <p:cNvPr id="7" name="Table 6"/>
          <p:cNvGraphicFramePr>
            <a:graphicFrameLocks noGrp="1"/>
          </p:cNvGraphicFramePr>
          <p:nvPr>
            <p:extLst>
              <p:ext uri="{D42A27DB-BD31-4B8C-83A1-F6EECF244321}">
                <p14:modId xmlns:p14="http://schemas.microsoft.com/office/powerpoint/2010/main" val="3893784595"/>
              </p:ext>
            </p:extLst>
          </p:nvPr>
        </p:nvGraphicFramePr>
        <p:xfrm>
          <a:off x="532006" y="1991798"/>
          <a:ext cx="7886700" cy="2537460"/>
        </p:xfrm>
        <a:graphic>
          <a:graphicData uri="http://schemas.openxmlformats.org/drawingml/2006/table">
            <a:tbl>
              <a:tblPr firstRow="1" firstCol="1" bandRow="1"/>
              <a:tblGrid>
                <a:gridCol w="1970098"/>
                <a:gridCol w="1184582"/>
                <a:gridCol w="1577340"/>
                <a:gridCol w="1260295"/>
                <a:gridCol w="1894385"/>
              </a:tblGrid>
              <a:tr h="361950">
                <a:tc>
                  <a:txBody>
                    <a:bodyPr/>
                    <a:lstStyle/>
                    <a:p>
                      <a:pPr marL="0" marR="0" algn="ctr">
                        <a:spcBef>
                          <a:spcPts val="0"/>
                        </a:spcBef>
                        <a:spcAft>
                          <a:spcPts val="0"/>
                        </a:spcAft>
                      </a:pP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Name</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Inertia (</a:t>
                      </a:r>
                      <a:r>
                        <a:rPr lang="en-US" sz="1400" b="1" cap="small" dirty="0" err="1">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r>
                        <a:rPr lang="en-US" sz="1400" b="1" cap="small" dirty="0" err="1">
                          <a:solidFill>
                            <a:srgbClr val="FFFFFF"/>
                          </a:solidFill>
                          <a:effectLst/>
                          <a:latin typeface="Calibri" panose="020F0502020204030204" pitchFamily="34" charset="0"/>
                          <a:ea typeface="Arial" panose="020B0604020202020204" pitchFamily="34" charset="0"/>
                          <a:cs typeface="Times New Roman" panose="02020603050405020304" pitchFamily="18" charset="0"/>
                        </a:rPr>
                        <a:t>·</a:t>
                      </a:r>
                      <a:r>
                        <a:rPr lang="en-US" sz="1400" b="1" cap="small" dirty="0" err="1">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a:t>
                      </a: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Load</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Wind</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Synchronous Gen (GW)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34</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15.5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19</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1</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34</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10</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24.5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5</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27.5</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3</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29</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4</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120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29.9</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26.9</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110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27.2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24.2</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bl>
          </a:graphicData>
        </a:graphic>
      </p:graphicFrame>
    </p:spTree>
    <p:extLst>
      <p:ext uri="{BB962C8B-B14F-4D97-AF65-F5344CB8AC3E}">
        <p14:creationId xmlns:p14="http://schemas.microsoft.com/office/powerpoint/2010/main" val="2449370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Frequency Response when Tripping SC DC Tie Export at 2,100 MW</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226907493"/>
              </p:ext>
            </p:extLst>
          </p:nvPr>
        </p:nvGraphicFramePr>
        <p:xfrm>
          <a:off x="505519" y="5049778"/>
          <a:ext cx="7710142" cy="1224280"/>
        </p:xfrm>
        <a:graphic>
          <a:graphicData uri="http://schemas.openxmlformats.org/drawingml/2006/table">
            <a:tbl>
              <a:tblPr firstRow="1" bandRow="1">
                <a:tableStyleId>{5C22544A-7EE6-4342-B048-85BDC9FD1C3A}</a:tableStyleId>
              </a:tblPr>
              <a:tblGrid>
                <a:gridCol w="2051827"/>
                <a:gridCol w="839475"/>
                <a:gridCol w="963768"/>
                <a:gridCol w="963768"/>
                <a:gridCol w="963768"/>
                <a:gridCol w="963768"/>
                <a:gridCol w="963768"/>
              </a:tblGrid>
              <a:tr h="370840">
                <a:tc>
                  <a:txBody>
                    <a:bodyPr/>
                    <a:lstStyle/>
                    <a:p>
                      <a:endParaRPr lang="en-US" sz="1100" dirty="0"/>
                    </a:p>
                  </a:txBody>
                  <a:tcP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 0</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1</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2</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3</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4</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5</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Highest</a:t>
                      </a:r>
                      <a:r>
                        <a:rPr lang="en-US" sz="1100" baseline="0" dirty="0" smtClean="0"/>
                        <a:t> Frequency Overshoot (Hz) </a:t>
                      </a:r>
                      <a:r>
                        <a:rPr lang="en-US" sz="1100" dirty="0" smtClean="0"/>
                        <a:t>DR=2.0</a:t>
                      </a:r>
                      <a:endParaRPr lang="en-US" sz="1100" dirty="0"/>
                    </a:p>
                  </a:txBody>
                  <a:tcPr anchor="ctr"/>
                </a:tc>
                <a:tc>
                  <a:txBody>
                    <a:bodyPr/>
                    <a:lstStyle/>
                    <a:p>
                      <a:r>
                        <a:rPr lang="en-US" sz="1100" dirty="0" smtClean="0"/>
                        <a:t>60.38</a:t>
                      </a:r>
                      <a:endParaRPr lang="en-US" sz="1100" dirty="0"/>
                    </a:p>
                  </a:txBody>
                  <a:tcPr anchor="ctr"/>
                </a:tc>
                <a:tc>
                  <a:txBody>
                    <a:bodyPr/>
                    <a:lstStyle/>
                    <a:p>
                      <a:r>
                        <a:rPr lang="en-US" sz="1100" dirty="0" smtClean="0"/>
                        <a:t>60.47</a:t>
                      </a:r>
                      <a:endParaRPr lang="en-US" sz="1100" dirty="0"/>
                    </a:p>
                  </a:txBody>
                  <a:tcPr anchor="ctr"/>
                </a:tc>
                <a:tc>
                  <a:txBody>
                    <a:bodyPr/>
                    <a:lstStyle/>
                    <a:p>
                      <a:r>
                        <a:rPr lang="en-US" sz="1100" dirty="0" smtClean="0"/>
                        <a:t>60.51</a:t>
                      </a:r>
                      <a:endParaRPr lang="en-US" sz="1100" dirty="0"/>
                    </a:p>
                  </a:txBody>
                  <a:tcPr anchor="ctr"/>
                </a:tc>
                <a:tc>
                  <a:txBody>
                    <a:bodyPr/>
                    <a:lstStyle/>
                    <a:p>
                      <a:r>
                        <a:rPr lang="en-US" sz="1100" dirty="0" smtClean="0"/>
                        <a:t>60.53</a:t>
                      </a:r>
                      <a:endParaRPr lang="en-US" sz="1100" dirty="0"/>
                    </a:p>
                  </a:txBody>
                  <a:tcPr anchor="ctr"/>
                </a:tc>
                <a:tc>
                  <a:txBody>
                    <a:bodyPr/>
                    <a:lstStyle/>
                    <a:p>
                      <a:pPr marL="0" algn="l" defTabSz="685800" rtl="0" eaLnBrk="1" latinLnBrk="0" hangingPunct="1"/>
                      <a:r>
                        <a:rPr lang="en-US" sz="1100" kern="1200" dirty="0" smtClean="0">
                          <a:solidFill>
                            <a:schemeClr val="dk1"/>
                          </a:solidFill>
                          <a:latin typeface="+mn-lt"/>
                          <a:ea typeface="+mn-ea"/>
                          <a:cs typeface="+mn-cs"/>
                        </a:rPr>
                        <a:t>60.60</a:t>
                      </a:r>
                      <a:endParaRPr lang="en-US" sz="1100" kern="1200" dirty="0">
                        <a:solidFill>
                          <a:schemeClr val="dk1"/>
                        </a:solidFill>
                        <a:latin typeface="+mn-lt"/>
                        <a:ea typeface="+mn-ea"/>
                        <a:cs typeface="+mn-cs"/>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60.70</a:t>
                      </a:r>
                      <a:endParaRPr lang="en-US" sz="1100" b="1" kern="1200" dirty="0">
                        <a:solidFill>
                          <a:srgbClr val="FF0000"/>
                        </a:solidFill>
                        <a:latin typeface="+mn-lt"/>
                        <a:ea typeface="+mn-ea"/>
                        <a:cs typeface="+mn-cs"/>
                      </a:endParaRPr>
                    </a:p>
                  </a:txBody>
                  <a:tcPr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Highest</a:t>
                      </a:r>
                      <a:r>
                        <a:rPr lang="en-US" sz="1100" baseline="0" dirty="0" smtClean="0"/>
                        <a:t> Frequency Overshoot (Hz) </a:t>
                      </a:r>
                      <a:r>
                        <a:rPr lang="en-US" sz="1100" dirty="0" smtClean="0"/>
                        <a:t>DR=0.0</a:t>
                      </a:r>
                      <a:endParaRPr lang="en-US" sz="1100" dirty="0"/>
                    </a:p>
                  </a:txBody>
                  <a:tcPr anchor="ctr"/>
                </a:tc>
                <a:tc>
                  <a:txBody>
                    <a:bodyPr/>
                    <a:lstStyle/>
                    <a:p>
                      <a:r>
                        <a:rPr lang="en-US" sz="1100" dirty="0" smtClean="0"/>
                        <a:t>60.42</a:t>
                      </a:r>
                      <a:endParaRPr lang="en-US" sz="1100" dirty="0"/>
                    </a:p>
                  </a:txBody>
                  <a:tcPr anchor="ctr"/>
                </a:tc>
                <a:tc>
                  <a:txBody>
                    <a:bodyPr/>
                    <a:lstStyle/>
                    <a:p>
                      <a:r>
                        <a:rPr lang="en-US" sz="1100" dirty="0" smtClean="0"/>
                        <a:t>60.54</a:t>
                      </a:r>
                      <a:endParaRPr lang="en-US" sz="1100" dirty="0"/>
                    </a:p>
                  </a:txBody>
                  <a:tcPr anchor="ctr"/>
                </a:tc>
                <a:tc>
                  <a:txBody>
                    <a:bodyPr/>
                    <a:lstStyle/>
                    <a:p>
                      <a:r>
                        <a:rPr lang="en-US" sz="1100" dirty="0" smtClean="0"/>
                        <a:t>60.60</a:t>
                      </a:r>
                      <a:endParaRPr lang="en-US" sz="1100" dirty="0"/>
                    </a:p>
                  </a:txBody>
                  <a:tcPr anchor="ctr"/>
                </a:tc>
                <a:tc>
                  <a:txBody>
                    <a:bodyPr/>
                    <a:lstStyle/>
                    <a:p>
                      <a:r>
                        <a:rPr lang="en-US" sz="1100" b="1" dirty="0" smtClean="0">
                          <a:solidFill>
                            <a:srgbClr val="FF0000"/>
                          </a:solidFill>
                        </a:rPr>
                        <a:t>60.62</a:t>
                      </a:r>
                      <a:endParaRPr lang="en-US" sz="1100" b="1" dirty="0">
                        <a:solidFill>
                          <a:srgbClr val="FF0000"/>
                        </a:solidFill>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60.73</a:t>
                      </a:r>
                      <a:endParaRPr lang="en-US" sz="1100" b="1" kern="1200" dirty="0">
                        <a:solidFill>
                          <a:srgbClr val="FF0000"/>
                        </a:solidFill>
                        <a:latin typeface="+mn-lt"/>
                        <a:ea typeface="+mn-ea"/>
                        <a:cs typeface="+mn-cs"/>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60.89</a:t>
                      </a:r>
                      <a:endParaRPr lang="en-US" sz="1100" b="1" kern="1200" dirty="0">
                        <a:solidFill>
                          <a:srgbClr val="FF0000"/>
                        </a:solidFill>
                        <a:latin typeface="+mn-lt"/>
                        <a:ea typeface="+mn-ea"/>
                        <a:cs typeface="+mn-cs"/>
                      </a:endParaRPr>
                    </a:p>
                  </a:txBody>
                  <a:tcPr anchor="ctr"/>
                </a:tc>
              </a:tr>
            </a:tbl>
          </a:graphicData>
        </a:graphic>
      </p:graphicFrame>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995" y="854928"/>
            <a:ext cx="7501983" cy="4073912"/>
          </a:xfrm>
          <a:prstGeom prst="rect">
            <a:avLst/>
          </a:prstGeom>
          <a:noFill/>
        </p:spPr>
      </p:pic>
    </p:spTree>
    <p:extLst>
      <p:ext uri="{BB962C8B-B14F-4D97-AF65-F5344CB8AC3E}">
        <p14:creationId xmlns:p14="http://schemas.microsoft.com/office/powerpoint/2010/main" val="293128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Imposed on SC DC Tie Export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59500555"/>
              </p:ext>
            </p:extLst>
          </p:nvPr>
        </p:nvGraphicFramePr>
        <p:xfrm>
          <a:off x="1390184" y="5373676"/>
          <a:ext cx="6571787" cy="797560"/>
        </p:xfrm>
        <a:graphic>
          <a:graphicData uri="http://schemas.openxmlformats.org/drawingml/2006/table">
            <a:tbl>
              <a:tblPr firstRow="1" bandRow="1">
                <a:tableStyleId>{5C22544A-7EE6-4342-B048-85BDC9FD1C3A}</a:tableStyleId>
              </a:tblPr>
              <a:tblGrid>
                <a:gridCol w="2423533"/>
                <a:gridCol w="1519538"/>
                <a:gridCol w="1314358"/>
                <a:gridCol w="1314358"/>
              </a:tblGrid>
              <a:tr h="370840">
                <a:tc>
                  <a:txBody>
                    <a:bodyPr/>
                    <a:lstStyle/>
                    <a:p>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3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(130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4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(120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5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(110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Limit on SC DC tie</a:t>
                      </a:r>
                      <a:r>
                        <a:rPr lang="en-US" sz="1100" baseline="0" dirty="0" smtClean="0"/>
                        <a:t> export</a:t>
                      </a:r>
                      <a:endParaRPr lang="en-US" sz="1100" dirty="0"/>
                    </a:p>
                  </a:txBody>
                  <a:tcPr/>
                </a:tc>
                <a:tc>
                  <a:txBody>
                    <a:bodyPr/>
                    <a:lstStyle/>
                    <a:p>
                      <a:r>
                        <a:rPr lang="en-US" sz="1100" dirty="0" smtClean="0"/>
                        <a:t>2,000 MW</a:t>
                      </a:r>
                      <a:endParaRPr lang="en-US" sz="1100" dirty="0"/>
                    </a:p>
                  </a:txBody>
                  <a:tcPr/>
                </a:tc>
                <a:tc>
                  <a:txBody>
                    <a:bodyPr/>
                    <a:lstStyle/>
                    <a:p>
                      <a:r>
                        <a:rPr lang="en-US" sz="1100" dirty="0" smtClean="0"/>
                        <a:t>1,745 MW</a:t>
                      </a:r>
                      <a:endParaRPr lang="en-US" sz="1100" dirty="0"/>
                    </a:p>
                  </a:txBody>
                  <a:tcPr/>
                </a:tc>
                <a:tc>
                  <a:txBody>
                    <a:bodyPr/>
                    <a:lstStyle/>
                    <a:p>
                      <a:r>
                        <a:rPr lang="en-US" sz="1100" dirty="0" smtClean="0"/>
                        <a:t>1,488 MW</a:t>
                      </a:r>
                      <a:endParaRPr lang="en-US" sz="1100" dirty="0"/>
                    </a:p>
                  </a:txBody>
                  <a:tcPr/>
                </a:tc>
              </a:tr>
            </a:tbl>
          </a:graphicData>
        </a:graphic>
      </p:graphicFrame>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831" y="1020663"/>
            <a:ext cx="7895754" cy="4212976"/>
          </a:xfrm>
          <a:prstGeom prst="rect">
            <a:avLst/>
          </a:prstGeom>
          <a:noFill/>
        </p:spPr>
      </p:pic>
    </p:spTree>
    <p:extLst>
      <p:ext uri="{BB962C8B-B14F-4D97-AF65-F5344CB8AC3E}">
        <p14:creationId xmlns:p14="http://schemas.microsoft.com/office/powerpoint/2010/main" val="607507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Responsive Reserve Service (RRS) </a:t>
            </a:r>
            <a:br>
              <a:rPr lang="en-US" dirty="0"/>
            </a:br>
            <a:endParaRPr lang="en-US" dirty="0"/>
          </a:p>
        </p:txBody>
      </p:sp>
      <p:sp>
        <p:nvSpPr>
          <p:cNvPr id="3" name="Content Placeholder 2"/>
          <p:cNvSpPr>
            <a:spLocks noGrp="1"/>
          </p:cNvSpPr>
          <p:nvPr>
            <p:ph idx="1"/>
          </p:nvPr>
        </p:nvSpPr>
        <p:spPr/>
        <p:txBody>
          <a:bodyPr/>
          <a:lstStyle/>
          <a:p>
            <a:r>
              <a:rPr lang="en-US" sz="2000" dirty="0"/>
              <a:t>Per ERCOT’s current AS </a:t>
            </a:r>
            <a:r>
              <a:rPr lang="en-US" sz="2000" dirty="0" smtClean="0"/>
              <a:t>Methodology, </a:t>
            </a:r>
            <a:r>
              <a:rPr lang="en-US" sz="2000" dirty="0"/>
              <a:t>minimum quantities of RRS are established based on historic (last two years) system inertia conditions and RRS studies (most recently </a:t>
            </a:r>
            <a:r>
              <a:rPr lang="en-US" sz="2000" u="sng" dirty="0">
                <a:hlinkClick r:id="rId2"/>
              </a:rPr>
              <a:t>conducted in 2017</a:t>
            </a:r>
            <a:r>
              <a:rPr lang="en-US" sz="2000" dirty="0"/>
              <a:t>). RRS Studies are </a:t>
            </a:r>
            <a:r>
              <a:rPr lang="en-US" sz="2000" dirty="0" smtClean="0"/>
              <a:t>set up to determine at what amount of RRS a </a:t>
            </a:r>
            <a:r>
              <a:rPr lang="en-US" sz="2000" dirty="0"/>
              <a:t>G</a:t>
            </a:r>
            <a:r>
              <a:rPr lang="en-US" sz="2000" dirty="0" smtClean="0"/>
              <a:t>eneration Resource </a:t>
            </a:r>
            <a:r>
              <a:rPr lang="en-US" sz="2000" dirty="0"/>
              <a:t>trip </a:t>
            </a:r>
            <a:r>
              <a:rPr lang="en-US" sz="2000" dirty="0" smtClean="0"/>
              <a:t>equal </a:t>
            </a:r>
            <a:r>
              <a:rPr lang="en-US" sz="2000" dirty="0"/>
              <a:t>to ERCOT’s Resource Contingency Criteria (RCC) as established by BAL-003, Under Frequency Load Shed (UFLS) </a:t>
            </a:r>
            <a:r>
              <a:rPr lang="en-US" sz="2000" dirty="0" smtClean="0"/>
              <a:t>would </a:t>
            </a:r>
            <a:r>
              <a:rPr lang="en-US" sz="2000" dirty="0"/>
              <a:t>not </a:t>
            </a:r>
            <a:r>
              <a:rPr lang="en-US" sz="2000" dirty="0" smtClean="0"/>
              <a:t>be triggered</a:t>
            </a:r>
            <a:r>
              <a:rPr lang="en-US" sz="2000" dirty="0"/>
              <a:t>. </a:t>
            </a:r>
          </a:p>
          <a:p>
            <a:pPr lvl="1"/>
            <a:r>
              <a:rPr lang="en-US" sz="2000" b="1" dirty="0"/>
              <a:t>Scenario 1 - </a:t>
            </a:r>
            <a:r>
              <a:rPr lang="en-US" sz="2000" b="1" dirty="0" err="1"/>
              <a:t>SCT</a:t>
            </a:r>
            <a:r>
              <a:rPr lang="en-US" sz="2000" b="1" dirty="0"/>
              <a:t> DC Tie import is limited to existing ERCOT Most Severe Single Contingency (</a:t>
            </a:r>
            <a:r>
              <a:rPr lang="en-US" sz="2000" b="1" dirty="0" err="1"/>
              <a:t>MSSC</a:t>
            </a:r>
            <a:r>
              <a:rPr lang="en-US" sz="2000" b="1" dirty="0"/>
              <a:t>) at 1,375 MW </a:t>
            </a:r>
          </a:p>
          <a:p>
            <a:pPr lvl="1"/>
            <a:r>
              <a:rPr lang="en-US" sz="2000" b="1" dirty="0"/>
              <a:t>Scenario 2 - </a:t>
            </a:r>
            <a:r>
              <a:rPr lang="en-US" sz="2000" b="1" dirty="0" err="1"/>
              <a:t>SCT</a:t>
            </a:r>
            <a:r>
              <a:rPr lang="en-US" sz="2000" b="1" dirty="0"/>
              <a:t> DC Tie import is above existing ERCOT </a:t>
            </a:r>
            <a:r>
              <a:rPr lang="en-US" sz="2000" b="1" dirty="0" err="1"/>
              <a:t>MSSC</a:t>
            </a:r>
            <a:r>
              <a:rPr lang="en-US" sz="2000" b="1" dirty="0"/>
              <a:t> up to 2,000 MW </a:t>
            </a:r>
          </a:p>
          <a:p>
            <a:endParaRPr lang="en-US" dirty="0"/>
          </a:p>
        </p:txBody>
      </p:sp>
    </p:spTree>
    <p:extLst>
      <p:ext uri="{BB962C8B-B14F-4D97-AF65-F5344CB8AC3E}">
        <p14:creationId xmlns:p14="http://schemas.microsoft.com/office/powerpoint/2010/main" val="35569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2: RRS Case Study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8521983"/>
              </p:ext>
            </p:extLst>
          </p:nvPr>
        </p:nvGraphicFramePr>
        <p:xfrm>
          <a:off x="730249" y="1103085"/>
          <a:ext cx="7782383" cy="4154109"/>
        </p:xfrm>
        <a:graphic>
          <a:graphicData uri="http://schemas.openxmlformats.org/drawingml/2006/table">
            <a:tbl>
              <a:tblPr firstRow="1" firstCol="1">
                <a:tableStyleId>{5C22544A-7EE6-4342-B048-85BDC9FD1C3A}</a:tableStyleId>
              </a:tblPr>
              <a:tblGrid>
                <a:gridCol w="496208"/>
                <a:gridCol w="809575"/>
                <a:gridCol w="809575"/>
                <a:gridCol w="809575"/>
                <a:gridCol w="809575"/>
                <a:gridCol w="809575"/>
                <a:gridCol w="809575"/>
                <a:gridCol w="809575"/>
                <a:gridCol w="809575"/>
                <a:gridCol w="809575"/>
              </a:tblGrid>
              <a:tr h="457200">
                <a:tc rowSpan="2">
                  <a:txBody>
                    <a:bodyPr/>
                    <a:lstStyle/>
                    <a:p>
                      <a:pPr algn="ctr" fontAlgn="b"/>
                      <a:r>
                        <a:rPr lang="en-US" sz="1000" u="none" strike="noStrike" dirty="0">
                          <a:effectLst/>
                        </a:rPr>
                        <a:t>Case No.</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Time</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INERTIA (</a:t>
                      </a:r>
                      <a:r>
                        <a:rPr lang="en-US" sz="1000" u="none" strike="noStrike" dirty="0" err="1" smtClean="0">
                          <a:effectLst/>
                        </a:rPr>
                        <a:t>GW</a:t>
                      </a:r>
                      <a:r>
                        <a:rPr lang="en-US" sz="1000" u="none" strike="noStrike" dirty="0" err="1" smtClean="0">
                          <a:effectLst/>
                          <a:latin typeface="Calibri" panose="020F0502020204030204" pitchFamily="34" charset="0"/>
                        </a:rPr>
                        <a:t>·</a:t>
                      </a:r>
                      <a:r>
                        <a:rPr lang="en-US" sz="1000" u="none" strike="noStrike" dirty="0" err="1" smtClean="0">
                          <a:effectLst/>
                        </a:rPr>
                        <a:t>s</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PFR </a:t>
                      </a:r>
                      <a:endParaRPr lang="en-US" sz="1000" u="none" strike="noStrike" dirty="0" smtClean="0">
                        <a:effectLst/>
                      </a:endParaRPr>
                    </a:p>
                    <a:p>
                      <a:pPr algn="ctr" fontAlgn="b"/>
                      <a:r>
                        <a:rPr lang="en-US" sz="1000" u="none" strike="noStrike" dirty="0" smtClean="0">
                          <a:effectLst/>
                        </a:rPr>
                        <a:t>(</a:t>
                      </a:r>
                      <a:r>
                        <a:rPr lang="en-US" sz="1000" u="none" strike="noStrike" dirty="0">
                          <a:effectLst/>
                        </a:rPr>
                        <a:t>MW)</a:t>
                      </a:r>
                      <a:endParaRPr lang="en-US" sz="10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a:effectLst/>
                        </a:rPr>
                        <a:t>LR </a:t>
                      </a:r>
                      <a:r>
                        <a:rPr lang="en-US" sz="1000" u="none" strike="noStrike" dirty="0" smtClean="0">
                          <a:effectLst/>
                        </a:rPr>
                        <a:t>(</a:t>
                      </a:r>
                      <a:r>
                        <a:rPr lang="en-US" sz="1000" u="none" strike="noStrike" dirty="0">
                          <a:effectLst/>
                        </a:rPr>
                        <a:t>MW)</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smtClean="0">
                          <a:effectLst/>
                        </a:rPr>
                        <a:t>LR/PFR Ratio </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smtClean="0">
                          <a:effectLst/>
                        </a:rPr>
                        <a:t>PFR (No LR) (MW)</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r>
              <a:tr h="4572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r>
              <a:tr h="294519">
                <a:tc>
                  <a:txBody>
                    <a:bodyPr/>
                    <a:lstStyle/>
                    <a:p>
                      <a:pPr algn="ctr" fontAlgn="b"/>
                      <a:r>
                        <a:rPr lang="en-US" sz="800" u="none" strike="noStrike" dirty="0" smtClean="0">
                          <a:solidFill>
                            <a:schemeClr val="accent6">
                              <a:lumMod val="60000"/>
                              <a:lumOff val="40000"/>
                            </a:schemeClr>
                          </a:solidFill>
                          <a:effectLst/>
                        </a:rPr>
                        <a:t>*Case1</a:t>
                      </a:r>
                      <a:endParaRPr lang="en-US" sz="8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800" u="none" strike="noStrike" dirty="0">
                          <a:solidFill>
                            <a:schemeClr val="accent6">
                              <a:lumMod val="60000"/>
                              <a:lumOff val="40000"/>
                            </a:schemeClr>
                          </a:solidFill>
                          <a:effectLst/>
                        </a:rPr>
                        <a:t>10-Feb-17 01:00:00</a:t>
                      </a:r>
                      <a:endParaRPr lang="en-US" sz="8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130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1150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1900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2650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2.39</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2.94</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5691</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8941</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a:effectLst/>
                        </a:rPr>
                        <a:t>Case2</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31-Mar-14 02:00:00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2.17</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5056</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11843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Case3</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21-Mar-14 02:00:00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1750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2900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2.59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4388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8661</a:t>
                      </a:r>
                      <a:endParaRPr lang="en-US" sz="1000" b="0" i="0" u="none" strike="noStrike" dirty="0">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a:effectLst/>
                        </a:rPr>
                        <a:t>Case4</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23-Oct-16 00:00:00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1700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2550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2.43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4295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7347</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Case5</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28-Oct-13 00:00:00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2375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1.71</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1.98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3972</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5853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Case6</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24-Nov-16 15:00:00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2100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3224</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4363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Case7</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02-Apr-14 10:00:00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220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1.55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3475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4762</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Case8</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05-Oct-13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1.17</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2745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3666</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Case9</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28-May-14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290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1300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1950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1.06</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2450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3217</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Case10</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03-Sep-13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359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1.12</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2300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3166</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Case11</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dirty="0">
                          <a:effectLst/>
                        </a:rPr>
                        <a:t>07-Aug-13 17:00:00</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376</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1700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0.95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2085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2765</a:t>
                      </a:r>
                      <a:endParaRPr lang="en-US" sz="1000" b="0" i="0" u="none" strike="noStrike" dirty="0">
                        <a:solidFill>
                          <a:srgbClr val="000000"/>
                        </a:solidFill>
                        <a:effectLst/>
                        <a:latin typeface="Calibri" panose="020F0502020204030204" pitchFamily="34" charset="0"/>
                      </a:endParaRPr>
                    </a:p>
                  </a:txBody>
                  <a:tcPr marL="4747" marR="4747" marT="4747" marB="0" anchor="ctr"/>
                </a:tc>
              </a:tr>
            </a:tbl>
          </a:graphicData>
        </a:graphic>
      </p:graphicFrame>
      <p:sp>
        <p:nvSpPr>
          <p:cNvPr id="6" name="TextBox 5"/>
          <p:cNvSpPr txBox="1"/>
          <p:nvPr/>
        </p:nvSpPr>
        <p:spPr>
          <a:xfrm>
            <a:off x="653143" y="5646057"/>
            <a:ext cx="7895772" cy="507831"/>
          </a:xfrm>
          <a:prstGeom prst="rect">
            <a:avLst/>
          </a:prstGeom>
          <a:noFill/>
        </p:spPr>
        <p:txBody>
          <a:bodyPr wrap="square" rtlCol="0">
            <a:spAutoFit/>
          </a:bodyPr>
          <a:lstStyle/>
          <a:p>
            <a:r>
              <a:rPr lang="en-US" sz="900" dirty="0"/>
              <a:t>*Case 1 : </a:t>
            </a:r>
            <a:r>
              <a:rPr lang="en-US" sz="900" dirty="0" smtClean="0"/>
              <a:t>With RCC increased to 3,375 MW, ERCOT’s critical inertia goes up to around 130 GW*s. As a result, current RRS mix is insufficient to arrest system frequency above 59.4 Hz. Therefore, for the case with 130 GW*s inertia, LRs’ response time are shortened to 15 cycles to improve frequency nadir.</a:t>
            </a:r>
            <a:endParaRPr lang="en-US" sz="900" dirty="0"/>
          </a:p>
        </p:txBody>
      </p:sp>
    </p:spTree>
    <p:extLst>
      <p:ext uri="{BB962C8B-B14F-4D97-AF65-F5344CB8AC3E}">
        <p14:creationId xmlns:p14="http://schemas.microsoft.com/office/powerpoint/2010/main" val="1692668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PFR (No LR) Quantities</a:t>
            </a:r>
            <a:endParaRPr lang="en-US" dirty="0"/>
          </a:p>
        </p:txBody>
      </p:sp>
      <p:sp>
        <p:nvSpPr>
          <p:cNvPr id="6" name="TextBox 5"/>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8951" y="1435435"/>
            <a:ext cx="7206097" cy="3987130"/>
          </a:xfrm>
          <a:prstGeom prst="rect">
            <a:avLst/>
          </a:prstGeom>
        </p:spPr>
      </p:pic>
    </p:spTree>
    <p:extLst>
      <p:ext uri="{BB962C8B-B14F-4D97-AF65-F5344CB8AC3E}">
        <p14:creationId xmlns:p14="http://schemas.microsoft.com/office/powerpoint/2010/main" val="279840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LR/PFR Equivalency Ratio</a:t>
            </a:r>
            <a:endParaRPr lang="en-US" dirty="0"/>
          </a:p>
        </p:txBody>
      </p:sp>
      <p:sp>
        <p:nvSpPr>
          <p:cNvPr id="8" name="TextBox 7"/>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8951" y="1432387"/>
            <a:ext cx="7206097" cy="3993226"/>
          </a:xfrm>
          <a:prstGeom prst="rect">
            <a:avLst/>
          </a:prstGeom>
        </p:spPr>
      </p:pic>
    </p:spTree>
    <p:extLst>
      <p:ext uri="{BB962C8B-B14F-4D97-AF65-F5344CB8AC3E}">
        <p14:creationId xmlns:p14="http://schemas.microsoft.com/office/powerpoint/2010/main" val="1251059878"/>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25111</TotalTime>
  <Words>1196</Words>
  <Application>Microsoft Office PowerPoint</Application>
  <PresentationFormat>On-screen Show (4:3)</PresentationFormat>
  <Paragraphs>242</Paragraphs>
  <Slides>13</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13</vt:i4>
      </vt:variant>
    </vt:vector>
  </HeadingPairs>
  <TitlesOfParts>
    <vt:vector size="25" baseType="lpstr">
      <vt:lpstr>Arial</vt:lpstr>
      <vt:lpstr>Calibri</vt:lpstr>
      <vt:lpstr>Calibri Light</vt:lpstr>
      <vt:lpstr>Courier New</vt:lpstr>
      <vt:lpstr>Tahoma</vt:lpstr>
      <vt:lpstr>Times New Roman</vt:lpstr>
      <vt:lpstr>Verdana</vt:lpstr>
      <vt:lpstr>Wingdings</vt:lpstr>
      <vt:lpstr>1_Office Theme</vt:lpstr>
      <vt:lpstr>1_Custom Design</vt:lpstr>
      <vt:lpstr>2_Custom Design</vt:lpstr>
      <vt:lpstr>Custom Design</vt:lpstr>
      <vt:lpstr>PowerPoint Presentation</vt:lpstr>
      <vt:lpstr>Frequency Overshoot Study – Impact of SCT DC Tie trips when exporting </vt:lpstr>
      <vt:lpstr>Scenarios Used for Frequency Overshoot Study</vt:lpstr>
      <vt:lpstr>Frequency Response when Tripping SC DC Tie Export at 2,100 MW</vt:lpstr>
      <vt:lpstr>Limit Imposed on SC DC Tie Export</vt:lpstr>
      <vt:lpstr>Responsive Reserve Service (RRS)  </vt:lpstr>
      <vt:lpstr>Scenario 2: RRS Case Study</vt:lpstr>
      <vt:lpstr>Interpolated PFR (No LR) Quantities</vt:lpstr>
      <vt:lpstr>Interpolated LR/PFR Equivalency Ratio</vt:lpstr>
      <vt:lpstr>Interpolated RRS Quantities</vt:lpstr>
      <vt:lpstr>RRS Quantity Increase</vt:lpstr>
      <vt:lpstr>Study Conclusions</vt:lpstr>
      <vt:lpstr>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Du, Pengwei</cp:lastModifiedBy>
  <cp:revision>629</cp:revision>
  <dcterms:created xsi:type="dcterms:W3CDTF">2016-04-16T13:25:21Z</dcterms:created>
  <dcterms:modified xsi:type="dcterms:W3CDTF">2019-02-21T15:49:08Z</dcterms:modified>
</cp:coreProperties>
</file>