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3"/>
  </p:notesMasterIdLst>
  <p:handoutMasterIdLst>
    <p:handoutMasterId r:id="rId14"/>
  </p:handoutMasterIdLst>
  <p:sldIdLst>
    <p:sldId id="355" r:id="rId7"/>
    <p:sldId id="389" r:id="rId8"/>
    <p:sldId id="402" r:id="rId9"/>
    <p:sldId id="403" r:id="rId10"/>
    <p:sldId id="404" r:id="rId11"/>
    <p:sldId id="388"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6C6"/>
    <a:srgbClr val="B03018"/>
    <a:srgbClr val="FF8200"/>
    <a:srgbClr val="685BC7"/>
    <a:srgbClr val="FFD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738" y="7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2202"/>
    </p:cViewPr>
  </p:sorter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2/22/2019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2/22/2019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4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cxnSp>
        <p:nvCxnSpPr>
          <p:cNvPr id="7" name="Straight Connector 6"/>
          <p:cNvCxnSpPr/>
          <p:nvPr/>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prstClr val="black"/>
                </a:solidFill>
              </a:rPr>
              <a:pPr/>
              <a:t>‹#›</a:t>
            </a:fld>
            <a:endParaRPr lang="en-US" dirty="0">
              <a:solidFill>
                <a:prstClr val="black"/>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dirty="0" smtClean="0"/>
              <a:t>Click to edit Master title style</a:t>
            </a:r>
            <a:endParaRPr lang="en-US" dirty="0"/>
          </a:p>
        </p:txBody>
      </p:sp>
    </p:spTree>
    <p:extLst>
      <p:ext uri="{BB962C8B-B14F-4D97-AF65-F5344CB8AC3E}">
        <p14:creationId xmlns:p14="http://schemas.microsoft.com/office/powerpoint/2010/main" val="29256265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458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657600" y="0"/>
            <a:ext cx="5486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63" r:id="rId4"/>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86200" y="1905000"/>
            <a:ext cx="4724400" cy="2308324"/>
          </a:xfrm>
          <a:prstGeom prst="rect">
            <a:avLst/>
          </a:prstGeom>
          <a:noFill/>
        </p:spPr>
        <p:txBody>
          <a:bodyPr wrap="square" rtlCol="0">
            <a:spAutoFit/>
          </a:bodyPr>
          <a:lstStyle/>
          <a:p>
            <a:r>
              <a:rPr lang="en-US" sz="2000" b="1" dirty="0" smtClean="0">
                <a:solidFill>
                  <a:schemeClr val="tx2"/>
                </a:solidFill>
              </a:rPr>
              <a:t>NPRR 849 Problem Statements and Solutions</a:t>
            </a:r>
          </a:p>
          <a:p>
            <a:endParaRPr lang="en-US" sz="2000" dirty="0" smtClean="0">
              <a:solidFill>
                <a:schemeClr val="tx2"/>
              </a:solidFill>
            </a:endParaRPr>
          </a:p>
          <a:p>
            <a:endParaRPr lang="en-US" sz="2000" dirty="0">
              <a:solidFill>
                <a:schemeClr val="tx2"/>
              </a:solidFill>
            </a:endParaRPr>
          </a:p>
          <a:p>
            <a:endParaRPr lang="en-US" sz="1000" dirty="0">
              <a:solidFill>
                <a:schemeClr val="tx2"/>
              </a:solidFill>
            </a:endParaRPr>
          </a:p>
          <a:p>
            <a:r>
              <a:rPr lang="en-US" dirty="0">
                <a:solidFill>
                  <a:schemeClr val="tx2"/>
                </a:solidFill>
              </a:rPr>
              <a:t>Stephen Solis</a:t>
            </a:r>
          </a:p>
          <a:p>
            <a:r>
              <a:rPr lang="en-US" dirty="0" smtClean="0">
                <a:solidFill>
                  <a:schemeClr val="tx2"/>
                </a:solidFill>
              </a:rPr>
              <a:t>OWG </a:t>
            </a:r>
            <a:r>
              <a:rPr lang="en-US" dirty="0">
                <a:solidFill>
                  <a:schemeClr val="tx2"/>
                </a:solidFill>
              </a:rPr>
              <a:t>Meeting</a:t>
            </a:r>
          </a:p>
          <a:p>
            <a:r>
              <a:rPr lang="en-US" dirty="0" smtClean="0">
                <a:solidFill>
                  <a:schemeClr val="tx2"/>
                </a:solidFill>
              </a:rPr>
              <a:t>February 25, 2019</a:t>
            </a:r>
            <a:endParaRPr lang="en-US" dirty="0">
              <a:solidFill>
                <a:schemeClr val="tx2"/>
              </a:solidFill>
            </a:endParaRPr>
          </a:p>
        </p:txBody>
      </p:sp>
    </p:spTree>
    <p:extLst>
      <p:ext uri="{BB962C8B-B14F-4D97-AF65-F5344CB8AC3E}">
        <p14:creationId xmlns:p14="http://schemas.microsoft.com/office/powerpoint/2010/main" val="3489498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a:t>
            </a:r>
            <a:endParaRPr lang="en-US" dirty="0"/>
          </a:p>
        </p:txBody>
      </p:sp>
      <p:sp>
        <p:nvSpPr>
          <p:cNvPr id="3" name="Content Placeholder 2"/>
          <p:cNvSpPr>
            <a:spLocks noGrp="1"/>
          </p:cNvSpPr>
          <p:nvPr>
            <p:ph idx="1"/>
          </p:nvPr>
        </p:nvSpPr>
        <p:spPr>
          <a:xfrm>
            <a:off x="381000" y="1143000"/>
            <a:ext cx="8534400" cy="4319832"/>
          </a:xfrm>
        </p:spPr>
        <p:txBody>
          <a:bodyPr>
            <a:noAutofit/>
          </a:bodyPr>
          <a:lstStyle/>
          <a:p>
            <a:r>
              <a:rPr lang="en-US" sz="2000" dirty="0" smtClean="0"/>
              <a:t>This set of slides is intended to provide a mechanism for coming </a:t>
            </a:r>
            <a:r>
              <a:rPr lang="en-US" sz="2000" dirty="0"/>
              <a:t>to a common </a:t>
            </a:r>
            <a:r>
              <a:rPr lang="en-US" sz="2000" dirty="0" smtClean="0"/>
              <a:t>understanding the list of problems and the source of the feedback, that the latest NPRR 849 version is trying to collectively address.</a:t>
            </a:r>
          </a:p>
          <a:p>
            <a:pPr lvl="0"/>
            <a:r>
              <a:rPr lang="en-US" sz="2000" dirty="0"/>
              <a:t>Identify separate “problem statements” for each of the issues that ERCOT has intended to address with NPRR 849, including issues identified by ERCOT and by Market Participants during the discussion of the NPRR. </a:t>
            </a:r>
          </a:p>
          <a:p>
            <a:r>
              <a:rPr lang="en-US" sz="2000" dirty="0" smtClean="0"/>
              <a:t>This </a:t>
            </a:r>
            <a:r>
              <a:rPr lang="en-US" sz="2000" dirty="0" smtClean="0"/>
              <a:t>list will be the basis for any future potential breakout of smaller NPRRs to address the problems individually or in smaller groups.</a:t>
            </a:r>
          </a:p>
          <a:p>
            <a:r>
              <a:rPr lang="en-US" sz="2000" dirty="0" smtClean="0"/>
              <a:t>There still could be a separate path to determine if additional language changes could be made to achieve consensus with the current NPRR 849 draft.</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31022755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and Solutions</a:t>
            </a:r>
            <a:endParaRPr lang="en-US" dirty="0"/>
          </a:p>
        </p:txBody>
      </p:sp>
      <p:sp>
        <p:nvSpPr>
          <p:cNvPr id="3" name="Content Placeholder 2"/>
          <p:cNvSpPr>
            <a:spLocks noGrp="1"/>
          </p:cNvSpPr>
          <p:nvPr>
            <p:ph idx="1"/>
          </p:nvPr>
        </p:nvSpPr>
        <p:spPr>
          <a:xfrm>
            <a:off x="457200" y="815182"/>
            <a:ext cx="8534400" cy="4953000"/>
          </a:xfrm>
        </p:spPr>
        <p:txBody>
          <a:bodyPr>
            <a:noAutofit/>
          </a:bodyPr>
          <a:lstStyle/>
          <a:p>
            <a:pPr lvl="0">
              <a:buFont typeface="+mj-lt"/>
              <a:buAutoNum type="arabicParenR"/>
            </a:pPr>
            <a:r>
              <a:rPr lang="en-US" sz="1300" dirty="0"/>
              <a:t>Problem (ERCOT): Section 3.15 does not explicitly state the range of voltages within which a Generation Resource must have the required reactive capability.</a:t>
            </a:r>
          </a:p>
          <a:p>
            <a:pPr lvl="1"/>
            <a:r>
              <a:rPr lang="en-US" sz="1200" dirty="0"/>
              <a:t>ERCOT solution: Clarify applicable range of voltages (ERCOT 9/27/17 NPRR submission</a:t>
            </a:r>
            <a:r>
              <a:rPr lang="en-US" sz="1200" dirty="0" smtClean="0"/>
              <a:t>).</a:t>
            </a:r>
          </a:p>
          <a:p>
            <a:pPr lvl="1"/>
            <a:endParaRPr lang="en-US" sz="1200" dirty="0" smtClean="0"/>
          </a:p>
          <a:p>
            <a:pPr>
              <a:buFont typeface="+mj-lt"/>
              <a:buAutoNum type="arabicParenR"/>
            </a:pPr>
            <a:r>
              <a:rPr lang="en-US" sz="1300" dirty="0"/>
              <a:t>Problem (NRG): ERCOT’s enforced range of voltages between .95 and 1.05 </a:t>
            </a:r>
            <a:r>
              <a:rPr lang="en-US" sz="1300" dirty="0" err="1"/>
              <a:t>pu</a:t>
            </a:r>
            <a:r>
              <a:rPr lang="en-US" sz="1300" dirty="0"/>
              <a:t> for the full .95 pf is unnecessary/inefficient in some areas (lagging requirements at higher voltages and leading requirements in lower voltages.)</a:t>
            </a:r>
          </a:p>
          <a:p>
            <a:pPr lvl="1"/>
            <a:r>
              <a:rPr lang="en-US" sz="1200" dirty="0"/>
              <a:t>ERCOT solution: Reduce the range of voltages requirements to .95 to 1.04 for lagging and .98 to 1.05 for leading (ERCOT 9/27/17 NPRR submission).</a:t>
            </a:r>
          </a:p>
          <a:p>
            <a:pPr marL="457200" lvl="1" indent="0">
              <a:buNone/>
            </a:pPr>
            <a:endParaRPr lang="en-US" sz="1000" dirty="0"/>
          </a:p>
          <a:p>
            <a:pPr lvl="0">
              <a:buFont typeface="+mj-lt"/>
              <a:buAutoNum type="arabicParenR"/>
            </a:pPr>
            <a:r>
              <a:rPr lang="en-US" sz="1300" dirty="0"/>
              <a:t>Problem (ERCOT): Clarifying the range of applicable voltages would raise the question whether a generator can be instructed to provide voltage support outside of the stated range.</a:t>
            </a:r>
          </a:p>
          <a:p>
            <a:pPr lvl="1"/>
            <a:r>
              <a:rPr lang="en-US" sz="1200" dirty="0"/>
              <a:t>ERCOT solution: Clarify that generator can be required to provide voltage support outside of ranges (ERCOT 9/27/17 NPRR submission).</a:t>
            </a:r>
          </a:p>
          <a:p>
            <a:pPr>
              <a:buFont typeface="+mj-lt"/>
              <a:buAutoNum type="arabicParenR"/>
            </a:pPr>
            <a:endParaRPr lang="en-US" sz="1400" dirty="0"/>
          </a:p>
          <a:p>
            <a:pPr lvl="0">
              <a:buFont typeface="+mj-lt"/>
              <a:buAutoNum type="arabicParenR"/>
            </a:pPr>
            <a:r>
              <a:rPr lang="en-US" sz="1300" dirty="0"/>
              <a:t>Problem (ERCOT): Section 3.15 doesn’t clearly define obligation of generators to meet Voltage Set Point and does not explain how this relates to the duty to have 0.95 power factor capability within the defined range.</a:t>
            </a:r>
          </a:p>
          <a:p>
            <a:pPr lvl="1"/>
            <a:r>
              <a:rPr lang="en-US" sz="1200" dirty="0"/>
              <a:t>ERCOT solution: Introduce language that explicitly requires generators to meet Voltage Set Point, clarifying that this is limited to physical capability of the generator and its dynamic </a:t>
            </a:r>
            <a:r>
              <a:rPr lang="en-US" sz="1200" dirty="0" err="1"/>
              <a:t>VAr</a:t>
            </a:r>
            <a:r>
              <a:rPr lang="en-US" sz="1200" dirty="0"/>
              <a:t>-capable devices; separately state capability requirement (ERCOT 6/21/18 comments).</a:t>
            </a:r>
          </a:p>
          <a:p>
            <a:pPr marL="0" indent="0">
              <a:buNone/>
            </a:pPr>
            <a:r>
              <a:rPr lang="en-US" sz="1400" dirty="0"/>
              <a:t> </a:t>
            </a:r>
          </a:p>
          <a:p>
            <a:pPr lvl="0">
              <a:buFont typeface="+mj-lt"/>
              <a:buAutoNum type="arabicParenR" startAt="5"/>
            </a:pPr>
            <a:r>
              <a:rPr lang="en-US" sz="1300" dirty="0"/>
              <a:t>Problem (ERCOT): Section 3.15 does not explicitly recognize TSP’s authority to instruct an IRR operating below 10% output to operate </a:t>
            </a:r>
            <a:r>
              <a:rPr lang="en-US" sz="1300" dirty="0" err="1"/>
              <a:t>VAr</a:t>
            </a:r>
            <a:r>
              <a:rPr lang="en-US" sz="1300" dirty="0"/>
              <a:t>-capable devices or to disconnect from ERCOT System.  </a:t>
            </a:r>
          </a:p>
          <a:p>
            <a:pPr lvl="1"/>
            <a:r>
              <a:rPr lang="en-US" sz="1200" dirty="0"/>
              <a:t>ERCOT solution: Revise 3.15(c) to clarify this authority (ERCOT 9/18/18 comments).</a:t>
            </a:r>
          </a:p>
        </p:txBody>
      </p:sp>
    </p:spTree>
    <p:extLst>
      <p:ext uri="{BB962C8B-B14F-4D97-AF65-F5344CB8AC3E}">
        <p14:creationId xmlns:p14="http://schemas.microsoft.com/office/powerpoint/2010/main" val="8902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and Solutions</a:t>
            </a:r>
            <a:endParaRPr lang="en-US" dirty="0"/>
          </a:p>
        </p:txBody>
      </p:sp>
      <p:sp>
        <p:nvSpPr>
          <p:cNvPr id="3" name="Content Placeholder 2"/>
          <p:cNvSpPr>
            <a:spLocks noGrp="1"/>
          </p:cNvSpPr>
          <p:nvPr>
            <p:ph idx="1"/>
          </p:nvPr>
        </p:nvSpPr>
        <p:spPr>
          <a:xfrm>
            <a:off x="381000" y="990600"/>
            <a:ext cx="7886700" cy="4953000"/>
          </a:xfrm>
        </p:spPr>
        <p:txBody>
          <a:bodyPr>
            <a:noAutofit/>
          </a:bodyPr>
          <a:lstStyle/>
          <a:p>
            <a:pPr lvl="0">
              <a:buFont typeface="+mj-lt"/>
              <a:buAutoNum type="arabicParenR" startAt="6"/>
            </a:pPr>
            <a:r>
              <a:rPr lang="en-US" sz="1400" dirty="0"/>
              <a:t>Problem (NRG, Invenergy): Set point ranges are unnecessarily broad; </a:t>
            </a:r>
          </a:p>
          <a:p>
            <a:pPr lvl="1"/>
            <a:r>
              <a:rPr lang="en-US" sz="1200" dirty="0"/>
              <a:t>ERCOT solution: Further narrow the range of set points for leading capability to 1.0 to 1.05 per unit (ERCOT 10/25/18 comments).</a:t>
            </a:r>
          </a:p>
          <a:p>
            <a:pPr>
              <a:buFont typeface="+mj-lt"/>
              <a:buAutoNum type="arabicParenR" startAt="6"/>
            </a:pPr>
            <a:endParaRPr lang="en-US" sz="1400" dirty="0"/>
          </a:p>
          <a:p>
            <a:pPr lvl="0">
              <a:buFont typeface="+mj-lt"/>
              <a:buAutoNum type="arabicParenR" startAt="6"/>
            </a:pPr>
            <a:r>
              <a:rPr lang="en-US" sz="1400" dirty="0"/>
              <a:t>Problem (Invenergy): Establishing set point ranges may create compliance risk for generators that designed to a narrower range.</a:t>
            </a:r>
          </a:p>
          <a:p>
            <a:pPr lvl="1"/>
            <a:r>
              <a:rPr lang="en-US" sz="1200" dirty="0"/>
              <a:t>ERCOT solution: Completely re-write section 3.15(3) to require demonstration of capability over a range only during the interconnection study process and to clarify that the real-time capability requirement only applies if instructed to the Voltage Set Point in question (ERCOT 9/18/18 comments).</a:t>
            </a:r>
          </a:p>
          <a:p>
            <a:pPr>
              <a:buFont typeface="+mj-lt"/>
              <a:buAutoNum type="arabicParenR" startAt="6"/>
            </a:pPr>
            <a:endParaRPr lang="en-US" sz="1400" dirty="0"/>
          </a:p>
          <a:p>
            <a:pPr lvl="0">
              <a:buFont typeface="+mj-lt"/>
              <a:buAutoNum type="arabicParenR" startAt="6"/>
            </a:pPr>
            <a:r>
              <a:rPr lang="en-US" sz="1400" dirty="0"/>
              <a:t>Problem (NRG, Invenergy): Protocols do not explicitly recognize 2% tolerance band stated in Operating Guide 2.7.3.5.   </a:t>
            </a:r>
          </a:p>
          <a:p>
            <a:pPr lvl="1"/>
            <a:r>
              <a:rPr lang="en-US" sz="1200" dirty="0"/>
              <a:t>ERCOT solution: Specify 2% tolerance band (ERCOT 9/18/18 comments).</a:t>
            </a:r>
          </a:p>
          <a:p>
            <a:pPr>
              <a:buFont typeface="+mj-lt"/>
              <a:buAutoNum type="arabicParenR" startAt="6"/>
            </a:pPr>
            <a:endParaRPr lang="en-US" sz="1400" dirty="0"/>
          </a:p>
          <a:p>
            <a:pPr lvl="0">
              <a:buFont typeface="+mj-lt"/>
              <a:buAutoNum type="arabicParenR" startAt="6"/>
            </a:pPr>
            <a:r>
              <a:rPr lang="en-US" sz="1400" dirty="0"/>
              <a:t>Problem (ERCOT): Some generators are not always moving to newly assigned Voltage Set Points when the new Voltage Set Point is within 2% of the current Voltage Set Point. </a:t>
            </a:r>
          </a:p>
          <a:p>
            <a:pPr lvl="1"/>
            <a:r>
              <a:rPr lang="en-US" sz="1200" dirty="0"/>
              <a:t>ERCOT solution: Require generators to achieve and maintain a voltage that is “as close as practicable” to the Voltage Set Point (</a:t>
            </a:r>
            <a:r>
              <a:rPr lang="en-US" sz="1200" dirty="0" smtClean="0"/>
              <a:t>ERCOT </a:t>
            </a:r>
            <a:r>
              <a:rPr lang="en-US" sz="1200" dirty="0"/>
              <a:t>10/28/18 comments).  </a:t>
            </a:r>
          </a:p>
        </p:txBody>
      </p:sp>
    </p:spTree>
    <p:extLst>
      <p:ext uri="{BB962C8B-B14F-4D97-AF65-F5344CB8AC3E}">
        <p14:creationId xmlns:p14="http://schemas.microsoft.com/office/powerpoint/2010/main" val="16234040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List of Problems and Solutions</a:t>
            </a:r>
            <a:endParaRPr lang="en-US" dirty="0"/>
          </a:p>
        </p:txBody>
      </p:sp>
      <p:sp>
        <p:nvSpPr>
          <p:cNvPr id="3" name="Content Placeholder 2"/>
          <p:cNvSpPr>
            <a:spLocks noGrp="1"/>
          </p:cNvSpPr>
          <p:nvPr>
            <p:ph idx="1"/>
          </p:nvPr>
        </p:nvSpPr>
        <p:spPr>
          <a:xfrm>
            <a:off x="381000" y="817640"/>
            <a:ext cx="8458200" cy="4953000"/>
          </a:xfrm>
        </p:spPr>
        <p:txBody>
          <a:bodyPr>
            <a:noAutofit/>
          </a:bodyPr>
          <a:lstStyle/>
          <a:p>
            <a:pPr lvl="0">
              <a:buFont typeface="+mj-lt"/>
              <a:buAutoNum type="arabicParenR" startAt="10"/>
            </a:pPr>
            <a:r>
              <a:rPr lang="en-US" sz="1400" dirty="0"/>
              <a:t>Problem (ERCOT): Provisions in paragraph (3) of 3.15 should be arranged in chronological order to provide maximum clarity (i.e., interconnection study requirement in paragraph (c) should precede real-time operational requirements) (ERCOT 10/28/18 comments)</a:t>
            </a:r>
          </a:p>
          <a:p>
            <a:pPr lvl="1"/>
            <a:r>
              <a:rPr lang="en-US" sz="1200" dirty="0"/>
              <a:t>ERCOT solution: Relocate interconnection study requirement before real-time operational requirement (ERCOT 10/25/18 comments). </a:t>
            </a:r>
          </a:p>
          <a:p>
            <a:pPr>
              <a:buFont typeface="+mj-lt"/>
              <a:buAutoNum type="arabicParenR" startAt="10"/>
            </a:pPr>
            <a:endParaRPr lang="en-US" sz="1400" dirty="0"/>
          </a:p>
          <a:p>
            <a:pPr lvl="0">
              <a:buFont typeface="+mj-lt"/>
              <a:buAutoNum type="arabicParenR" startAt="10"/>
            </a:pPr>
            <a:r>
              <a:rPr lang="en-US" sz="1400" dirty="0"/>
              <a:t>Problem (ERCOT): Language imposing reactive requirements may be difficult to conceptualize, even with additional clarifications.</a:t>
            </a:r>
          </a:p>
          <a:p>
            <a:pPr lvl="1"/>
            <a:r>
              <a:rPr lang="en-US" sz="1200" dirty="0"/>
              <a:t>ERCOT solution: Provide graphs illustrating requirement (ERCOT 10/25/18 comments).  </a:t>
            </a:r>
          </a:p>
          <a:p>
            <a:pPr>
              <a:buFont typeface="+mj-lt"/>
              <a:buAutoNum type="arabicParenR" startAt="10"/>
            </a:pPr>
            <a:endParaRPr lang="en-US" sz="1400" dirty="0"/>
          </a:p>
          <a:p>
            <a:pPr lvl="0">
              <a:buFont typeface="+mj-lt"/>
              <a:buAutoNum type="arabicParenR" startAt="10"/>
            </a:pPr>
            <a:r>
              <a:rPr lang="en-US" sz="1400" dirty="0"/>
              <a:t>Problem (OWG/</a:t>
            </a:r>
            <a:r>
              <a:rPr lang="en-US" sz="1400" dirty="0" err="1"/>
              <a:t>Oncor</a:t>
            </a:r>
            <a:r>
              <a:rPr lang="en-US" sz="1400" dirty="0"/>
              <a:t>): Language doesn’t explicitly require generators to provide all reactive capability when the Voltage Set Point is outside the established voltage ranges.</a:t>
            </a:r>
          </a:p>
          <a:p>
            <a:pPr lvl="1"/>
            <a:r>
              <a:rPr lang="en-US" sz="1200" dirty="0"/>
              <a:t>ERCOT solution: Add new 3.15(3)(a)(iii) that explicitly requires generators to provide all reactive capability when the Voltage Set Point is outside the established voltage ranges (ERCOT 1/22/19 comments).</a:t>
            </a:r>
          </a:p>
          <a:p>
            <a:pPr>
              <a:buFont typeface="+mj-lt"/>
              <a:buAutoNum type="arabicParenR" startAt="10"/>
            </a:pPr>
            <a:endParaRPr lang="en-US" sz="1400" dirty="0"/>
          </a:p>
          <a:p>
            <a:pPr lvl="0">
              <a:buFont typeface="+mj-lt"/>
              <a:buAutoNum type="arabicParenR" startAt="10"/>
            </a:pPr>
            <a:r>
              <a:rPr lang="en-US" sz="1400" dirty="0"/>
              <a:t>Problem (Invenergy/ERCOT): Graphs may misrepresent the literal requirement.</a:t>
            </a:r>
          </a:p>
          <a:p>
            <a:pPr lvl="1"/>
            <a:r>
              <a:rPr lang="en-US" sz="1200" dirty="0"/>
              <a:t>ERCOT solution: remove graphs from NPRR, but provide them in another public location after making further modifications for accuracy (ERCOT 1/22/19 comments).</a:t>
            </a:r>
          </a:p>
          <a:p>
            <a:pPr>
              <a:buFont typeface="+mj-lt"/>
              <a:buAutoNum type="arabicParenR" startAt="10"/>
            </a:pPr>
            <a:endParaRPr lang="en-US" sz="1400" dirty="0"/>
          </a:p>
          <a:p>
            <a:pPr lvl="0">
              <a:buFont typeface="+mj-lt"/>
              <a:buAutoNum type="arabicParenR" startAt="10"/>
            </a:pPr>
            <a:r>
              <a:rPr lang="en-US" sz="1400" dirty="0"/>
              <a:t>Problem (ERCOT): Generators that were grandfathered from 0.95 power factor (“rectangle”) reactive requirement are being repowered with modern technology that should be capable of providing 0.95 power factor requirement but are not providing 0.95 power factor.</a:t>
            </a:r>
          </a:p>
          <a:p>
            <a:pPr lvl="1"/>
            <a:r>
              <a:rPr lang="en-US" sz="1200" dirty="0"/>
              <a:t>ERCOT solution: Language in current draft removes grandfathering for generators that are repowering (ERCOT 1/22/19 comments).  </a:t>
            </a:r>
          </a:p>
        </p:txBody>
      </p:sp>
    </p:spTree>
    <p:extLst>
      <p:ext uri="{BB962C8B-B14F-4D97-AF65-F5344CB8AC3E}">
        <p14:creationId xmlns:p14="http://schemas.microsoft.com/office/powerpoint/2010/main" val="14973047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8534400" cy="4953000"/>
          </a:xfrm>
        </p:spPr>
        <p:txBody>
          <a:bodyPr/>
          <a:lstStyle/>
          <a:p>
            <a:pPr marL="0" indent="0" algn="ctr">
              <a:buNone/>
            </a:pPr>
            <a:endParaRPr lang="en-US" sz="6000" dirty="0" smtClean="0">
              <a:solidFill>
                <a:schemeClr val="tx2"/>
              </a:solidFill>
            </a:endParaRPr>
          </a:p>
          <a:p>
            <a:pPr marL="0" indent="0" algn="ctr">
              <a:buNone/>
            </a:pPr>
            <a:r>
              <a:rPr lang="en-US" sz="6000" dirty="0" smtClean="0">
                <a:solidFill>
                  <a:schemeClr val="tx2"/>
                </a:solidFill>
              </a:rPr>
              <a:t>Questions?</a:t>
            </a:r>
            <a:endParaRPr lang="en-US" sz="6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374274523"/>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526C54-2038-4DDB-9077-84C80FF069E0}">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508731BF-D15C-4FCE-A269-B7C793DB6C8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F18ABE5-2C97-4413-ACB0-B3080BAFCAD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4679</TotalTime>
  <Words>849</Words>
  <Application>Microsoft Office PowerPoint</Application>
  <PresentationFormat>On-screen Show (4:3)</PresentationFormat>
  <Paragraphs>58</Paragraphs>
  <Slides>6</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6</vt:i4>
      </vt:variant>
    </vt:vector>
  </HeadingPairs>
  <TitlesOfParts>
    <vt:vector size="11" baseType="lpstr">
      <vt:lpstr>Arial</vt:lpstr>
      <vt:lpstr>Calibri</vt:lpstr>
      <vt:lpstr>1_Custom Design</vt:lpstr>
      <vt:lpstr>Office Theme</vt:lpstr>
      <vt:lpstr>Custom Design</vt:lpstr>
      <vt:lpstr>PowerPoint Presentation</vt:lpstr>
      <vt:lpstr>Purpose</vt:lpstr>
      <vt:lpstr>List of Problems and Solutions</vt:lpstr>
      <vt:lpstr>List of Problems and Solutions</vt:lpstr>
      <vt:lpstr>List of Problems and Solutions</vt:lpstr>
      <vt:lpstr>PowerPoint Presentation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205</cp:revision>
  <cp:lastPrinted>2016-08-02T14:16:19Z</cp:lastPrinted>
  <dcterms:created xsi:type="dcterms:W3CDTF">2016-01-21T15:20:31Z</dcterms:created>
  <dcterms:modified xsi:type="dcterms:W3CDTF">2019-02-22T22:41:38Z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