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87" r:id="rId7"/>
    <p:sldId id="291" r:id="rId8"/>
    <p:sldId id="288" r:id="rId9"/>
    <p:sldId id="28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85372" autoAdjust="0"/>
  </p:normalViewPr>
  <p:slideViewPr>
    <p:cSldViewPr showGuides="1">
      <p:cViewPr varScale="1">
        <p:scale>
          <a:sx n="91" d="100"/>
          <a:sy n="9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</a:t>
            </a:r>
            <a:r>
              <a:rPr lang="en-US" baseline="0" dirty="0" smtClean="0"/>
              <a:t>– </a:t>
            </a:r>
            <a:r>
              <a:rPr lang="en-US" baseline="0" dirty="0" smtClean="0"/>
              <a:t>K4 Changed from 0.3 to 0.2 and K5 Changed from 0.4 to 0.5</a:t>
            </a:r>
          </a:p>
          <a:p>
            <a:r>
              <a:rPr lang="en-US" baseline="0" dirty="0" smtClean="0"/>
              <a:t>12/4/18 – </a:t>
            </a:r>
            <a:r>
              <a:rPr lang="en-US" baseline="0" dirty="0" smtClean="0"/>
              <a:t>10:05 AM – K6 Changed from 0 to </a:t>
            </a:r>
            <a:r>
              <a:rPr lang="en-US" baseline="0" dirty="0" smtClean="0"/>
              <a:t>0.5</a:t>
            </a:r>
          </a:p>
          <a:p>
            <a:r>
              <a:rPr lang="en-US" baseline="0" dirty="0" smtClean="0"/>
              <a:t>2/12/19 – 2:15 PM – K6 changed from 0.5 to 1.0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81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Intra-Hour Wind Forecast Accuracy Updates </a:t>
            </a:r>
            <a:r>
              <a:rPr lang="en-US" sz="2400" b="1" dirty="0" smtClean="0">
                <a:solidFill>
                  <a:schemeClr val="tx2"/>
                </a:solidFill>
              </a:rPr>
              <a:t>(Feb. 2019)</a:t>
            </a:r>
            <a:endParaRPr lang="en-US" sz="2400" b="1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Operations Analysis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February 25,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209800"/>
            <a:ext cx="6580952" cy="26571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5111309"/>
            <a:ext cx="5695238" cy="77142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81000" y="1092766"/>
            <a:ext cx="533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Historical K factor tuning events:</a:t>
            </a:r>
          </a:p>
          <a:p>
            <a:r>
              <a:rPr lang="en-US" dirty="0" smtClean="0"/>
              <a:t>12/4/18 10:05 </a:t>
            </a:r>
            <a:r>
              <a:rPr lang="en-US" dirty="0"/>
              <a:t>AM – K6 Changed from 0 to 0.5</a:t>
            </a:r>
          </a:p>
          <a:p>
            <a:r>
              <a:rPr lang="en-US" dirty="0" smtClean="0"/>
              <a:t>2/12/19 2:15 </a:t>
            </a:r>
            <a:r>
              <a:rPr lang="en-US" dirty="0"/>
              <a:t>PM – K6 changed from 0.5 to </a:t>
            </a:r>
            <a:r>
              <a:rPr lang="en-US" dirty="0" smtClean="0"/>
              <a:t>1.0</a:t>
            </a:r>
          </a:p>
        </p:txBody>
      </p:sp>
    </p:spTree>
    <p:extLst>
      <p:ext uri="{BB962C8B-B14F-4D97-AF65-F5344CB8AC3E}">
        <p14:creationId xmlns:p14="http://schemas.microsoft.com/office/powerpoint/2010/main" val="334474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7400"/>
            <a:ext cx="9144000" cy="42203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Projected Wind Ramp Rate (PWRR) Error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449342"/>
              </p:ext>
            </p:extLst>
          </p:nvPr>
        </p:nvGraphicFramePr>
        <p:xfrm>
          <a:off x="190500" y="834856"/>
          <a:ext cx="8763000" cy="122254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114800"/>
                <a:gridCol w="1104900"/>
                <a:gridCol w="1143000"/>
                <a:gridCol w="1143000"/>
                <a:gridCol w="1257300"/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Performance Metric</a:t>
                      </a:r>
                      <a:endParaRPr lang="en-US" sz="12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SCED </a:t>
                      </a: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PWRR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(12/4 – 2/12)</a:t>
                      </a:r>
                      <a:endParaRPr lang="en-US" sz="1200" dirty="0" smtClean="0"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aseline="0" dirty="0" smtClean="0">
                          <a:effectLst/>
                          <a:latin typeface="+mj-lt"/>
                        </a:rPr>
                        <a:t>Ramp*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(12/4 – 2/12)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SCED </a:t>
                      </a:r>
                      <a:r>
                        <a:rPr lang="en-US" sz="1200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PWRR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(2/12</a:t>
                      </a:r>
                      <a:r>
                        <a:rPr lang="en-US" sz="1200" baseline="0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– 2/20)</a:t>
                      </a:r>
                      <a:endParaRPr lang="en-US" sz="1200" dirty="0" smtClean="0">
                        <a:solidFill>
                          <a:srgbClr val="890C58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</a:rPr>
                        <a:t> Ramp</a:t>
                      </a:r>
                      <a:r>
                        <a:rPr lang="en-US" sz="1200" baseline="0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</a:rPr>
                        <a:t>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rgbClr val="890C5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(2/12</a:t>
                      </a:r>
                      <a:r>
                        <a:rPr lang="en-US" sz="1200" b="1" kern="1200" baseline="0" dirty="0" smtClean="0">
                          <a:solidFill>
                            <a:srgbClr val="890C5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2/20)</a:t>
                      </a:r>
                      <a:endParaRPr lang="en-US" sz="1200" b="1" kern="1200" dirty="0" smtClean="0">
                        <a:solidFill>
                          <a:srgbClr val="890C5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74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en-US" sz="1400" b="1" dirty="0">
                        <a:solidFill>
                          <a:srgbClr val="890C58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86</a:t>
                      </a:r>
                      <a:endParaRPr lang="en-US" sz="1400" b="1" dirty="0">
                        <a:solidFill>
                          <a:srgbClr val="890C58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when</a:t>
                      </a:r>
                      <a:r>
                        <a:rPr lang="en-US" sz="1400" b="0" baseline="0" dirty="0" smtClean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130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162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134</a:t>
                      </a:r>
                      <a:endParaRPr lang="en-US" sz="1400" b="1" dirty="0">
                        <a:solidFill>
                          <a:srgbClr val="890C58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167</a:t>
                      </a:r>
                      <a:endParaRPr lang="en-US" sz="1400" b="1" dirty="0">
                        <a:solidFill>
                          <a:srgbClr val="890C58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19800" y="2562527"/>
            <a:ext cx="29718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AEC7"/>
                </a:solidFill>
              </a:rPr>
              <a:t>SCED PWRR</a:t>
            </a:r>
          </a:p>
          <a:p>
            <a:r>
              <a:rPr lang="en-US" dirty="0" smtClean="0">
                <a:solidFill>
                  <a:srgbClr val="5B6770"/>
                </a:solidFill>
              </a:rPr>
              <a:t>Persistence Ramp*</a:t>
            </a:r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074726" y="2743339"/>
            <a:ext cx="945074" cy="9963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486400" y="3023786"/>
            <a:ext cx="533400" cy="861139"/>
          </a:xfrm>
          <a:prstGeom prst="straightConnector1">
            <a:avLst/>
          </a:prstGeom>
          <a:ln w="28575">
            <a:solidFill>
              <a:srgbClr val="5B677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33600" y="6520068"/>
            <a:ext cx="5343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Persistence Ramp assumes </a:t>
            </a:r>
            <a:r>
              <a:rPr lang="en-US" sz="1400" dirty="0" smtClean="0"/>
              <a:t>using a </a:t>
            </a:r>
            <a:r>
              <a:rPr lang="en-US" sz="1400" dirty="0" smtClean="0"/>
              <a:t>0 MW wind </a:t>
            </a:r>
            <a:r>
              <a:rPr lang="en-US" sz="1400" smtClean="0"/>
              <a:t>ramp in </a:t>
            </a:r>
            <a:r>
              <a:rPr lang="en-US" sz="1400" dirty="0" smtClean="0"/>
              <a:t>PWRR</a:t>
            </a:r>
            <a:endParaRPr lang="en-US" sz="1400" dirty="0" smtClean="0"/>
          </a:p>
          <a:p>
            <a:endParaRPr lang="en-US" sz="600" dirty="0" smtClean="0"/>
          </a:p>
        </p:txBody>
      </p:sp>
    </p:spTree>
    <p:extLst>
      <p:ext uri="{BB962C8B-B14F-4D97-AF65-F5344CB8AC3E}">
        <p14:creationId xmlns:p14="http://schemas.microsoft.com/office/powerpoint/2010/main" val="427633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Intra-Hour Win</a:t>
            </a:r>
            <a:r>
              <a:rPr lang="en-US" sz="2400" dirty="0"/>
              <a:t>d Ramp F</a:t>
            </a:r>
            <a:r>
              <a:rPr lang="en-US" sz="2400" dirty="0" smtClean="0"/>
              <a:t>orecast </a:t>
            </a:r>
            <a:r>
              <a:rPr lang="en-US" sz="2400" dirty="0" smtClean="0"/>
              <a:t>Error (January 2019)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671" y="990600"/>
            <a:ext cx="8504657" cy="520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02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Intra-Hour Win</a:t>
            </a:r>
            <a:r>
              <a:rPr lang="en-US" sz="2400" dirty="0"/>
              <a:t>d Ramp F</a:t>
            </a:r>
            <a:r>
              <a:rPr lang="en-US" sz="2400" dirty="0" smtClean="0"/>
              <a:t>orecast </a:t>
            </a:r>
            <a:r>
              <a:rPr lang="en-US" sz="2400" dirty="0" smtClean="0"/>
              <a:t>Error (January 2019)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822" y="719093"/>
            <a:ext cx="7980356" cy="541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19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</TotalTime>
  <Words>199</Words>
  <Application>Microsoft Office PowerPoint</Application>
  <PresentationFormat>On-screen Show (4:3)</PresentationFormat>
  <Paragraphs>43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Current GTBD Parameters</vt:lpstr>
      <vt:lpstr>Projected Wind Ramp Rate (PWRR) Error</vt:lpstr>
      <vt:lpstr>Intra-Hour Wind Ramp Forecast Error (January 2019)</vt:lpstr>
      <vt:lpstr>Intra-Hour Wind Ramp Forecast Error (January 2019)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Chang, Sean</cp:lastModifiedBy>
  <cp:revision>83</cp:revision>
  <cp:lastPrinted>2016-01-21T20:53:15Z</cp:lastPrinted>
  <dcterms:created xsi:type="dcterms:W3CDTF">2016-01-21T15:20:31Z</dcterms:created>
  <dcterms:modified xsi:type="dcterms:W3CDTF">2019-02-21T21:57:25Z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