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57" r:id="rId8"/>
    <p:sldId id="265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45" autoAdjust="0"/>
    <p:restoredTop sz="94660"/>
  </p:normalViewPr>
  <p:slideViewPr>
    <p:cSldViewPr showGuides="1">
      <p:cViewPr varScale="1">
        <p:scale>
          <a:sx n="127" d="100"/>
          <a:sy n="127" d="100"/>
        </p:scale>
        <p:origin x="1326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24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 smtClean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 smtClean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 smtClean="0">
                <a:solidFill>
                  <a:srgbClr val="000000"/>
                </a:solidFill>
                <a:latin typeface="Arial Black" pitchFamily="34" charset="0"/>
              </a:rPr>
              <a:t>Dave </a:t>
            </a: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Pagliai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Manager, IT Support Services</a:t>
            </a:r>
          </a:p>
          <a:p>
            <a:endParaRPr lang="en-US" dirty="0" smtClean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</a:t>
            </a:r>
            <a:r>
              <a:rPr lang="en-US" b="1" dirty="0" smtClean="0">
                <a:solidFill>
                  <a:srgbClr val="000000"/>
                </a:solidFill>
              </a:rPr>
              <a:t>Public</a:t>
            </a:r>
          </a:p>
          <a:p>
            <a:pPr lvl="0" defTabSz="457200"/>
            <a:r>
              <a:rPr lang="en-US" b="1" dirty="0" smtClean="0">
                <a:solidFill>
                  <a:srgbClr val="000000"/>
                </a:solidFill>
              </a:rPr>
              <a:t>February 2019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 smtClean="0">
                <a:solidFill>
                  <a:srgbClr val="000000"/>
                </a:solidFill>
              </a:rPr>
              <a:t>Service </a:t>
            </a:r>
            <a:r>
              <a:rPr lang="en-US" sz="1600" b="1" kern="0" dirty="0">
                <a:solidFill>
                  <a:srgbClr val="000000"/>
                </a:solidFill>
              </a:rPr>
              <a:t>Availability </a:t>
            </a:r>
            <a:r>
              <a:rPr lang="en-US" sz="1600" b="1" kern="0" dirty="0" smtClean="0">
                <a:solidFill>
                  <a:srgbClr val="000000"/>
                </a:solidFill>
              </a:rPr>
              <a:t>– January 2019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Market IT systems met all SLA </a:t>
            </a:r>
            <a:r>
              <a:rPr lang="en-US" sz="1600" kern="0" dirty="0" smtClean="0">
                <a:solidFill>
                  <a:srgbClr val="000000"/>
                </a:solidFill>
              </a:rPr>
              <a:t>targets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Market Data Transparency IT systems met all SLA targets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 smtClean="0">
                <a:solidFill>
                  <a:srgbClr val="000000"/>
                </a:solidFill>
              </a:rPr>
              <a:t>Retail Incidents </a:t>
            </a:r>
            <a:r>
              <a:rPr lang="en-US" sz="1600" b="1" kern="0" dirty="0">
                <a:solidFill>
                  <a:srgbClr val="000000"/>
                </a:solidFill>
              </a:rPr>
              <a:t>&amp; Maintenance – </a:t>
            </a:r>
            <a:r>
              <a:rPr lang="en-US" sz="1600" b="1" kern="0" dirty="0" smtClean="0">
                <a:solidFill>
                  <a:srgbClr val="000000"/>
                </a:solidFill>
              </a:rPr>
              <a:t>January 2019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01/20/19 </a:t>
            </a:r>
            <a:r>
              <a:rPr lang="en-US" sz="1600" dirty="0"/>
              <a:t>– Planned Maintenance (Site Failover – Retail Processing, </a:t>
            </a:r>
            <a:r>
              <a:rPr lang="en-US" sz="1600" dirty="0" err="1"/>
              <a:t>MarkeTrak</a:t>
            </a:r>
            <a:r>
              <a:rPr lang="en-US" sz="1600" dirty="0"/>
              <a:t>, </a:t>
            </a:r>
            <a:r>
              <a:rPr lang="en-US" sz="1600" dirty="0" err="1"/>
              <a:t>FindESIID</a:t>
            </a:r>
            <a:r>
              <a:rPr lang="en-US" sz="1600" dirty="0"/>
              <a:t>, </a:t>
            </a:r>
            <a:r>
              <a:rPr lang="en-US" sz="1600" dirty="0" err="1"/>
              <a:t>FindTransaction</a:t>
            </a:r>
            <a:r>
              <a:rPr lang="en-US" sz="1600" dirty="0" smtClean="0"/>
              <a:t>)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01/31/19 – From 8:50 AM – 4:00 PM ERCOT was processing retail transactions at a degraded capacity.  NAESB was not impacted.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 smtClean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 smtClean="0">
                <a:solidFill>
                  <a:srgbClr val="000000"/>
                </a:solidFill>
              </a:rPr>
              <a:t>Non-Retail </a:t>
            </a:r>
            <a:r>
              <a:rPr lang="en-US" sz="1600" b="1" kern="0" dirty="0">
                <a:solidFill>
                  <a:srgbClr val="000000"/>
                </a:solidFill>
              </a:rPr>
              <a:t>Incidents &amp; Maintenance – </a:t>
            </a:r>
            <a:r>
              <a:rPr lang="en-US" sz="1600" b="1" kern="0" dirty="0" smtClean="0">
                <a:solidFill>
                  <a:srgbClr val="000000"/>
                </a:solidFill>
              </a:rPr>
              <a:t>January 2019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01/21/19 </a:t>
            </a:r>
            <a:r>
              <a:rPr lang="en-US" sz="1600" dirty="0"/>
              <a:t>– Planned Maintenance (Site Failover – External Web Services)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01/23/19 </a:t>
            </a:r>
            <a:r>
              <a:rPr lang="en-US" sz="1600" dirty="0"/>
              <a:t>– Planned Maintenance (Site Failover – MIS)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01/24/19 </a:t>
            </a:r>
            <a:r>
              <a:rPr lang="en-US" sz="1600" dirty="0"/>
              <a:t>– Planned Maintenance (Site Failover – MPIM, Retail API</a:t>
            </a:r>
            <a:r>
              <a:rPr lang="en-US" sz="1600" dirty="0" smtClean="0"/>
              <a:t>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02/03/19 – From 12:03 PM – 5:03 PM the MIS UI was unavailable.  The MIS API was not impacted.</a:t>
            </a:r>
            <a:endParaRPr lang="en-US" sz="1600" dirty="0"/>
          </a:p>
          <a:p>
            <a:pPr marL="457200" lvl="1" indent="0" eaLnBrk="0" fontAlgn="base" hangingPunct="0">
              <a:spcAft>
                <a:spcPct val="0"/>
              </a:spcAft>
              <a:buNone/>
            </a:pPr>
            <a:endParaRPr lang="en-US" sz="1600" dirty="0" smtClean="0"/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endParaRPr lang="en-US" sz="16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1905000"/>
            <a:ext cx="8534400" cy="1896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89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microsoft.com/office/infopath/2007/PartnerControls"/>
    <ds:schemaRef ds:uri="http://purl.org/dc/elements/1.1/"/>
    <ds:schemaRef ds:uri="http://purl.org/dc/dcmitype/"/>
    <ds:schemaRef ds:uri="http://schemas.openxmlformats.org/package/2006/metadata/core-properties"/>
    <ds:schemaRef ds:uri="c34af464-7aa1-4edd-9be4-83dffc1cb926"/>
    <ds:schemaRef ds:uri="http://schemas.microsoft.com/office/2006/documentManagement/types"/>
    <ds:schemaRef ds:uri="http://purl.org/dc/terms/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1659</TotalTime>
  <Words>155</Words>
  <Application>Microsoft Office PowerPoint</Application>
  <PresentationFormat>On-screen Show (4:3)</PresentationFormat>
  <Paragraphs>27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Arial Black</vt:lpstr>
      <vt:lpstr>Calibri</vt:lpstr>
      <vt:lpstr>Wingdings</vt:lpstr>
      <vt:lpstr>1_Custom Design</vt:lpstr>
      <vt:lpstr>Office Theme</vt:lpstr>
      <vt:lpstr>Custom Design</vt:lpstr>
      <vt:lpstr>PowerPoint Presentation</vt:lpstr>
      <vt:lpstr>Incident Report Highlights</vt:lpstr>
      <vt:lpstr>MarkeTrak Performance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Pagliai, Dave</cp:lastModifiedBy>
  <cp:revision>140</cp:revision>
  <cp:lastPrinted>2016-01-21T20:53:15Z</cp:lastPrinted>
  <dcterms:created xsi:type="dcterms:W3CDTF">2016-01-21T15:20:31Z</dcterms:created>
  <dcterms:modified xsi:type="dcterms:W3CDTF">2019-02-21T22:23:11Z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