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57" r:id="rId7"/>
    <p:sldId id="262" r:id="rId8"/>
    <p:sldId id="272" r:id="rId9"/>
    <p:sldId id="273" r:id="rId10"/>
    <p:sldId id="274" r:id="rId11"/>
    <p:sldId id="275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828527-F8FD-4FBC-A8AB-67B8C834D8AB}">
          <p14:sldIdLst>
            <p14:sldId id="260"/>
            <p14:sldId id="257"/>
            <p14:sldId id="262"/>
            <p14:sldId id="272"/>
            <p14:sldId id="273"/>
            <p14:sldId id="274"/>
            <p14:sldId id="275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howGuides="1">
      <p:cViewPr varScale="1">
        <p:scale>
          <a:sx n="129" d="100"/>
          <a:sy n="129" d="100"/>
        </p:scale>
        <p:origin x="103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53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92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4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23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85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4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44536/Review_of_the_Reliability_Deployment_Price_Adders_on_10-4-18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44528/XXXNPRR_01_Revisions_to_Real_Time_On_Line_Reliability_Deployment_Price_Adder_for_Local_Price_Signal.do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rcot.com/content/wcm/key_documents_lists/144536/Urgent_Need_to_Fix_RDPA_120318.ppt" TargetMode="External"/><Relationship Id="rId4" Type="http://schemas.openxmlformats.org/officeDocument/2006/relationships/hyperlink" Target="http://www.ercot.com/content/wcm/key_documents_lists/144536/Local_RTRDPA_Analysis_for_QMWG_2018-11-12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81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Proposed </a:t>
            </a:r>
            <a:r>
              <a:rPr lang="en-US" sz="2000" b="1" dirty="0" smtClean="0"/>
              <a:t>Process </a:t>
            </a:r>
            <a:r>
              <a:rPr lang="en-US" sz="2000" b="1" dirty="0"/>
              <a:t>for </a:t>
            </a:r>
            <a:r>
              <a:rPr lang="en-US" sz="2000" b="1" dirty="0" smtClean="0"/>
              <a:t>Studying Reliability Deployment Price Adder Improvements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Market Analysis and Validation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February 25,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Several problems have been identified with the current Reliability Deployment Price Adder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Approaches have been proposed for mitigating the system-wide impact, locational price impact, or both, of reliability deployments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staff has identified a process for evaluating certain approaches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ERCOT is requesting feedback from stakeholders on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Improvements to the Current System-Wide Adder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/>
              <a:t>Two improvements to the existing system-wide adder methodology have been discussed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Do not relax LDLs of non-ONRUC Resources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 RUC deployment only triggers the</a:t>
            </a:r>
            <a:r>
              <a:rPr lang="en-US" sz="1400" dirty="0" smtClean="0"/>
              <a:t> </a:t>
            </a:r>
            <a:r>
              <a:rPr lang="en-US" sz="1400" dirty="0" smtClean="0"/>
              <a:t>price adder when BP=LDL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These </a:t>
            </a:r>
            <a:r>
              <a:rPr lang="en-US" sz="1800" dirty="0" smtClean="0"/>
              <a:t>improvements reduce the frequency that the adder’s value is not as “expected”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Non-zero adders when the ONRUC Resource is dispatched above LDL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Zero adders when the ONRUC Resource is dispatched at LDL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These were described at </a:t>
            </a:r>
            <a:r>
              <a:rPr lang="en-US" sz="1800" dirty="0"/>
              <a:t>the 12/03/2018 QMWG </a:t>
            </a:r>
            <a:r>
              <a:rPr lang="en-US" sz="900" dirty="0">
                <a:hlinkClick r:id="rId3"/>
              </a:rPr>
              <a:t>http://</a:t>
            </a:r>
            <a:r>
              <a:rPr lang="en-US" sz="900" dirty="0" smtClean="0">
                <a:hlinkClick r:id="rId3"/>
              </a:rPr>
              <a:t>www.ercot.com/content/wcm/key_documents_lists/144536/Review_of_the_Reliability_Deployment_Price_Adders_on_10-4-18.pptx</a:t>
            </a:r>
            <a:endParaRPr lang="en-US" sz="900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Is any more analysis needed of these improvements?</a:t>
            </a:r>
          </a:p>
          <a:p>
            <a:pPr>
              <a:lnSpc>
                <a:spcPct val="150000"/>
              </a:lnSpc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Changes to Improve Locationa</a:t>
            </a:r>
            <a:r>
              <a:rPr lang="en-US" dirty="0" smtClean="0"/>
              <a:t>l Price Signals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Reliability </a:t>
            </a:r>
            <a:r>
              <a:rPr lang="en-US" sz="2000" dirty="0" err="1" smtClean="0"/>
              <a:t>counterflow</a:t>
            </a:r>
            <a:r>
              <a:rPr lang="en-US" sz="2000" dirty="0" smtClean="0"/>
              <a:t> proposal from Hogan-Pope filing in PUC project 47199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Draft </a:t>
            </a:r>
            <a:r>
              <a:rPr lang="en-US" sz="2000" dirty="0"/>
              <a:t>NPRR </a:t>
            </a:r>
            <a:r>
              <a:rPr lang="en-US" sz="2000" dirty="0" smtClean="0"/>
              <a:t>discussed at October 15, 2018 QMWG meeting (locational price adders using LMPs from current pricing run)</a:t>
            </a:r>
          </a:p>
          <a:p>
            <a:pPr lvl="1">
              <a:lnSpc>
                <a:spcPct val="150000"/>
              </a:lnSpc>
            </a:pPr>
            <a:r>
              <a:rPr lang="en-US" sz="1100" dirty="0" smtClean="0">
                <a:hlinkClick r:id="rId3"/>
              </a:rPr>
              <a:t>http</a:t>
            </a:r>
            <a:r>
              <a:rPr lang="en-US" sz="1100" dirty="0">
                <a:hlinkClick r:id="rId3"/>
              </a:rPr>
              <a:t>://</a:t>
            </a:r>
            <a:r>
              <a:rPr lang="en-US" sz="1100" dirty="0" smtClean="0">
                <a:hlinkClick r:id="rId3"/>
              </a:rPr>
              <a:t>www.ercot.com/content/wcm/key_documents_lists/144528/XXXNPRR_01_Revisions_to_Real_Time_On_Line_Reliability_Deployment_Price_Adder_for_Local_Price_Signal.doc</a:t>
            </a:r>
            <a:endParaRPr lang="en-US" sz="1100" dirty="0" smtClean="0"/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 presented an analysis at the December 3, 2018 QMWG meeting</a:t>
            </a:r>
            <a:r>
              <a:rPr lang="en-US" sz="1400" dirty="0"/>
              <a:t>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www.ercot.com/content/wcm/key_documents_lists/144536/Local_RTRDPA_Analysis_for_QMWG_2018-11-12.pdf</a:t>
            </a:r>
            <a:endParaRPr lang="en-US" sz="11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Concept presented at December 3, 2018 QMWG meeting (new four-step SCED process)</a:t>
            </a:r>
          </a:p>
          <a:p>
            <a:pPr lvl="1">
              <a:lnSpc>
                <a:spcPct val="150000"/>
              </a:lnSpc>
            </a:pPr>
            <a:r>
              <a:rPr lang="en-US" sz="1100" dirty="0">
                <a:hlinkClick r:id="rId5"/>
              </a:rPr>
              <a:t>http://</a:t>
            </a:r>
            <a:r>
              <a:rPr lang="en-US" sz="1100" dirty="0" smtClean="0">
                <a:hlinkClick r:id="rId5"/>
              </a:rPr>
              <a:t>www.ercot.com/content/wcm/key_documents_lists/144536/Urgent_Need_to_Fix_RDPA_120318.ppt</a:t>
            </a:r>
            <a:endParaRPr lang="en-US" sz="11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Reliability </a:t>
            </a:r>
            <a:r>
              <a:rPr lang="en-US" b="1" dirty="0" err="1" smtClean="0">
                <a:solidFill>
                  <a:schemeClr val="accent1"/>
                </a:solidFill>
              </a:rPr>
              <a:t>Counterflow</a:t>
            </a:r>
            <a:r>
              <a:rPr lang="en-US" b="1" dirty="0" smtClean="0">
                <a:solidFill>
                  <a:schemeClr val="accent1"/>
                </a:solidFill>
              </a:rPr>
              <a:t> Proposal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Reduce </a:t>
            </a:r>
            <a:r>
              <a:rPr lang="en-US" sz="2000" dirty="0"/>
              <a:t>transmission constraint limits </a:t>
            </a:r>
            <a:r>
              <a:rPr lang="en-US" sz="2000" dirty="0" smtClean="0"/>
              <a:t>by </a:t>
            </a:r>
            <a:r>
              <a:rPr lang="en-US" sz="2000" dirty="0"/>
              <a:t>the magnitude of the RUC Resource’s LSL </a:t>
            </a:r>
            <a:r>
              <a:rPr lang="en-US" sz="2000" dirty="0" err="1"/>
              <a:t>counterflow</a:t>
            </a:r>
            <a:r>
              <a:rPr lang="en-US" sz="2000" dirty="0"/>
              <a:t> on the </a:t>
            </a:r>
            <a:r>
              <a:rPr lang="en-US" sz="2000" dirty="0" smtClean="0"/>
              <a:t>constraint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In </a:t>
            </a:r>
            <a:r>
              <a:rPr lang="en-US" sz="1600" dirty="0"/>
              <a:t>both the dispatch and pricing runs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Potential advantages: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Base points are consistent with LMPs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Locational impact of reliability deployment is captured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Potential disadvantages: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Need to consider impact on reliability requirements, e.g. competing constraints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Reduces transmission constraint limits—need to consider impact on uplift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Does not minimize </a:t>
            </a:r>
            <a:r>
              <a:rPr lang="en-US" sz="1600" dirty="0" smtClean="0"/>
              <a:t>dispatch of </a:t>
            </a:r>
            <a:r>
              <a:rPr lang="en-US" sz="1600" dirty="0"/>
              <a:t>ONRUC </a:t>
            </a:r>
            <a:r>
              <a:rPr lang="en-US" sz="1600" dirty="0" smtClean="0"/>
              <a:t>capacity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Need to manage an additional limit value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5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Process for Study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Define the proposed approaches to evaluate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Develop a study version of SCED with the capability of modeling the proposed changes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Select historical periods of time to study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Run the periods of time with each of the proposed approaches using the study version of SCED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Compare the results: dispatch, LMPs, price adders, constraint shadow prices, and estimated impact on RENA and other uplift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Considerations for Study Periods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Include both periods where the studied approaches are expected to work well and periods where they may cause unintended results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Choose a historical period with the ONRUC Resource online and related constraints active in SCED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Currently it is prohibitively time-intensive to add a constraint that was not active in production SCED runs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Any online Resource can be set to ONRUC to mimic a RUC commitment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Study </a:t>
            </a:r>
            <a:r>
              <a:rPr lang="en-US" sz="1600" dirty="0"/>
              <a:t>SCED </a:t>
            </a:r>
            <a:r>
              <a:rPr lang="en-US" sz="1600" dirty="0" smtClean="0"/>
              <a:t>will be sequential</a:t>
            </a:r>
            <a:r>
              <a:rPr lang="en-US" sz="1600" dirty="0"/>
              <a:t>, meaning the Resources are assumed to follow Base </a:t>
            </a:r>
            <a:r>
              <a:rPr lang="en-US" sz="1600" dirty="0" smtClean="0"/>
              <a:t>Points</a:t>
            </a:r>
          </a:p>
          <a:p>
            <a:pPr lvl="1">
              <a:lnSpc>
                <a:spcPct val="150000"/>
              </a:lnSpc>
            </a:pPr>
            <a:r>
              <a:rPr lang="en-US" sz="1600" dirty="0"/>
              <a:t>Study SCED </a:t>
            </a:r>
            <a:r>
              <a:rPr lang="en-US" sz="1600" dirty="0" smtClean="0"/>
              <a:t>will use values </a:t>
            </a:r>
            <a:r>
              <a:rPr lang="en-US" sz="1600" dirty="0"/>
              <a:t>derived from original Resource telemetry </a:t>
            </a:r>
            <a:r>
              <a:rPr lang="en-US" sz="1600" dirty="0" smtClean="0"/>
              <a:t>(for example, ramp rates) </a:t>
            </a:r>
            <a:r>
              <a:rPr lang="en-US" sz="1600" dirty="0"/>
              <a:t>so ideally period is selected to minimize differences in dispatch</a:t>
            </a:r>
            <a:endParaRPr lang="en-US" sz="1600" dirty="0" smtClean="0"/>
          </a:p>
          <a:p>
            <a:pPr lvl="1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Time Requirements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These concepts other than the four-step SCED concept are close to existing SCED functionality and a single study SCED version can be developed to study all of them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four-step SCED concept would require a second study SCED version and require additional time to develop and test</a:t>
            </a:r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purl.org/dc/elements/1.1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</TotalTime>
  <Words>555</Words>
  <Application>Microsoft Office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Introduction</vt:lpstr>
      <vt:lpstr>Improvements to the Current System-Wide Adder</vt:lpstr>
      <vt:lpstr>Changes to Improve Locational Price Signals</vt:lpstr>
      <vt:lpstr>Reliability Counterflow Proposal</vt:lpstr>
      <vt:lpstr>Process for Study</vt:lpstr>
      <vt:lpstr>Considerations for Study Periods</vt:lpstr>
      <vt:lpstr>Time Requirements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Townsend, Aaron</cp:lastModifiedBy>
  <cp:revision>74</cp:revision>
  <cp:lastPrinted>2016-01-21T20:53:15Z</cp:lastPrinted>
  <dcterms:created xsi:type="dcterms:W3CDTF">2016-01-21T15:20:31Z</dcterms:created>
  <dcterms:modified xsi:type="dcterms:W3CDTF">2019-02-21T16:49:35Z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