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70" r:id="rId7"/>
    <p:sldId id="268" r:id="rId8"/>
    <p:sldId id="267" r:id="rId9"/>
    <p:sldId id="271" r:id="rId10"/>
    <p:sldId id="269" r:id="rId11"/>
    <p:sldId id="27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7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ike.stewart@ercot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ERCOT WAN Refresh Project (Phase 2)</a:t>
            </a:r>
          </a:p>
          <a:p>
            <a:r>
              <a:rPr lang="en-US" sz="1600" b="1" dirty="0" smtClean="0">
                <a:solidFill>
                  <a:schemeClr val="tx2"/>
                </a:solidFill>
              </a:rPr>
              <a:t>WAN Migration to VOIP (WMWG)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Mike Stewart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Telecom Administration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Feb 25,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Discussion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077200" cy="5052221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To provide the ERCOT Market with advanced notice of a Wide Area Network (WAN) technology upgrade that will impact Participant billing and Control Room voice communication.</a:t>
            </a:r>
          </a:p>
          <a:p>
            <a:pPr marL="0" indent="0" algn="just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78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 Overview</a:t>
            </a:r>
            <a:br>
              <a:rPr lang="en-US" dirty="0" smtClean="0"/>
            </a:br>
            <a:r>
              <a:rPr lang="en-US" sz="2000" dirty="0" smtClean="0"/>
              <a:t>Current</a:t>
            </a:r>
            <a:r>
              <a:rPr lang="en-US" sz="2000" dirty="0"/>
              <a:t> </a:t>
            </a:r>
            <a:r>
              <a:rPr lang="en-US" sz="2000" dirty="0" smtClean="0"/>
              <a:t>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104788"/>
            <a:ext cx="7239000" cy="525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99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Project Overview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b="1" dirty="0" smtClean="0"/>
              <a:t>Objectives</a:t>
            </a:r>
            <a:endParaRPr lang="en-US" sz="1800" b="1" dirty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Modernize the ERCOT WAN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Replace AT&amp;T Point-to-Point Network</a:t>
            </a:r>
            <a:endParaRPr lang="en-US" sz="900" dirty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AT&amp;T is sunsetting the Point-to-Point network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Avoid </a:t>
            </a:r>
            <a:r>
              <a:rPr lang="en-US" sz="1400" dirty="0"/>
              <a:t>exorbitant fees/rate-hike associated with legacy </a:t>
            </a:r>
            <a:r>
              <a:rPr lang="en-US" sz="1400" dirty="0" smtClean="0"/>
              <a:t>technology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Migrate Voice Communication to Voice Over IP (VOIP)</a:t>
            </a:r>
            <a:endParaRPr lang="en-US" sz="1400" dirty="0" smtClean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Meet carrier compatibility requirements 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Meet </a:t>
            </a:r>
            <a:r>
              <a:rPr lang="en-US" sz="1400" dirty="0"/>
              <a:t>ERCOT Market demand for relevant technology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Implement voice high-availability</a:t>
            </a: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endParaRPr lang="en-US" sz="12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1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 Overview</a:t>
            </a:r>
            <a:br>
              <a:rPr lang="en-US" dirty="0" smtClean="0"/>
            </a:br>
            <a:r>
              <a:rPr lang="en-US" sz="2000" dirty="0" smtClean="0"/>
              <a:t>Future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392529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281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to the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23621"/>
          </a:xfrm>
        </p:spPr>
        <p:txBody>
          <a:bodyPr/>
          <a:lstStyle/>
          <a:p>
            <a:r>
              <a:rPr lang="en-US" sz="1800" dirty="0" smtClean="0"/>
              <a:t>NOGRR required</a:t>
            </a:r>
          </a:p>
          <a:p>
            <a:r>
              <a:rPr lang="en-US" sz="1800" dirty="0" smtClean="0"/>
              <a:t>Market Notices will be distributed as we progress</a:t>
            </a:r>
          </a:p>
          <a:p>
            <a:r>
              <a:rPr lang="en-US" sz="1800" dirty="0" smtClean="0"/>
              <a:t>Costs not determined </a:t>
            </a:r>
            <a:r>
              <a:rPr lang="en-US" sz="1800" dirty="0"/>
              <a:t>yet; however, we generally </a:t>
            </a:r>
            <a:r>
              <a:rPr lang="en-US" sz="1800" dirty="0" smtClean="0"/>
              <a:t>expect an improvement</a:t>
            </a:r>
          </a:p>
          <a:p>
            <a:pPr lvl="1"/>
            <a:r>
              <a:rPr lang="en-US" sz="1600" dirty="0" smtClean="0"/>
              <a:t>There will be some overlap between old and new carrier billing, which may result in double-billing until migration completes</a:t>
            </a:r>
            <a:endParaRPr lang="en-US" sz="1600" dirty="0"/>
          </a:p>
          <a:p>
            <a:r>
              <a:rPr lang="en-US" sz="1800" dirty="0" smtClean="0"/>
              <a:t>Market Participants will need to work with our carrier(s) to:</a:t>
            </a:r>
          </a:p>
          <a:p>
            <a:pPr lvl="1"/>
            <a:r>
              <a:rPr lang="en-US" sz="1600" dirty="0" smtClean="0"/>
              <a:t>Define circuit access</a:t>
            </a:r>
          </a:p>
          <a:p>
            <a:pPr lvl="1"/>
            <a:r>
              <a:rPr lang="en-US" sz="1600" dirty="0" smtClean="0"/>
              <a:t>Extend network demarcation </a:t>
            </a:r>
          </a:p>
          <a:p>
            <a:pPr lvl="1"/>
            <a:r>
              <a:rPr lang="en-US" sz="1600" dirty="0" smtClean="0"/>
              <a:t>Schedule installation</a:t>
            </a:r>
          </a:p>
          <a:p>
            <a:r>
              <a:rPr lang="en-US" sz="1800" dirty="0" smtClean="0"/>
              <a:t>ERCOT will work with Market Participants to</a:t>
            </a:r>
            <a:r>
              <a:rPr lang="en-US" sz="1800" dirty="0"/>
              <a:t>:</a:t>
            </a:r>
          </a:p>
          <a:p>
            <a:pPr lvl="1"/>
            <a:r>
              <a:rPr lang="en-US" sz="1600" dirty="0" smtClean="0"/>
              <a:t>Schedule and conduct VOIP testing &amp; migration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7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ERCOT will work with select participants to test VOIP options</a:t>
            </a:r>
          </a:p>
          <a:p>
            <a:r>
              <a:rPr lang="en-US" sz="2000" dirty="0" smtClean="0"/>
              <a:t>Participants </a:t>
            </a:r>
            <a:r>
              <a:rPr lang="en-US" sz="2000" dirty="0" smtClean="0"/>
              <a:t>should not be required to upgrade internal </a:t>
            </a:r>
            <a:r>
              <a:rPr lang="en-US" sz="2000" dirty="0" smtClean="0"/>
              <a:t>systems</a:t>
            </a:r>
            <a:endParaRPr lang="en-US" sz="2000" dirty="0"/>
          </a:p>
          <a:p>
            <a:pPr lvl="1"/>
            <a:r>
              <a:rPr lang="en-US" sz="1800" dirty="0" smtClean="0"/>
              <a:t>Compatible options will be provided</a:t>
            </a:r>
          </a:p>
          <a:p>
            <a:r>
              <a:rPr lang="en-US" sz="2000" dirty="0" smtClean="0"/>
              <a:t>The current Sprint MPLS network will not be impacted</a:t>
            </a:r>
          </a:p>
          <a:p>
            <a:r>
              <a:rPr lang="en-US" sz="2000" dirty="0" smtClean="0"/>
              <a:t>Contact Mike Stewart (</a:t>
            </a:r>
            <a:r>
              <a:rPr lang="en-US" sz="2000" dirty="0" smtClean="0">
                <a:hlinkClick r:id="rId2"/>
              </a:rPr>
              <a:t>mike.stewart@ercot.com</a:t>
            </a:r>
            <a:r>
              <a:rPr lang="en-US" sz="2000" dirty="0" smtClean="0"/>
              <a:t>) regarding questions/concerns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2188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</TotalTime>
  <Words>239</Words>
  <Application>Microsoft Office PowerPoint</Application>
  <PresentationFormat>On-screen Show (4:3)</PresentationFormat>
  <Paragraphs>47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Purpose of Discussion </vt:lpstr>
      <vt:lpstr>WAN Overview Current State</vt:lpstr>
      <vt:lpstr>Project Overview</vt:lpstr>
      <vt:lpstr>WAN Overview Future State</vt:lpstr>
      <vt:lpstr>Impact to the Market</vt:lpstr>
      <vt:lpstr>Other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Stewart, Mike</cp:lastModifiedBy>
  <cp:revision>68</cp:revision>
  <cp:lastPrinted>2016-01-21T20:53:15Z</cp:lastPrinted>
  <dcterms:created xsi:type="dcterms:W3CDTF">2016-01-21T15:20:31Z</dcterms:created>
  <dcterms:modified xsi:type="dcterms:W3CDTF">2019-02-19T22:49:34Z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