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48" r:id="rId2"/>
    <p:sldMasterId id="2147483651" r:id="rId3"/>
  </p:sldMasterIdLst>
  <p:notesMasterIdLst>
    <p:notesMasterId r:id="rId20"/>
  </p:notesMasterIdLst>
  <p:handoutMasterIdLst>
    <p:handoutMasterId r:id="rId21"/>
  </p:handoutMasterIdLst>
  <p:sldIdLst>
    <p:sldId id="355" r:id="rId4"/>
    <p:sldId id="515" r:id="rId5"/>
    <p:sldId id="525" r:id="rId6"/>
    <p:sldId id="533" r:id="rId7"/>
    <p:sldId id="519" r:id="rId8"/>
    <p:sldId id="531" r:id="rId9"/>
    <p:sldId id="518" r:id="rId10"/>
    <p:sldId id="535" r:id="rId11"/>
    <p:sldId id="536" r:id="rId12"/>
    <p:sldId id="534" r:id="rId13"/>
    <p:sldId id="517" r:id="rId14"/>
    <p:sldId id="528" r:id="rId15"/>
    <p:sldId id="529" r:id="rId16"/>
    <p:sldId id="513" r:id="rId17"/>
    <p:sldId id="527" r:id="rId18"/>
    <p:sldId id="52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5387"/>
    <a:srgbClr val="235B8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118" autoAdjust="0"/>
  </p:normalViewPr>
  <p:slideViewPr>
    <p:cSldViewPr showGuides="1">
      <p:cViewPr varScale="1">
        <p:scale>
          <a:sx n="58" d="100"/>
          <a:sy n="58" d="100"/>
        </p:scale>
        <p:origin x="78" y="234"/>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pysh\Desktop\Quarterly%20DG%20Count%20and%20MW%20Through%202017_DP%201.18.19_v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users\mhilliard\Misc\solarLMP\dataAnalysisGood\New%20folder\acacia.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users\mhilliard\Misc\solarLMP\dataAnalysisGood\New%20folder\acacia.csv"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1"/>
          <c:order val="1"/>
          <c:tx>
            <c:strRef>
              <c:f>Count_Chart!$D$1</c:f>
              <c:strCache>
                <c:ptCount val="1"/>
                <c:pt idx="0">
                  <c:v>total</c:v>
                </c:pt>
              </c:strCache>
            </c:strRef>
          </c:tx>
          <c:spPr>
            <a:gradFill flip="none" rotWithShape="1">
              <a:gsLst>
                <a:gs pos="100000">
                  <a:schemeClr val="accent4"/>
                </a:gs>
                <a:gs pos="0">
                  <a:srgbClr val="335F82"/>
                </a:gs>
              </a:gsLst>
              <a:path path="circle">
                <a:fillToRect l="50000" t="50000" r="50000" b="50000"/>
              </a:path>
              <a:tileRect/>
            </a:gradFill>
            <a:ln>
              <a:noFill/>
            </a:ln>
            <a:effectLst/>
            <a:scene3d>
              <a:camera prst="orthographicFront"/>
              <a:lightRig rig="threePt" dir="t">
                <a:rot lat="0" lon="0" rev="1200000"/>
              </a:lightRig>
            </a:scene3d>
            <a:sp3d/>
          </c:spPr>
          <c:cat>
            <c:strRef>
              <c:f>Count_Chart!$A$2:$A$38</c:f>
              <c:strCache>
                <c:ptCount val="37"/>
                <c:pt idx="0">
                  <c:v>Prior to 2010</c:v>
                </c:pt>
                <c:pt idx="1">
                  <c:v>Q1 2010</c:v>
                </c:pt>
                <c:pt idx="2">
                  <c:v>Q2 2010</c:v>
                </c:pt>
                <c:pt idx="3">
                  <c:v>Q3 2010</c:v>
                </c:pt>
                <c:pt idx="4">
                  <c:v>Q4 2010</c:v>
                </c:pt>
                <c:pt idx="5">
                  <c:v>Q1 2011</c:v>
                </c:pt>
                <c:pt idx="6">
                  <c:v>Q2 2011</c:v>
                </c:pt>
                <c:pt idx="7">
                  <c:v>Q3 2011</c:v>
                </c:pt>
                <c:pt idx="8">
                  <c:v>Q4 2011</c:v>
                </c:pt>
                <c:pt idx="9">
                  <c:v>Q1 2012</c:v>
                </c:pt>
                <c:pt idx="10">
                  <c:v>Q2 2012</c:v>
                </c:pt>
                <c:pt idx="11">
                  <c:v>Q3 2012</c:v>
                </c:pt>
                <c:pt idx="12">
                  <c:v>Q4 2012</c:v>
                </c:pt>
                <c:pt idx="13">
                  <c:v>Q1 2013</c:v>
                </c:pt>
                <c:pt idx="14">
                  <c:v>Q2 2013</c:v>
                </c:pt>
                <c:pt idx="15">
                  <c:v>Q3 2013</c:v>
                </c:pt>
                <c:pt idx="16">
                  <c:v>Q4 2013</c:v>
                </c:pt>
                <c:pt idx="17">
                  <c:v>Q1 2014</c:v>
                </c:pt>
                <c:pt idx="18">
                  <c:v>Q2 2014</c:v>
                </c:pt>
                <c:pt idx="19">
                  <c:v>Q3 2014</c:v>
                </c:pt>
                <c:pt idx="20">
                  <c:v>Q4 2014</c:v>
                </c:pt>
                <c:pt idx="21">
                  <c:v>Q1 2015</c:v>
                </c:pt>
                <c:pt idx="22">
                  <c:v>Q2 2015</c:v>
                </c:pt>
                <c:pt idx="23">
                  <c:v>Q3 2015</c:v>
                </c:pt>
                <c:pt idx="24">
                  <c:v>Q4 2015</c:v>
                </c:pt>
                <c:pt idx="25">
                  <c:v>Q1 2016</c:v>
                </c:pt>
                <c:pt idx="26">
                  <c:v>Q2 2016</c:v>
                </c:pt>
                <c:pt idx="27">
                  <c:v>Q3 2016</c:v>
                </c:pt>
                <c:pt idx="28">
                  <c:v>Q4 2016</c:v>
                </c:pt>
                <c:pt idx="29">
                  <c:v>Q1 2017</c:v>
                </c:pt>
                <c:pt idx="30">
                  <c:v>Q2 2017</c:v>
                </c:pt>
                <c:pt idx="31">
                  <c:v>Q3 2017</c:v>
                </c:pt>
                <c:pt idx="32">
                  <c:v>Q4 2017</c:v>
                </c:pt>
                <c:pt idx="33">
                  <c:v>Q1 2018</c:v>
                </c:pt>
                <c:pt idx="34">
                  <c:v>Q2 2018</c:v>
                </c:pt>
                <c:pt idx="35">
                  <c:v>Q3 2018</c:v>
                </c:pt>
                <c:pt idx="36">
                  <c:v>Q4 2018</c:v>
                </c:pt>
              </c:strCache>
            </c:strRef>
          </c:cat>
          <c:val>
            <c:numRef>
              <c:f>Count_Chart!$D$2:$D$38</c:f>
              <c:numCache>
                <c:formatCode>General</c:formatCode>
                <c:ptCount val="37"/>
                <c:pt idx="0">
                  <c:v>96.66</c:v>
                </c:pt>
                <c:pt idx="1">
                  <c:v>101.46</c:v>
                </c:pt>
                <c:pt idx="2">
                  <c:v>101.46</c:v>
                </c:pt>
                <c:pt idx="3">
                  <c:v>116.32</c:v>
                </c:pt>
                <c:pt idx="4">
                  <c:v>124.52</c:v>
                </c:pt>
                <c:pt idx="5">
                  <c:v>127.72</c:v>
                </c:pt>
                <c:pt idx="6">
                  <c:v>127.72</c:v>
                </c:pt>
                <c:pt idx="7">
                  <c:v>138.52000000000001</c:v>
                </c:pt>
                <c:pt idx="8">
                  <c:v>138.52000000000001</c:v>
                </c:pt>
                <c:pt idx="9">
                  <c:v>167.32</c:v>
                </c:pt>
                <c:pt idx="10">
                  <c:v>217.88</c:v>
                </c:pt>
                <c:pt idx="11">
                  <c:v>217.88</c:v>
                </c:pt>
                <c:pt idx="12">
                  <c:v>217.88</c:v>
                </c:pt>
                <c:pt idx="13">
                  <c:v>217.88</c:v>
                </c:pt>
                <c:pt idx="14">
                  <c:v>367.96</c:v>
                </c:pt>
                <c:pt idx="15">
                  <c:v>380.23</c:v>
                </c:pt>
                <c:pt idx="16">
                  <c:v>389.61</c:v>
                </c:pt>
                <c:pt idx="17">
                  <c:v>409.37</c:v>
                </c:pt>
                <c:pt idx="18">
                  <c:v>413.37</c:v>
                </c:pt>
                <c:pt idx="19">
                  <c:v>418.37</c:v>
                </c:pt>
                <c:pt idx="20">
                  <c:v>430.64</c:v>
                </c:pt>
                <c:pt idx="21">
                  <c:v>449.91</c:v>
                </c:pt>
                <c:pt idx="22">
                  <c:v>473.64</c:v>
                </c:pt>
                <c:pt idx="23">
                  <c:v>482.77</c:v>
                </c:pt>
                <c:pt idx="24">
                  <c:v>484.35</c:v>
                </c:pt>
                <c:pt idx="25">
                  <c:v>507.21</c:v>
                </c:pt>
                <c:pt idx="26">
                  <c:v>516.34</c:v>
                </c:pt>
                <c:pt idx="27">
                  <c:v>527.34</c:v>
                </c:pt>
                <c:pt idx="28">
                  <c:v>536</c:v>
                </c:pt>
                <c:pt idx="29">
                  <c:v>544.04</c:v>
                </c:pt>
                <c:pt idx="30">
                  <c:v>571.9</c:v>
                </c:pt>
                <c:pt idx="31">
                  <c:v>605.20000000000005</c:v>
                </c:pt>
                <c:pt idx="32">
                  <c:v>670.49</c:v>
                </c:pt>
                <c:pt idx="33">
                  <c:v>686.83</c:v>
                </c:pt>
                <c:pt idx="34">
                  <c:v>723</c:v>
                </c:pt>
                <c:pt idx="35">
                  <c:v>748.2</c:v>
                </c:pt>
                <c:pt idx="36">
                  <c:v>818.43</c:v>
                </c:pt>
              </c:numCache>
            </c:numRef>
          </c:val>
        </c:ser>
        <c:ser>
          <c:idx val="2"/>
          <c:order val="2"/>
          <c:tx>
            <c:strRef>
              <c:f>Count_Chart!$C$1</c:f>
              <c:strCache>
                <c:ptCount val="1"/>
                <c:pt idx="0">
                  <c:v>Renewable MW</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cene3d>
              <a:camera prst="orthographicFront"/>
              <a:lightRig rig="threePt" dir="t">
                <a:rot lat="0" lon="0" rev="1200000"/>
              </a:lightRig>
            </a:scene3d>
            <a:sp3d/>
          </c:spPr>
          <c:val>
            <c:numRef>
              <c:f>Count_Chart!$C$2:$C$38</c:f>
              <c:numCache>
                <c:formatCode>General</c:formatCode>
                <c:ptCount val="37"/>
                <c:pt idx="0">
                  <c:v>80.66</c:v>
                </c:pt>
                <c:pt idx="1">
                  <c:v>85.46</c:v>
                </c:pt>
                <c:pt idx="2">
                  <c:v>85.46</c:v>
                </c:pt>
                <c:pt idx="3">
                  <c:v>100.32</c:v>
                </c:pt>
                <c:pt idx="4">
                  <c:v>100.32</c:v>
                </c:pt>
                <c:pt idx="5">
                  <c:v>103.52</c:v>
                </c:pt>
                <c:pt idx="6">
                  <c:v>103.52</c:v>
                </c:pt>
                <c:pt idx="7">
                  <c:v>106.72</c:v>
                </c:pt>
                <c:pt idx="8">
                  <c:v>106.72</c:v>
                </c:pt>
                <c:pt idx="9">
                  <c:v>106.72</c:v>
                </c:pt>
                <c:pt idx="10">
                  <c:v>146.08000000000001</c:v>
                </c:pt>
                <c:pt idx="11">
                  <c:v>146.08000000000001</c:v>
                </c:pt>
                <c:pt idx="12">
                  <c:v>146.08000000000001</c:v>
                </c:pt>
                <c:pt idx="13">
                  <c:v>146.08000000000001</c:v>
                </c:pt>
                <c:pt idx="14">
                  <c:v>146.08000000000001</c:v>
                </c:pt>
                <c:pt idx="15">
                  <c:v>146.08000000000001</c:v>
                </c:pt>
                <c:pt idx="16">
                  <c:v>146.08000000000001</c:v>
                </c:pt>
                <c:pt idx="17">
                  <c:v>156.07</c:v>
                </c:pt>
                <c:pt idx="18">
                  <c:v>156.07</c:v>
                </c:pt>
                <c:pt idx="19">
                  <c:v>156.07</c:v>
                </c:pt>
                <c:pt idx="20">
                  <c:v>156.07</c:v>
                </c:pt>
                <c:pt idx="21">
                  <c:v>165.57</c:v>
                </c:pt>
                <c:pt idx="22">
                  <c:v>167.57</c:v>
                </c:pt>
                <c:pt idx="23">
                  <c:v>167.57</c:v>
                </c:pt>
                <c:pt idx="24">
                  <c:v>169.15</c:v>
                </c:pt>
                <c:pt idx="25">
                  <c:v>169.15</c:v>
                </c:pt>
                <c:pt idx="26">
                  <c:v>170.72</c:v>
                </c:pt>
                <c:pt idx="27">
                  <c:v>181.72</c:v>
                </c:pt>
                <c:pt idx="28">
                  <c:v>181.72</c:v>
                </c:pt>
                <c:pt idx="29">
                  <c:v>181.72</c:v>
                </c:pt>
                <c:pt idx="30">
                  <c:v>181.72</c:v>
                </c:pt>
                <c:pt idx="31">
                  <c:v>190.51</c:v>
                </c:pt>
                <c:pt idx="32">
                  <c:v>246.23</c:v>
                </c:pt>
                <c:pt idx="33">
                  <c:v>250.31</c:v>
                </c:pt>
                <c:pt idx="34">
                  <c:v>250.31</c:v>
                </c:pt>
                <c:pt idx="35">
                  <c:v>260.31</c:v>
                </c:pt>
                <c:pt idx="36">
                  <c:v>320.31</c:v>
                </c:pt>
              </c:numCache>
            </c:numRef>
          </c:val>
        </c:ser>
        <c:dLbls>
          <c:showLegendKey val="0"/>
          <c:showVal val="0"/>
          <c:showCatName val="0"/>
          <c:showSerName val="0"/>
          <c:showPercent val="0"/>
          <c:showBubbleSize val="0"/>
        </c:dLbls>
        <c:axId val="271118304"/>
        <c:axId val="271118696"/>
      </c:areaChart>
      <c:lineChart>
        <c:grouping val="standard"/>
        <c:varyColors val="0"/>
        <c:ser>
          <c:idx val="0"/>
          <c:order val="0"/>
          <c:tx>
            <c:strRef>
              <c:f>Count_Chart!$B$1</c:f>
              <c:strCache>
                <c:ptCount val="1"/>
                <c:pt idx="0">
                  <c:v>ACCUMULATED COUNT</c:v>
                </c:pt>
              </c:strCache>
            </c:strRef>
          </c:tx>
          <c:spPr>
            <a:ln w="34925" cap="rnd">
              <a:solidFill>
                <a:srgbClr val="FFD100"/>
              </a:solidFill>
              <a:round/>
            </a:ln>
            <a:effectLst>
              <a:outerShdw blurRad="57150" dist="19050" dir="5400000" algn="ctr" rotWithShape="0">
                <a:srgbClr val="000000">
                  <a:alpha val="63000"/>
                </a:srgbClr>
              </a:outerShdw>
            </a:effectLst>
          </c:spPr>
          <c:marker>
            <c:symbol val="none"/>
          </c:marker>
          <c:cat>
            <c:strRef>
              <c:f>Count_Chart!$A$2:$A$38</c:f>
              <c:strCache>
                <c:ptCount val="37"/>
                <c:pt idx="0">
                  <c:v>Prior to 2010</c:v>
                </c:pt>
                <c:pt idx="1">
                  <c:v>Q1 2010</c:v>
                </c:pt>
                <c:pt idx="2">
                  <c:v>Q2 2010</c:v>
                </c:pt>
                <c:pt idx="3">
                  <c:v>Q3 2010</c:v>
                </c:pt>
                <c:pt idx="4">
                  <c:v>Q4 2010</c:v>
                </c:pt>
                <c:pt idx="5">
                  <c:v>Q1 2011</c:v>
                </c:pt>
                <c:pt idx="6">
                  <c:v>Q2 2011</c:v>
                </c:pt>
                <c:pt idx="7">
                  <c:v>Q3 2011</c:v>
                </c:pt>
                <c:pt idx="8">
                  <c:v>Q4 2011</c:v>
                </c:pt>
                <c:pt idx="9">
                  <c:v>Q1 2012</c:v>
                </c:pt>
                <c:pt idx="10">
                  <c:v>Q2 2012</c:v>
                </c:pt>
                <c:pt idx="11">
                  <c:v>Q3 2012</c:v>
                </c:pt>
                <c:pt idx="12">
                  <c:v>Q4 2012</c:v>
                </c:pt>
                <c:pt idx="13">
                  <c:v>Q1 2013</c:v>
                </c:pt>
                <c:pt idx="14">
                  <c:v>Q2 2013</c:v>
                </c:pt>
                <c:pt idx="15">
                  <c:v>Q3 2013</c:v>
                </c:pt>
                <c:pt idx="16">
                  <c:v>Q4 2013</c:v>
                </c:pt>
                <c:pt idx="17">
                  <c:v>Q1 2014</c:v>
                </c:pt>
                <c:pt idx="18">
                  <c:v>Q2 2014</c:v>
                </c:pt>
                <c:pt idx="19">
                  <c:v>Q3 2014</c:v>
                </c:pt>
                <c:pt idx="20">
                  <c:v>Q4 2014</c:v>
                </c:pt>
                <c:pt idx="21">
                  <c:v>Q1 2015</c:v>
                </c:pt>
                <c:pt idx="22">
                  <c:v>Q2 2015</c:v>
                </c:pt>
                <c:pt idx="23">
                  <c:v>Q3 2015</c:v>
                </c:pt>
                <c:pt idx="24">
                  <c:v>Q4 2015</c:v>
                </c:pt>
                <c:pt idx="25">
                  <c:v>Q1 2016</c:v>
                </c:pt>
                <c:pt idx="26">
                  <c:v>Q2 2016</c:v>
                </c:pt>
                <c:pt idx="27">
                  <c:v>Q3 2016</c:v>
                </c:pt>
                <c:pt idx="28">
                  <c:v>Q4 2016</c:v>
                </c:pt>
                <c:pt idx="29">
                  <c:v>Q1 2017</c:v>
                </c:pt>
                <c:pt idx="30">
                  <c:v>Q2 2017</c:v>
                </c:pt>
                <c:pt idx="31">
                  <c:v>Q3 2017</c:v>
                </c:pt>
                <c:pt idx="32">
                  <c:v>Q4 2017</c:v>
                </c:pt>
                <c:pt idx="33">
                  <c:v>Q1 2018</c:v>
                </c:pt>
                <c:pt idx="34">
                  <c:v>Q2 2018</c:v>
                </c:pt>
                <c:pt idx="35">
                  <c:v>Q3 2018</c:v>
                </c:pt>
                <c:pt idx="36">
                  <c:v>Q4 2018</c:v>
                </c:pt>
              </c:strCache>
            </c:strRef>
          </c:cat>
          <c:val>
            <c:numRef>
              <c:f>Count_Chart!$B$2:$B$38</c:f>
              <c:numCache>
                <c:formatCode>General</c:formatCode>
                <c:ptCount val="37"/>
                <c:pt idx="0">
                  <c:v>16</c:v>
                </c:pt>
                <c:pt idx="1">
                  <c:v>17</c:v>
                </c:pt>
                <c:pt idx="2">
                  <c:v>17</c:v>
                </c:pt>
                <c:pt idx="3">
                  <c:v>19</c:v>
                </c:pt>
                <c:pt idx="4">
                  <c:v>20</c:v>
                </c:pt>
                <c:pt idx="5">
                  <c:v>21</c:v>
                </c:pt>
                <c:pt idx="6">
                  <c:v>21</c:v>
                </c:pt>
                <c:pt idx="7">
                  <c:v>23</c:v>
                </c:pt>
                <c:pt idx="8">
                  <c:v>23</c:v>
                </c:pt>
                <c:pt idx="9">
                  <c:v>26</c:v>
                </c:pt>
                <c:pt idx="10">
                  <c:v>32</c:v>
                </c:pt>
                <c:pt idx="11">
                  <c:v>32</c:v>
                </c:pt>
                <c:pt idx="12">
                  <c:v>32</c:v>
                </c:pt>
                <c:pt idx="13">
                  <c:v>32</c:v>
                </c:pt>
                <c:pt idx="14">
                  <c:v>48</c:v>
                </c:pt>
                <c:pt idx="15">
                  <c:v>50</c:v>
                </c:pt>
                <c:pt idx="16">
                  <c:v>51</c:v>
                </c:pt>
                <c:pt idx="17">
                  <c:v>55</c:v>
                </c:pt>
                <c:pt idx="18">
                  <c:v>56</c:v>
                </c:pt>
                <c:pt idx="19">
                  <c:v>57</c:v>
                </c:pt>
                <c:pt idx="20">
                  <c:v>59</c:v>
                </c:pt>
                <c:pt idx="21">
                  <c:v>62</c:v>
                </c:pt>
                <c:pt idx="22">
                  <c:v>66</c:v>
                </c:pt>
                <c:pt idx="23">
                  <c:v>67</c:v>
                </c:pt>
                <c:pt idx="24">
                  <c:v>68</c:v>
                </c:pt>
                <c:pt idx="25">
                  <c:v>71</c:v>
                </c:pt>
                <c:pt idx="26">
                  <c:v>73</c:v>
                </c:pt>
                <c:pt idx="27">
                  <c:v>75</c:v>
                </c:pt>
                <c:pt idx="28">
                  <c:v>82</c:v>
                </c:pt>
                <c:pt idx="29">
                  <c:v>94</c:v>
                </c:pt>
                <c:pt idx="30">
                  <c:v>114</c:v>
                </c:pt>
                <c:pt idx="31">
                  <c:v>125</c:v>
                </c:pt>
                <c:pt idx="32">
                  <c:v>142</c:v>
                </c:pt>
                <c:pt idx="33">
                  <c:v>155</c:v>
                </c:pt>
                <c:pt idx="34">
                  <c:v>181</c:v>
                </c:pt>
                <c:pt idx="35">
                  <c:v>196</c:v>
                </c:pt>
                <c:pt idx="36">
                  <c:v>215</c:v>
                </c:pt>
              </c:numCache>
            </c:numRef>
          </c:val>
          <c:smooth val="0"/>
        </c:ser>
        <c:dLbls>
          <c:showLegendKey val="0"/>
          <c:showVal val="0"/>
          <c:showCatName val="0"/>
          <c:showSerName val="0"/>
          <c:showPercent val="0"/>
          <c:showBubbleSize val="0"/>
        </c:dLbls>
        <c:marker val="1"/>
        <c:smooth val="0"/>
        <c:axId val="231243168"/>
        <c:axId val="231245520"/>
      </c:lineChart>
      <c:catAx>
        <c:axId val="231243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1245520"/>
        <c:crosses val="autoZero"/>
        <c:auto val="1"/>
        <c:lblAlgn val="ctr"/>
        <c:lblOffset val="100"/>
        <c:noMultiLvlLbl val="0"/>
      </c:catAx>
      <c:valAx>
        <c:axId val="231245520"/>
        <c:scaling>
          <c:orientation val="minMax"/>
        </c:scaling>
        <c:delete val="0"/>
        <c:axPos val="l"/>
        <c:majorGridlines>
          <c:spPr>
            <a:ln w="9525" cap="flat" cmpd="sng" algn="ctr">
              <a:solidFill>
                <a:schemeClr val="tx1">
                  <a:lumMod val="15000"/>
                  <a:lumOff val="85000"/>
                </a:schemeClr>
              </a:solidFill>
              <a:round/>
            </a:ln>
            <a:effectLst/>
          </c:spPr>
        </c:majorGridlines>
        <c:numFmt formatCode="0&quot; Units&quot;"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1243168"/>
        <c:crosses val="autoZero"/>
        <c:crossBetween val="between"/>
      </c:valAx>
      <c:valAx>
        <c:axId val="271118696"/>
        <c:scaling>
          <c:orientation val="minMax"/>
          <c:max val="900"/>
          <c:min val="0"/>
        </c:scaling>
        <c:delete val="0"/>
        <c:axPos val="r"/>
        <c:numFmt formatCode="0&quot; MW&quot;"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1118304"/>
        <c:crosses val="max"/>
        <c:crossBetween val="between"/>
      </c:valAx>
      <c:catAx>
        <c:axId val="271118304"/>
        <c:scaling>
          <c:orientation val="minMax"/>
        </c:scaling>
        <c:delete val="1"/>
        <c:axPos val="b"/>
        <c:numFmt formatCode="General" sourceLinked="1"/>
        <c:majorTickMark val="none"/>
        <c:minorTickMark val="none"/>
        <c:tickLblPos val="nextTo"/>
        <c:crossAx val="27111869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700" b="0" i="0" u="none" strike="noStrike" kern="1200" spc="0" baseline="0">
                <a:solidFill>
                  <a:schemeClr val="bg1"/>
                </a:solidFill>
                <a:latin typeface="+mn-lt"/>
                <a:ea typeface="+mn-ea"/>
                <a:cs typeface="+mn-cs"/>
              </a:defRPr>
            </a:pPr>
            <a:r>
              <a:rPr lang="en-US" sz="1700" dirty="0" smtClean="0">
                <a:solidFill>
                  <a:schemeClr val="bg1"/>
                </a:solidFill>
              </a:rPr>
              <a:t>Prices and Output</a:t>
            </a:r>
            <a:r>
              <a:rPr lang="en-US" sz="1700" baseline="0" dirty="0" smtClean="0">
                <a:solidFill>
                  <a:schemeClr val="bg1"/>
                </a:solidFill>
              </a:rPr>
              <a:t> for Utility-Scale and Distributed Energy Resources </a:t>
            </a:r>
            <a:endParaRPr lang="en-US" sz="1700" dirty="0">
              <a:solidFill>
                <a:schemeClr val="bg1"/>
              </a:solidFill>
            </a:endParaRPr>
          </a:p>
        </c:rich>
      </c:tx>
      <c:layout/>
      <c:overlay val="0"/>
      <c:spPr>
        <a:noFill/>
        <a:ln>
          <a:noFill/>
        </a:ln>
        <a:effectLst/>
      </c:spPr>
      <c:txPr>
        <a:bodyPr rot="0" spcFirstLastPara="1" vertOverflow="ellipsis" vert="horz" wrap="square" anchor="ctr" anchorCtr="1"/>
        <a:lstStyle/>
        <a:p>
          <a:pPr>
            <a:defRPr sz="1700" b="0" i="0" u="none" strike="noStrike" kern="1200" spc="0" baseline="0">
              <a:solidFill>
                <a:schemeClr val="bg1"/>
              </a:solidFill>
              <a:latin typeface="+mn-lt"/>
              <a:ea typeface="+mn-ea"/>
              <a:cs typeface="+mn-cs"/>
            </a:defRPr>
          </a:pPr>
          <a:endParaRPr lang="en-US"/>
        </a:p>
      </c:txPr>
    </c:title>
    <c:autoTitleDeleted val="0"/>
    <c:plotArea>
      <c:layout/>
      <c:lineChart>
        <c:grouping val="standard"/>
        <c:varyColors val="0"/>
        <c:ser>
          <c:idx val="2"/>
          <c:order val="0"/>
          <c:tx>
            <c:strRef>
              <c:f>Sheet1!$E$1</c:f>
              <c:strCache>
                <c:ptCount val="1"/>
                <c:pt idx="0">
                  <c:v>GR LMP</c:v>
                </c:pt>
              </c:strCache>
            </c:strRef>
          </c:tx>
          <c:spPr>
            <a:ln w="28575" cap="rnd">
              <a:solidFill>
                <a:srgbClr val="FFD937"/>
              </a:solidFill>
              <a:prstDash val="solid"/>
              <a:round/>
            </a:ln>
            <a:effectLst/>
          </c:spPr>
          <c:marker>
            <c:symbol val="none"/>
          </c:marker>
          <c:cat>
            <c:numRef>
              <c:f>Sheet1!$A$362:$A$577</c:f>
              <c:numCache>
                <c:formatCode>m/d/yyyy\ h:mm</c:formatCode>
                <c:ptCount val="216"/>
                <c:pt idx="0">
                  <c:v>43230.25</c:v>
                </c:pt>
                <c:pt idx="1">
                  <c:v>43230.253472222219</c:v>
                </c:pt>
                <c:pt idx="2">
                  <c:v>43230.256944444445</c:v>
                </c:pt>
                <c:pt idx="3">
                  <c:v>43230.260416666664</c:v>
                </c:pt>
                <c:pt idx="4">
                  <c:v>43230.263888888891</c:v>
                </c:pt>
                <c:pt idx="5">
                  <c:v>43230.267361111109</c:v>
                </c:pt>
                <c:pt idx="6">
                  <c:v>43230.270833333336</c:v>
                </c:pt>
                <c:pt idx="7">
                  <c:v>43230.274305555555</c:v>
                </c:pt>
                <c:pt idx="8">
                  <c:v>43230.277777777781</c:v>
                </c:pt>
                <c:pt idx="9">
                  <c:v>43230.28125</c:v>
                </c:pt>
                <c:pt idx="10">
                  <c:v>43230.284722222219</c:v>
                </c:pt>
                <c:pt idx="11">
                  <c:v>43230.288194444445</c:v>
                </c:pt>
                <c:pt idx="12">
                  <c:v>43230.291666666664</c:v>
                </c:pt>
                <c:pt idx="13">
                  <c:v>43230.295138888891</c:v>
                </c:pt>
                <c:pt idx="14">
                  <c:v>43230.298611111109</c:v>
                </c:pt>
                <c:pt idx="15">
                  <c:v>43230.302083333336</c:v>
                </c:pt>
                <c:pt idx="16">
                  <c:v>43230.305555555555</c:v>
                </c:pt>
                <c:pt idx="17">
                  <c:v>43230.309027777781</c:v>
                </c:pt>
                <c:pt idx="18">
                  <c:v>43230.3125</c:v>
                </c:pt>
                <c:pt idx="19">
                  <c:v>43230.315972222219</c:v>
                </c:pt>
                <c:pt idx="20">
                  <c:v>43230.319444444445</c:v>
                </c:pt>
                <c:pt idx="21">
                  <c:v>43230.322916666664</c:v>
                </c:pt>
                <c:pt idx="22">
                  <c:v>43230.326388888891</c:v>
                </c:pt>
                <c:pt idx="23">
                  <c:v>43230.329861111109</c:v>
                </c:pt>
                <c:pt idx="24">
                  <c:v>43230.333333333336</c:v>
                </c:pt>
                <c:pt idx="25">
                  <c:v>43230.336805555555</c:v>
                </c:pt>
                <c:pt idx="26">
                  <c:v>43230.340277777781</c:v>
                </c:pt>
                <c:pt idx="27">
                  <c:v>43230.34375</c:v>
                </c:pt>
                <c:pt idx="28">
                  <c:v>43230.347222222219</c:v>
                </c:pt>
                <c:pt idx="29">
                  <c:v>43230.350694444445</c:v>
                </c:pt>
                <c:pt idx="30">
                  <c:v>43230.354166666664</c:v>
                </c:pt>
                <c:pt idx="31">
                  <c:v>43230.357638888891</c:v>
                </c:pt>
                <c:pt idx="32">
                  <c:v>43230.361111111109</c:v>
                </c:pt>
                <c:pt idx="33">
                  <c:v>43230.364583333336</c:v>
                </c:pt>
                <c:pt idx="34">
                  <c:v>43230.368055555555</c:v>
                </c:pt>
                <c:pt idx="35">
                  <c:v>43230.371527777781</c:v>
                </c:pt>
                <c:pt idx="36">
                  <c:v>43230.375</c:v>
                </c:pt>
                <c:pt idx="37">
                  <c:v>43230.378472222219</c:v>
                </c:pt>
                <c:pt idx="38">
                  <c:v>43230.381944444445</c:v>
                </c:pt>
                <c:pt idx="39">
                  <c:v>43230.385416666664</c:v>
                </c:pt>
                <c:pt idx="40">
                  <c:v>43230.388888888891</c:v>
                </c:pt>
                <c:pt idx="41">
                  <c:v>43230.392361111109</c:v>
                </c:pt>
                <c:pt idx="42">
                  <c:v>43230.395833333336</c:v>
                </c:pt>
                <c:pt idx="43">
                  <c:v>43230.399305555555</c:v>
                </c:pt>
                <c:pt idx="44">
                  <c:v>43230.402777777781</c:v>
                </c:pt>
                <c:pt idx="45">
                  <c:v>43230.40625</c:v>
                </c:pt>
                <c:pt idx="46">
                  <c:v>43230.409722222219</c:v>
                </c:pt>
                <c:pt idx="47">
                  <c:v>43230.413194444445</c:v>
                </c:pt>
                <c:pt idx="48">
                  <c:v>43230.416666666664</c:v>
                </c:pt>
                <c:pt idx="49">
                  <c:v>43230.420138888891</c:v>
                </c:pt>
                <c:pt idx="50">
                  <c:v>43230.423611111109</c:v>
                </c:pt>
                <c:pt idx="51">
                  <c:v>43230.427083333336</c:v>
                </c:pt>
                <c:pt idx="52">
                  <c:v>43230.430555555555</c:v>
                </c:pt>
                <c:pt idx="53">
                  <c:v>43230.434027777781</c:v>
                </c:pt>
                <c:pt idx="54">
                  <c:v>43230.4375</c:v>
                </c:pt>
                <c:pt idx="55">
                  <c:v>43230.440972222219</c:v>
                </c:pt>
                <c:pt idx="56">
                  <c:v>43230.444444444445</c:v>
                </c:pt>
                <c:pt idx="57">
                  <c:v>43230.447916666664</c:v>
                </c:pt>
                <c:pt idx="58">
                  <c:v>43230.451388888891</c:v>
                </c:pt>
                <c:pt idx="59">
                  <c:v>43230.454861111109</c:v>
                </c:pt>
                <c:pt idx="60">
                  <c:v>43230.458333333336</c:v>
                </c:pt>
                <c:pt idx="61">
                  <c:v>43230.461805555555</c:v>
                </c:pt>
                <c:pt idx="62">
                  <c:v>43230.465277777781</c:v>
                </c:pt>
                <c:pt idx="63">
                  <c:v>43230.46875</c:v>
                </c:pt>
                <c:pt idx="64">
                  <c:v>43230.472222222219</c:v>
                </c:pt>
                <c:pt idx="65">
                  <c:v>43230.475694444445</c:v>
                </c:pt>
                <c:pt idx="66">
                  <c:v>43230.479166666664</c:v>
                </c:pt>
                <c:pt idx="67">
                  <c:v>43230.482638888891</c:v>
                </c:pt>
                <c:pt idx="68">
                  <c:v>43230.486111111109</c:v>
                </c:pt>
                <c:pt idx="69">
                  <c:v>43230.489583333336</c:v>
                </c:pt>
                <c:pt idx="70">
                  <c:v>43230.493055555555</c:v>
                </c:pt>
                <c:pt idx="71">
                  <c:v>43230.496527777781</c:v>
                </c:pt>
                <c:pt idx="72">
                  <c:v>43230.5</c:v>
                </c:pt>
                <c:pt idx="73">
                  <c:v>43230.503472222219</c:v>
                </c:pt>
                <c:pt idx="74">
                  <c:v>43230.506944444445</c:v>
                </c:pt>
                <c:pt idx="75">
                  <c:v>43230.510416666664</c:v>
                </c:pt>
                <c:pt idx="76">
                  <c:v>43230.513888888891</c:v>
                </c:pt>
                <c:pt idx="77">
                  <c:v>43230.517361111109</c:v>
                </c:pt>
                <c:pt idx="78">
                  <c:v>43230.520833333336</c:v>
                </c:pt>
                <c:pt idx="79">
                  <c:v>43230.524305555555</c:v>
                </c:pt>
                <c:pt idx="80">
                  <c:v>43230.527777777781</c:v>
                </c:pt>
                <c:pt idx="81">
                  <c:v>43230.53125</c:v>
                </c:pt>
                <c:pt idx="82">
                  <c:v>43230.534722222219</c:v>
                </c:pt>
                <c:pt idx="83">
                  <c:v>43230.538194444445</c:v>
                </c:pt>
                <c:pt idx="84">
                  <c:v>43230.541666666664</c:v>
                </c:pt>
                <c:pt idx="85">
                  <c:v>43230.545138888891</c:v>
                </c:pt>
                <c:pt idx="86">
                  <c:v>43230.548611111109</c:v>
                </c:pt>
                <c:pt idx="87">
                  <c:v>43230.552083333336</c:v>
                </c:pt>
                <c:pt idx="88">
                  <c:v>43230.555555555555</c:v>
                </c:pt>
                <c:pt idx="89">
                  <c:v>43230.559027777781</c:v>
                </c:pt>
                <c:pt idx="90">
                  <c:v>43230.5625</c:v>
                </c:pt>
                <c:pt idx="91">
                  <c:v>43230.565972222219</c:v>
                </c:pt>
                <c:pt idx="92">
                  <c:v>43230.569444444445</c:v>
                </c:pt>
                <c:pt idx="93">
                  <c:v>43230.572916666664</c:v>
                </c:pt>
                <c:pt idx="94">
                  <c:v>43230.576388888891</c:v>
                </c:pt>
                <c:pt idx="95">
                  <c:v>43230.579861111109</c:v>
                </c:pt>
                <c:pt idx="96">
                  <c:v>43230.583333333336</c:v>
                </c:pt>
                <c:pt idx="97">
                  <c:v>43230.586805555555</c:v>
                </c:pt>
                <c:pt idx="98">
                  <c:v>43230.590277777781</c:v>
                </c:pt>
                <c:pt idx="99">
                  <c:v>43230.59375</c:v>
                </c:pt>
                <c:pt idx="100">
                  <c:v>43230.597222222219</c:v>
                </c:pt>
                <c:pt idx="101">
                  <c:v>43230.600694444445</c:v>
                </c:pt>
                <c:pt idx="102">
                  <c:v>43230.604166666664</c:v>
                </c:pt>
                <c:pt idx="103">
                  <c:v>43230.607638888891</c:v>
                </c:pt>
                <c:pt idx="104">
                  <c:v>43230.611111111109</c:v>
                </c:pt>
                <c:pt idx="105">
                  <c:v>43230.614583333336</c:v>
                </c:pt>
                <c:pt idx="106">
                  <c:v>43230.618055555555</c:v>
                </c:pt>
                <c:pt idx="107">
                  <c:v>43230.621527777781</c:v>
                </c:pt>
                <c:pt idx="108">
                  <c:v>43230.625</c:v>
                </c:pt>
                <c:pt idx="109">
                  <c:v>43230.628472222219</c:v>
                </c:pt>
                <c:pt idx="110">
                  <c:v>43230.631944444445</c:v>
                </c:pt>
                <c:pt idx="111">
                  <c:v>43230.635416666664</c:v>
                </c:pt>
                <c:pt idx="112">
                  <c:v>43230.638888888891</c:v>
                </c:pt>
                <c:pt idx="113">
                  <c:v>43230.642361111109</c:v>
                </c:pt>
                <c:pt idx="114">
                  <c:v>43230.645833333336</c:v>
                </c:pt>
                <c:pt idx="115">
                  <c:v>43230.649305555555</c:v>
                </c:pt>
                <c:pt idx="116">
                  <c:v>43230.652777777781</c:v>
                </c:pt>
                <c:pt idx="117">
                  <c:v>43230.65625</c:v>
                </c:pt>
                <c:pt idx="118">
                  <c:v>43230.659722222219</c:v>
                </c:pt>
                <c:pt idx="119">
                  <c:v>43230.663194444445</c:v>
                </c:pt>
                <c:pt idx="120">
                  <c:v>43230.666666666664</c:v>
                </c:pt>
                <c:pt idx="121">
                  <c:v>43230.670138888891</c:v>
                </c:pt>
                <c:pt idx="122">
                  <c:v>43230.673611111109</c:v>
                </c:pt>
                <c:pt idx="123">
                  <c:v>43230.677083333336</c:v>
                </c:pt>
                <c:pt idx="124">
                  <c:v>43230.680555555555</c:v>
                </c:pt>
                <c:pt idx="125">
                  <c:v>43230.684027777781</c:v>
                </c:pt>
                <c:pt idx="126">
                  <c:v>43230.6875</c:v>
                </c:pt>
                <c:pt idx="127">
                  <c:v>43230.690972222219</c:v>
                </c:pt>
                <c:pt idx="128">
                  <c:v>43230.694444444445</c:v>
                </c:pt>
                <c:pt idx="129">
                  <c:v>43230.697916666664</c:v>
                </c:pt>
                <c:pt idx="130">
                  <c:v>43230.701388888891</c:v>
                </c:pt>
                <c:pt idx="131">
                  <c:v>43230.704861111109</c:v>
                </c:pt>
                <c:pt idx="132">
                  <c:v>43230.708333333336</c:v>
                </c:pt>
                <c:pt idx="133">
                  <c:v>43230.711805555555</c:v>
                </c:pt>
                <c:pt idx="134">
                  <c:v>43230.715277777781</c:v>
                </c:pt>
                <c:pt idx="135">
                  <c:v>43230.71875</c:v>
                </c:pt>
                <c:pt idx="136">
                  <c:v>43230.722222222219</c:v>
                </c:pt>
                <c:pt idx="137">
                  <c:v>43230.725694444445</c:v>
                </c:pt>
                <c:pt idx="138">
                  <c:v>43230.729166666664</c:v>
                </c:pt>
                <c:pt idx="139">
                  <c:v>43230.732638888891</c:v>
                </c:pt>
                <c:pt idx="140">
                  <c:v>43230.736111111109</c:v>
                </c:pt>
                <c:pt idx="141">
                  <c:v>43230.739583333336</c:v>
                </c:pt>
                <c:pt idx="142">
                  <c:v>43230.743055555555</c:v>
                </c:pt>
                <c:pt idx="143">
                  <c:v>43230.746527777781</c:v>
                </c:pt>
                <c:pt idx="144">
                  <c:v>43230.75</c:v>
                </c:pt>
                <c:pt idx="145">
                  <c:v>43230.753472222219</c:v>
                </c:pt>
                <c:pt idx="146">
                  <c:v>43230.756944444445</c:v>
                </c:pt>
                <c:pt idx="147">
                  <c:v>43230.760416666664</c:v>
                </c:pt>
                <c:pt idx="148">
                  <c:v>43230.763888888891</c:v>
                </c:pt>
                <c:pt idx="149">
                  <c:v>43230.767361111109</c:v>
                </c:pt>
                <c:pt idx="150">
                  <c:v>43230.770833333336</c:v>
                </c:pt>
                <c:pt idx="151">
                  <c:v>43230.774305555555</c:v>
                </c:pt>
                <c:pt idx="152">
                  <c:v>43230.777777777781</c:v>
                </c:pt>
                <c:pt idx="153">
                  <c:v>43230.78125</c:v>
                </c:pt>
                <c:pt idx="154">
                  <c:v>43230.784722222219</c:v>
                </c:pt>
                <c:pt idx="155">
                  <c:v>43230.788194444445</c:v>
                </c:pt>
                <c:pt idx="156">
                  <c:v>43230.791666666664</c:v>
                </c:pt>
                <c:pt idx="157">
                  <c:v>43230.795138888891</c:v>
                </c:pt>
                <c:pt idx="158">
                  <c:v>43230.798611111109</c:v>
                </c:pt>
                <c:pt idx="159">
                  <c:v>43230.802083333336</c:v>
                </c:pt>
                <c:pt idx="160">
                  <c:v>43230.805555555555</c:v>
                </c:pt>
                <c:pt idx="161">
                  <c:v>43230.809027777781</c:v>
                </c:pt>
                <c:pt idx="162">
                  <c:v>43230.8125</c:v>
                </c:pt>
                <c:pt idx="163">
                  <c:v>43230.815972222219</c:v>
                </c:pt>
                <c:pt idx="164">
                  <c:v>43230.819444444445</c:v>
                </c:pt>
                <c:pt idx="165">
                  <c:v>43230.822916666664</c:v>
                </c:pt>
                <c:pt idx="166">
                  <c:v>43230.826388888891</c:v>
                </c:pt>
                <c:pt idx="167">
                  <c:v>43230.829861111109</c:v>
                </c:pt>
                <c:pt idx="168">
                  <c:v>43230.833333333336</c:v>
                </c:pt>
                <c:pt idx="169">
                  <c:v>43230.836805555555</c:v>
                </c:pt>
                <c:pt idx="170">
                  <c:v>43230.840277777781</c:v>
                </c:pt>
                <c:pt idx="171">
                  <c:v>43230.84375</c:v>
                </c:pt>
                <c:pt idx="172">
                  <c:v>43230.847222222219</c:v>
                </c:pt>
                <c:pt idx="173">
                  <c:v>43230.850694444445</c:v>
                </c:pt>
                <c:pt idx="174">
                  <c:v>43230.854166666664</c:v>
                </c:pt>
                <c:pt idx="175">
                  <c:v>43230.857638888891</c:v>
                </c:pt>
                <c:pt idx="176">
                  <c:v>43230.861111111109</c:v>
                </c:pt>
                <c:pt idx="177">
                  <c:v>43230.864583333336</c:v>
                </c:pt>
                <c:pt idx="178">
                  <c:v>43230.868055555555</c:v>
                </c:pt>
                <c:pt idx="179">
                  <c:v>43230.871527777781</c:v>
                </c:pt>
                <c:pt idx="180">
                  <c:v>43230.875</c:v>
                </c:pt>
                <c:pt idx="181">
                  <c:v>43230.878472222219</c:v>
                </c:pt>
                <c:pt idx="182">
                  <c:v>43230.881944444445</c:v>
                </c:pt>
                <c:pt idx="183">
                  <c:v>43230.885416666664</c:v>
                </c:pt>
                <c:pt idx="184">
                  <c:v>43230.888888888891</c:v>
                </c:pt>
                <c:pt idx="185">
                  <c:v>43230.892361111109</c:v>
                </c:pt>
                <c:pt idx="186">
                  <c:v>43230.895833333336</c:v>
                </c:pt>
                <c:pt idx="187">
                  <c:v>43230.899305555555</c:v>
                </c:pt>
                <c:pt idx="188">
                  <c:v>43230.902777777781</c:v>
                </c:pt>
                <c:pt idx="189">
                  <c:v>43230.90625</c:v>
                </c:pt>
                <c:pt idx="190">
                  <c:v>43230.909722222219</c:v>
                </c:pt>
                <c:pt idx="191">
                  <c:v>43230.913194444445</c:v>
                </c:pt>
                <c:pt idx="192">
                  <c:v>43230.916666666664</c:v>
                </c:pt>
                <c:pt idx="193">
                  <c:v>43230.920138888891</c:v>
                </c:pt>
                <c:pt idx="194">
                  <c:v>43230.923611111109</c:v>
                </c:pt>
                <c:pt idx="195">
                  <c:v>43230.927083333336</c:v>
                </c:pt>
                <c:pt idx="196">
                  <c:v>43230.930555555555</c:v>
                </c:pt>
                <c:pt idx="197">
                  <c:v>43230.934027777781</c:v>
                </c:pt>
                <c:pt idx="198">
                  <c:v>43230.9375</c:v>
                </c:pt>
                <c:pt idx="199">
                  <c:v>43230.940972222219</c:v>
                </c:pt>
                <c:pt idx="200">
                  <c:v>43230.944444444445</c:v>
                </c:pt>
                <c:pt idx="201">
                  <c:v>43230.947916666664</c:v>
                </c:pt>
                <c:pt idx="202">
                  <c:v>43230.951388888891</c:v>
                </c:pt>
                <c:pt idx="203">
                  <c:v>43230.954861111109</c:v>
                </c:pt>
                <c:pt idx="204">
                  <c:v>43230.958333333336</c:v>
                </c:pt>
                <c:pt idx="205">
                  <c:v>43230.961805555555</c:v>
                </c:pt>
                <c:pt idx="206">
                  <c:v>43230.965277777781</c:v>
                </c:pt>
                <c:pt idx="207">
                  <c:v>43230.96875</c:v>
                </c:pt>
                <c:pt idx="208">
                  <c:v>43230.972222222219</c:v>
                </c:pt>
                <c:pt idx="209">
                  <c:v>43230.975694444445</c:v>
                </c:pt>
                <c:pt idx="210">
                  <c:v>43230.979166666664</c:v>
                </c:pt>
                <c:pt idx="211">
                  <c:v>43230.982638888891</c:v>
                </c:pt>
                <c:pt idx="212">
                  <c:v>43230.986111111109</c:v>
                </c:pt>
                <c:pt idx="213">
                  <c:v>43230.989583333336</c:v>
                </c:pt>
                <c:pt idx="214">
                  <c:v>43230.993055555555</c:v>
                </c:pt>
                <c:pt idx="215">
                  <c:v>43230.996527777781</c:v>
                </c:pt>
              </c:numCache>
            </c:numRef>
          </c:cat>
          <c:val>
            <c:numRef>
              <c:f>Sheet1!$E$362:$E$577</c:f>
              <c:numCache>
                <c:formatCode>General</c:formatCode>
                <c:ptCount val="216"/>
                <c:pt idx="0">
                  <c:v>0.01</c:v>
                </c:pt>
                <c:pt idx="1">
                  <c:v>-0.36000001399999998</c:v>
                </c:pt>
                <c:pt idx="2">
                  <c:v>3.9999991999999998E-2</c:v>
                </c:pt>
                <c:pt idx="3">
                  <c:v>0.38999998600000002</c:v>
                </c:pt>
                <c:pt idx="4">
                  <c:v>0.959999979</c:v>
                </c:pt>
                <c:pt idx="5">
                  <c:v>1.6799999480000001</c:v>
                </c:pt>
                <c:pt idx="6">
                  <c:v>1.8600000139999999</c:v>
                </c:pt>
                <c:pt idx="7">
                  <c:v>1.9500000479999999</c:v>
                </c:pt>
                <c:pt idx="8">
                  <c:v>2.369999886</c:v>
                </c:pt>
                <c:pt idx="9">
                  <c:v>3.2300000190000002</c:v>
                </c:pt>
                <c:pt idx="10">
                  <c:v>2.4000000950000002</c:v>
                </c:pt>
                <c:pt idx="11">
                  <c:v>2.579999924</c:v>
                </c:pt>
                <c:pt idx="12">
                  <c:v>2</c:v>
                </c:pt>
                <c:pt idx="13">
                  <c:v>1.9199999569999999</c:v>
                </c:pt>
                <c:pt idx="14">
                  <c:v>2.670000076</c:v>
                </c:pt>
                <c:pt idx="15">
                  <c:v>0.829999924</c:v>
                </c:pt>
                <c:pt idx="16">
                  <c:v>1.3600000139999999</c:v>
                </c:pt>
                <c:pt idx="17">
                  <c:v>1.4199999569999999</c:v>
                </c:pt>
                <c:pt idx="18">
                  <c:v>3.3900001049999999</c:v>
                </c:pt>
                <c:pt idx="19">
                  <c:v>5.3400001530000001</c:v>
                </c:pt>
                <c:pt idx="20">
                  <c:v>7.5</c:v>
                </c:pt>
                <c:pt idx="21">
                  <c:v>6.9699997900000001</c:v>
                </c:pt>
                <c:pt idx="22">
                  <c:v>6.7899999619999996</c:v>
                </c:pt>
                <c:pt idx="23">
                  <c:v>18.030000690000001</c:v>
                </c:pt>
                <c:pt idx="24">
                  <c:v>17.489999770000001</c:v>
                </c:pt>
                <c:pt idx="25">
                  <c:v>16.979999540000001</c:v>
                </c:pt>
                <c:pt idx="26">
                  <c:v>-5.8999996189999999</c:v>
                </c:pt>
                <c:pt idx="27">
                  <c:v>-6.4499998090000004</c:v>
                </c:pt>
                <c:pt idx="28">
                  <c:v>-17.370000839999999</c:v>
                </c:pt>
                <c:pt idx="29">
                  <c:v>-74.180000309999997</c:v>
                </c:pt>
                <c:pt idx="30">
                  <c:v>-62.090000150000002</c:v>
                </c:pt>
                <c:pt idx="31">
                  <c:v>-79.27999878</c:v>
                </c:pt>
                <c:pt idx="32">
                  <c:v>-200.58000179999999</c:v>
                </c:pt>
                <c:pt idx="33">
                  <c:v>-78.069999690000003</c:v>
                </c:pt>
                <c:pt idx="34">
                  <c:v>-235.86999510000001</c:v>
                </c:pt>
                <c:pt idx="35">
                  <c:v>-235.5</c:v>
                </c:pt>
                <c:pt idx="36">
                  <c:v>-239.3999939</c:v>
                </c:pt>
                <c:pt idx="37">
                  <c:v>-240.28999329999999</c:v>
                </c:pt>
                <c:pt idx="38">
                  <c:v>-254.36999510000001</c:v>
                </c:pt>
                <c:pt idx="39">
                  <c:v>-253.66999820000001</c:v>
                </c:pt>
                <c:pt idx="40">
                  <c:v>-248.02999879999999</c:v>
                </c:pt>
                <c:pt idx="41">
                  <c:v>-247.61999510000001</c:v>
                </c:pt>
                <c:pt idx="42">
                  <c:v>-143.61999510000001</c:v>
                </c:pt>
                <c:pt idx="43">
                  <c:v>-53.199996949999999</c:v>
                </c:pt>
                <c:pt idx="44">
                  <c:v>-53.069999690000003</c:v>
                </c:pt>
                <c:pt idx="45">
                  <c:v>-53</c:v>
                </c:pt>
                <c:pt idx="46">
                  <c:v>-53.060001370000002</c:v>
                </c:pt>
                <c:pt idx="47">
                  <c:v>-52.619998930000001</c:v>
                </c:pt>
                <c:pt idx="48">
                  <c:v>-53.66999817</c:v>
                </c:pt>
                <c:pt idx="49">
                  <c:v>-57.5</c:v>
                </c:pt>
                <c:pt idx="50">
                  <c:v>-61.33000183</c:v>
                </c:pt>
                <c:pt idx="51">
                  <c:v>-61.520000459999999</c:v>
                </c:pt>
                <c:pt idx="52">
                  <c:v>-61.069999690000003</c:v>
                </c:pt>
                <c:pt idx="53">
                  <c:v>-66.569999690000003</c:v>
                </c:pt>
                <c:pt idx="54">
                  <c:v>-306.48001099999999</c:v>
                </c:pt>
                <c:pt idx="55">
                  <c:v>-306.10000609999997</c:v>
                </c:pt>
                <c:pt idx="56">
                  <c:v>-266.14001459999997</c:v>
                </c:pt>
                <c:pt idx="57">
                  <c:v>-252.8500061</c:v>
                </c:pt>
                <c:pt idx="58">
                  <c:v>-258.0499878</c:v>
                </c:pt>
                <c:pt idx="59">
                  <c:v>-254.4900055</c:v>
                </c:pt>
                <c:pt idx="60">
                  <c:v>-251.72999569999999</c:v>
                </c:pt>
                <c:pt idx="61">
                  <c:v>-255.7400055</c:v>
                </c:pt>
                <c:pt idx="62">
                  <c:v>-254.77000430000001</c:v>
                </c:pt>
                <c:pt idx="63">
                  <c:v>-318.89001459999997</c:v>
                </c:pt>
                <c:pt idx="64">
                  <c:v>-295.27999879999999</c:v>
                </c:pt>
                <c:pt idx="65">
                  <c:v>-344.67001340000002</c:v>
                </c:pt>
                <c:pt idx="66">
                  <c:v>-306.51000979999998</c:v>
                </c:pt>
                <c:pt idx="67">
                  <c:v>-319.0899963</c:v>
                </c:pt>
                <c:pt idx="68">
                  <c:v>-332.0499878</c:v>
                </c:pt>
                <c:pt idx="69">
                  <c:v>-321.17001340000002</c:v>
                </c:pt>
                <c:pt idx="70">
                  <c:v>-300.23001099999999</c:v>
                </c:pt>
                <c:pt idx="71">
                  <c:v>-303.13000490000002</c:v>
                </c:pt>
                <c:pt idx="72">
                  <c:v>-319.19000240000003</c:v>
                </c:pt>
                <c:pt idx="73">
                  <c:v>-206.22999569999999</c:v>
                </c:pt>
                <c:pt idx="74">
                  <c:v>-120.13999939999999</c:v>
                </c:pt>
                <c:pt idx="75">
                  <c:v>-24.559997559999999</c:v>
                </c:pt>
                <c:pt idx="76">
                  <c:v>-22.56999969</c:v>
                </c:pt>
                <c:pt idx="77">
                  <c:v>-25.840000150000002</c:v>
                </c:pt>
                <c:pt idx="78">
                  <c:v>-35.009998320000001</c:v>
                </c:pt>
                <c:pt idx="79">
                  <c:v>-80.27999878</c:v>
                </c:pt>
                <c:pt idx="80">
                  <c:v>-44.88999939</c:v>
                </c:pt>
                <c:pt idx="81">
                  <c:v>-25.719999309999999</c:v>
                </c:pt>
                <c:pt idx="82">
                  <c:v>-20.36000061</c:v>
                </c:pt>
                <c:pt idx="83">
                  <c:v>-22.06999969</c:v>
                </c:pt>
                <c:pt idx="84">
                  <c:v>-63.119998930000001</c:v>
                </c:pt>
                <c:pt idx="85">
                  <c:v>-63.08000183</c:v>
                </c:pt>
                <c:pt idx="86">
                  <c:v>-35.810001370000002</c:v>
                </c:pt>
                <c:pt idx="87">
                  <c:v>-64.86000061</c:v>
                </c:pt>
                <c:pt idx="88">
                  <c:v>-147.63000489999999</c:v>
                </c:pt>
                <c:pt idx="89">
                  <c:v>-61.410003660000001</c:v>
                </c:pt>
                <c:pt idx="90">
                  <c:v>-106.8000031</c:v>
                </c:pt>
                <c:pt idx="91">
                  <c:v>-112.2300034</c:v>
                </c:pt>
                <c:pt idx="92">
                  <c:v>-44.200004579999998</c:v>
                </c:pt>
                <c:pt idx="93">
                  <c:v>-129.27000430000001</c:v>
                </c:pt>
                <c:pt idx="94">
                  <c:v>-129.57000729999999</c:v>
                </c:pt>
                <c:pt idx="95">
                  <c:v>-111.8099976</c:v>
                </c:pt>
                <c:pt idx="96">
                  <c:v>-111.75</c:v>
                </c:pt>
                <c:pt idx="97">
                  <c:v>-37.849998470000003</c:v>
                </c:pt>
                <c:pt idx="98">
                  <c:v>-33.659999849999998</c:v>
                </c:pt>
                <c:pt idx="99">
                  <c:v>-31.579999919999999</c:v>
                </c:pt>
                <c:pt idx="100">
                  <c:v>-38.97000122</c:v>
                </c:pt>
                <c:pt idx="101">
                  <c:v>-79.129997250000002</c:v>
                </c:pt>
                <c:pt idx="102">
                  <c:v>-40.52999878</c:v>
                </c:pt>
                <c:pt idx="103">
                  <c:v>-163.72000120000001</c:v>
                </c:pt>
                <c:pt idx="104">
                  <c:v>-171.11000060000001</c:v>
                </c:pt>
                <c:pt idx="105">
                  <c:v>-35.58000183</c:v>
                </c:pt>
                <c:pt idx="106">
                  <c:v>-36.159999849999998</c:v>
                </c:pt>
                <c:pt idx="107">
                  <c:v>-35.560001370000002</c:v>
                </c:pt>
                <c:pt idx="108">
                  <c:v>-35.549999239999998</c:v>
                </c:pt>
                <c:pt idx="109">
                  <c:v>-26.280000690000001</c:v>
                </c:pt>
                <c:pt idx="110">
                  <c:v>-24.670000080000001</c:v>
                </c:pt>
                <c:pt idx="111">
                  <c:v>-24.56999969</c:v>
                </c:pt>
                <c:pt idx="112">
                  <c:v>-6.2099990839999997</c:v>
                </c:pt>
                <c:pt idx="113">
                  <c:v>-0.900000095</c:v>
                </c:pt>
                <c:pt idx="114">
                  <c:v>-0.900000095</c:v>
                </c:pt>
                <c:pt idx="115">
                  <c:v>-0.900000095</c:v>
                </c:pt>
                <c:pt idx="116">
                  <c:v>-0.900000095</c:v>
                </c:pt>
                <c:pt idx="117">
                  <c:v>-0.900000095</c:v>
                </c:pt>
                <c:pt idx="118">
                  <c:v>-0.900000095</c:v>
                </c:pt>
                <c:pt idx="119">
                  <c:v>-0.900000095</c:v>
                </c:pt>
                <c:pt idx="120">
                  <c:v>-0.900000095</c:v>
                </c:pt>
                <c:pt idx="121">
                  <c:v>-0.900000095</c:v>
                </c:pt>
                <c:pt idx="122">
                  <c:v>-0.900000095</c:v>
                </c:pt>
                <c:pt idx="123">
                  <c:v>-0.900000095</c:v>
                </c:pt>
                <c:pt idx="124">
                  <c:v>-0.900000095</c:v>
                </c:pt>
                <c:pt idx="125">
                  <c:v>-0.900000095</c:v>
                </c:pt>
                <c:pt idx="126">
                  <c:v>-0.900000095</c:v>
                </c:pt>
                <c:pt idx="127">
                  <c:v>-0.900000095</c:v>
                </c:pt>
                <c:pt idx="128">
                  <c:v>-0.900000095</c:v>
                </c:pt>
                <c:pt idx="129">
                  <c:v>-0.900000095</c:v>
                </c:pt>
                <c:pt idx="130">
                  <c:v>0.89999997600000003</c:v>
                </c:pt>
                <c:pt idx="131">
                  <c:v>121.75</c:v>
                </c:pt>
                <c:pt idx="132">
                  <c:v>121.7300034</c:v>
                </c:pt>
                <c:pt idx="133">
                  <c:v>121.7099991</c:v>
                </c:pt>
                <c:pt idx="134">
                  <c:v>121.5199966</c:v>
                </c:pt>
                <c:pt idx="135">
                  <c:v>121.4700012</c:v>
                </c:pt>
                <c:pt idx="136">
                  <c:v>69.02999878</c:v>
                </c:pt>
                <c:pt idx="137">
                  <c:v>27.56999969</c:v>
                </c:pt>
                <c:pt idx="138">
                  <c:v>-3.079999924</c:v>
                </c:pt>
                <c:pt idx="139">
                  <c:v>-0.900000095</c:v>
                </c:pt>
                <c:pt idx="140">
                  <c:v>-0.900000095</c:v>
                </c:pt>
                <c:pt idx="141">
                  <c:v>-0.900000095</c:v>
                </c:pt>
                <c:pt idx="142">
                  <c:v>-0.900000095</c:v>
                </c:pt>
                <c:pt idx="143">
                  <c:v>-0.900000095</c:v>
                </c:pt>
                <c:pt idx="144">
                  <c:v>57.63999939</c:v>
                </c:pt>
                <c:pt idx="145">
                  <c:v>57.790000919999997</c:v>
                </c:pt>
                <c:pt idx="146">
                  <c:v>84.489997860000003</c:v>
                </c:pt>
                <c:pt idx="147">
                  <c:v>120.63999939999999</c:v>
                </c:pt>
                <c:pt idx="148">
                  <c:v>121.2200012</c:v>
                </c:pt>
                <c:pt idx="149">
                  <c:v>120.1600037</c:v>
                </c:pt>
                <c:pt idx="150">
                  <c:v>84.13999939</c:v>
                </c:pt>
                <c:pt idx="151">
                  <c:v>119.7799988</c:v>
                </c:pt>
                <c:pt idx="152">
                  <c:v>119.66999819999999</c:v>
                </c:pt>
                <c:pt idx="153">
                  <c:v>-3.0599975590000001</c:v>
                </c:pt>
                <c:pt idx="154">
                  <c:v>-3.2400000100000002</c:v>
                </c:pt>
                <c:pt idx="155">
                  <c:v>5.6999998090000004</c:v>
                </c:pt>
                <c:pt idx="156">
                  <c:v>174.8999939</c:v>
                </c:pt>
                <c:pt idx="157">
                  <c:v>119.6200027</c:v>
                </c:pt>
                <c:pt idx="158">
                  <c:v>37.77999878</c:v>
                </c:pt>
                <c:pt idx="159">
                  <c:v>119.2699966</c:v>
                </c:pt>
                <c:pt idx="160">
                  <c:v>120.4100037</c:v>
                </c:pt>
                <c:pt idx="161">
                  <c:v>120.4000015</c:v>
                </c:pt>
                <c:pt idx="162">
                  <c:v>120.3700027</c:v>
                </c:pt>
                <c:pt idx="163">
                  <c:v>244.8099976</c:v>
                </c:pt>
                <c:pt idx="164">
                  <c:v>120.4499969</c:v>
                </c:pt>
                <c:pt idx="165">
                  <c:v>120.4300003</c:v>
                </c:pt>
                <c:pt idx="166">
                  <c:v>120.1299973</c:v>
                </c:pt>
                <c:pt idx="167">
                  <c:v>120.1999969</c:v>
                </c:pt>
                <c:pt idx="168">
                  <c:v>120.7200012</c:v>
                </c:pt>
                <c:pt idx="169">
                  <c:v>121.0299988</c:v>
                </c:pt>
                <c:pt idx="170">
                  <c:v>120.86000060000001</c:v>
                </c:pt>
                <c:pt idx="171">
                  <c:v>120.86000060000001</c:v>
                </c:pt>
                <c:pt idx="172">
                  <c:v>121.0599976</c:v>
                </c:pt>
                <c:pt idx="173">
                  <c:v>121.0699997</c:v>
                </c:pt>
                <c:pt idx="174">
                  <c:v>120.9100037</c:v>
                </c:pt>
                <c:pt idx="175">
                  <c:v>120.9100037</c:v>
                </c:pt>
                <c:pt idx="176">
                  <c:v>121</c:v>
                </c:pt>
                <c:pt idx="177">
                  <c:v>121.0599976</c:v>
                </c:pt>
                <c:pt idx="178">
                  <c:v>120.8700027</c:v>
                </c:pt>
                <c:pt idx="179">
                  <c:v>320.89001459999997</c:v>
                </c:pt>
                <c:pt idx="180">
                  <c:v>247.78999329999999</c:v>
                </c:pt>
                <c:pt idx="181">
                  <c:v>244.5099945</c:v>
                </c:pt>
                <c:pt idx="182">
                  <c:v>245.3000031</c:v>
                </c:pt>
                <c:pt idx="183">
                  <c:v>120.7900009</c:v>
                </c:pt>
                <c:pt idx="184">
                  <c:v>120.8000031</c:v>
                </c:pt>
                <c:pt idx="185">
                  <c:v>120.7900009</c:v>
                </c:pt>
                <c:pt idx="186">
                  <c:v>120.7900009</c:v>
                </c:pt>
                <c:pt idx="187">
                  <c:v>120.6299973</c:v>
                </c:pt>
                <c:pt idx="188">
                  <c:v>120.5500031</c:v>
                </c:pt>
                <c:pt idx="189">
                  <c:v>120.8700027</c:v>
                </c:pt>
                <c:pt idx="190">
                  <c:v>120.4599991</c:v>
                </c:pt>
                <c:pt idx="191">
                  <c:v>121.48999790000001</c:v>
                </c:pt>
                <c:pt idx="192">
                  <c:v>120.88999939999999</c:v>
                </c:pt>
                <c:pt idx="193">
                  <c:v>121.4499969</c:v>
                </c:pt>
                <c:pt idx="194">
                  <c:v>120.98999790000001</c:v>
                </c:pt>
                <c:pt idx="195">
                  <c:v>121.08000180000001</c:v>
                </c:pt>
                <c:pt idx="196">
                  <c:v>121.0500031</c:v>
                </c:pt>
                <c:pt idx="197">
                  <c:v>120.7699966</c:v>
                </c:pt>
                <c:pt idx="198">
                  <c:v>120.86000060000001</c:v>
                </c:pt>
                <c:pt idx="199">
                  <c:v>0.98000335699999996</c:v>
                </c:pt>
                <c:pt idx="200">
                  <c:v>120.91999819999999</c:v>
                </c:pt>
                <c:pt idx="201">
                  <c:v>120.9499969</c:v>
                </c:pt>
                <c:pt idx="202">
                  <c:v>0.80999755900000003</c:v>
                </c:pt>
                <c:pt idx="203">
                  <c:v>0.58999997400000004</c:v>
                </c:pt>
                <c:pt idx="204">
                  <c:v>0.689999998</c:v>
                </c:pt>
                <c:pt idx="205">
                  <c:v>0.61000001400000003</c:v>
                </c:pt>
                <c:pt idx="206">
                  <c:v>0.61000001400000003</c:v>
                </c:pt>
                <c:pt idx="207">
                  <c:v>0.58999997400000004</c:v>
                </c:pt>
                <c:pt idx="208">
                  <c:v>0.60000002399999997</c:v>
                </c:pt>
                <c:pt idx="209">
                  <c:v>0.60000002399999997</c:v>
                </c:pt>
                <c:pt idx="210">
                  <c:v>0.58999997400000004</c:v>
                </c:pt>
                <c:pt idx="211">
                  <c:v>0.56999999300000004</c:v>
                </c:pt>
                <c:pt idx="212">
                  <c:v>-2.3499999049999998</c:v>
                </c:pt>
                <c:pt idx="213">
                  <c:v>0.56999993299999996</c:v>
                </c:pt>
                <c:pt idx="214">
                  <c:v>17.11000061</c:v>
                </c:pt>
                <c:pt idx="215">
                  <c:v>119.5899963</c:v>
                </c:pt>
              </c:numCache>
            </c:numRef>
          </c:val>
          <c:smooth val="0"/>
        </c:ser>
        <c:dLbls>
          <c:showLegendKey val="0"/>
          <c:showVal val="0"/>
          <c:showCatName val="0"/>
          <c:showSerName val="0"/>
          <c:showPercent val="0"/>
          <c:showBubbleSize val="0"/>
        </c:dLbls>
        <c:marker val="1"/>
        <c:smooth val="0"/>
        <c:axId val="270040248"/>
        <c:axId val="270038288"/>
      </c:lineChart>
      <c:lineChart>
        <c:grouping val="standard"/>
        <c:varyColors val="0"/>
        <c:ser>
          <c:idx val="3"/>
          <c:order val="1"/>
          <c:tx>
            <c:strRef>
              <c:f>Sheet1!$F$1</c:f>
              <c:strCache>
                <c:ptCount val="1"/>
                <c:pt idx="0">
                  <c:v>GR Output</c:v>
                </c:pt>
              </c:strCache>
            </c:strRef>
          </c:tx>
          <c:spPr>
            <a:ln w="28575" cap="rnd">
              <a:solidFill>
                <a:srgbClr val="C09B00"/>
              </a:solidFill>
              <a:round/>
            </a:ln>
            <a:effectLst/>
          </c:spPr>
          <c:marker>
            <c:symbol val="none"/>
          </c:marker>
          <c:cat>
            <c:numRef>
              <c:f>Sheet1!$B$362:$B$577</c:f>
              <c:numCache>
                <c:formatCode>h:mm;@</c:formatCode>
                <c:ptCount val="216"/>
                <c:pt idx="0">
                  <c:v>43230.25</c:v>
                </c:pt>
                <c:pt idx="1">
                  <c:v>43230.253472222219</c:v>
                </c:pt>
                <c:pt idx="2">
                  <c:v>43230.256944444445</c:v>
                </c:pt>
                <c:pt idx="3">
                  <c:v>43230.260416666664</c:v>
                </c:pt>
                <c:pt idx="4">
                  <c:v>43230.263888888891</c:v>
                </c:pt>
                <c:pt idx="5">
                  <c:v>43230.267361111109</c:v>
                </c:pt>
                <c:pt idx="6">
                  <c:v>43230.270833333336</c:v>
                </c:pt>
                <c:pt idx="7">
                  <c:v>43230.274305555555</c:v>
                </c:pt>
                <c:pt idx="8">
                  <c:v>43230.277777777781</c:v>
                </c:pt>
                <c:pt idx="9">
                  <c:v>43230.28125</c:v>
                </c:pt>
                <c:pt idx="10">
                  <c:v>43230.284722222219</c:v>
                </c:pt>
                <c:pt idx="11">
                  <c:v>43230.288194444445</c:v>
                </c:pt>
                <c:pt idx="12">
                  <c:v>43230.291666666664</c:v>
                </c:pt>
                <c:pt idx="13">
                  <c:v>43230.295138888891</c:v>
                </c:pt>
                <c:pt idx="14">
                  <c:v>43230.298611111109</c:v>
                </c:pt>
                <c:pt idx="15">
                  <c:v>43230.302083333336</c:v>
                </c:pt>
                <c:pt idx="16">
                  <c:v>43230.305555555555</c:v>
                </c:pt>
                <c:pt idx="17">
                  <c:v>43230.309027777781</c:v>
                </c:pt>
                <c:pt idx="18">
                  <c:v>43230.3125</c:v>
                </c:pt>
                <c:pt idx="19">
                  <c:v>43230.315972222219</c:v>
                </c:pt>
                <c:pt idx="20">
                  <c:v>43230.319444444445</c:v>
                </c:pt>
                <c:pt idx="21">
                  <c:v>43230.322916666664</c:v>
                </c:pt>
                <c:pt idx="22">
                  <c:v>43230.326388888891</c:v>
                </c:pt>
                <c:pt idx="23">
                  <c:v>43230.329861111109</c:v>
                </c:pt>
                <c:pt idx="24">
                  <c:v>43230.333333333336</c:v>
                </c:pt>
                <c:pt idx="25">
                  <c:v>43230.336805555555</c:v>
                </c:pt>
                <c:pt idx="26">
                  <c:v>43230.340277777781</c:v>
                </c:pt>
                <c:pt idx="27">
                  <c:v>43230.34375</c:v>
                </c:pt>
                <c:pt idx="28">
                  <c:v>43230.347222222219</c:v>
                </c:pt>
                <c:pt idx="29">
                  <c:v>43230.350694444445</c:v>
                </c:pt>
                <c:pt idx="30">
                  <c:v>43230.354166666664</c:v>
                </c:pt>
                <c:pt idx="31">
                  <c:v>43230.357638888891</c:v>
                </c:pt>
                <c:pt idx="32">
                  <c:v>43230.361111111109</c:v>
                </c:pt>
                <c:pt idx="33">
                  <c:v>43230.364583333336</c:v>
                </c:pt>
                <c:pt idx="34">
                  <c:v>43230.368055555555</c:v>
                </c:pt>
                <c:pt idx="35">
                  <c:v>43230.371527777781</c:v>
                </c:pt>
                <c:pt idx="36">
                  <c:v>43230.375</c:v>
                </c:pt>
                <c:pt idx="37">
                  <c:v>43230.378472222219</c:v>
                </c:pt>
                <c:pt idx="38">
                  <c:v>43230.381944444445</c:v>
                </c:pt>
                <c:pt idx="39">
                  <c:v>43230.385416666664</c:v>
                </c:pt>
                <c:pt idx="40">
                  <c:v>43230.388888888891</c:v>
                </c:pt>
                <c:pt idx="41">
                  <c:v>43230.392361111109</c:v>
                </c:pt>
                <c:pt idx="42">
                  <c:v>43230.395833333336</c:v>
                </c:pt>
                <c:pt idx="43">
                  <c:v>43230.399305555555</c:v>
                </c:pt>
                <c:pt idx="44">
                  <c:v>43230.402777777781</c:v>
                </c:pt>
                <c:pt idx="45">
                  <c:v>43230.40625</c:v>
                </c:pt>
                <c:pt idx="46">
                  <c:v>43230.409722222219</c:v>
                </c:pt>
                <c:pt idx="47">
                  <c:v>43230.413194444445</c:v>
                </c:pt>
                <c:pt idx="48">
                  <c:v>43230.416666666664</c:v>
                </c:pt>
                <c:pt idx="49">
                  <c:v>43230.420138888891</c:v>
                </c:pt>
                <c:pt idx="50">
                  <c:v>43230.423611111109</c:v>
                </c:pt>
                <c:pt idx="51">
                  <c:v>43230.427083333336</c:v>
                </c:pt>
                <c:pt idx="52">
                  <c:v>43230.430555555555</c:v>
                </c:pt>
                <c:pt idx="53">
                  <c:v>43230.434027777781</c:v>
                </c:pt>
                <c:pt idx="54">
                  <c:v>43230.4375</c:v>
                </c:pt>
                <c:pt idx="55">
                  <c:v>43230.440972222219</c:v>
                </c:pt>
                <c:pt idx="56">
                  <c:v>43230.444444444445</c:v>
                </c:pt>
                <c:pt idx="57">
                  <c:v>43230.447916666664</c:v>
                </c:pt>
                <c:pt idx="58">
                  <c:v>43230.451388888891</c:v>
                </c:pt>
                <c:pt idx="59">
                  <c:v>43230.454861111109</c:v>
                </c:pt>
                <c:pt idx="60">
                  <c:v>43230.458333333336</c:v>
                </c:pt>
                <c:pt idx="61">
                  <c:v>43230.461805555555</c:v>
                </c:pt>
                <c:pt idx="62">
                  <c:v>43230.465277777781</c:v>
                </c:pt>
                <c:pt idx="63">
                  <c:v>43230.46875</c:v>
                </c:pt>
                <c:pt idx="64">
                  <c:v>43230.472222222219</c:v>
                </c:pt>
                <c:pt idx="65">
                  <c:v>43230.475694444445</c:v>
                </c:pt>
                <c:pt idx="66">
                  <c:v>43230.479166666664</c:v>
                </c:pt>
                <c:pt idx="67">
                  <c:v>43230.482638888891</c:v>
                </c:pt>
                <c:pt idx="68">
                  <c:v>43230.486111111109</c:v>
                </c:pt>
                <c:pt idx="69">
                  <c:v>43230.489583333336</c:v>
                </c:pt>
                <c:pt idx="70">
                  <c:v>43230.493055555555</c:v>
                </c:pt>
                <c:pt idx="71">
                  <c:v>43230.496527777781</c:v>
                </c:pt>
                <c:pt idx="72">
                  <c:v>43230.5</c:v>
                </c:pt>
                <c:pt idx="73">
                  <c:v>43230.503472222219</c:v>
                </c:pt>
                <c:pt idx="74">
                  <c:v>43230.506944444445</c:v>
                </c:pt>
                <c:pt idx="75">
                  <c:v>43230.510416666664</c:v>
                </c:pt>
                <c:pt idx="76">
                  <c:v>43230.513888888891</c:v>
                </c:pt>
                <c:pt idx="77">
                  <c:v>43230.517361111109</c:v>
                </c:pt>
                <c:pt idx="78">
                  <c:v>43230.520833333336</c:v>
                </c:pt>
                <c:pt idx="79">
                  <c:v>43230.524305555555</c:v>
                </c:pt>
                <c:pt idx="80">
                  <c:v>43230.527777777781</c:v>
                </c:pt>
                <c:pt idx="81">
                  <c:v>43230.53125</c:v>
                </c:pt>
                <c:pt idx="82">
                  <c:v>43230.534722222219</c:v>
                </c:pt>
                <c:pt idx="83">
                  <c:v>43230.538194444445</c:v>
                </c:pt>
                <c:pt idx="84">
                  <c:v>43230.541666666664</c:v>
                </c:pt>
                <c:pt idx="85">
                  <c:v>43230.545138888891</c:v>
                </c:pt>
                <c:pt idx="86">
                  <c:v>43230.548611111109</c:v>
                </c:pt>
                <c:pt idx="87">
                  <c:v>43230.552083333336</c:v>
                </c:pt>
                <c:pt idx="88">
                  <c:v>43230.555555555555</c:v>
                </c:pt>
                <c:pt idx="89">
                  <c:v>43230.559027777781</c:v>
                </c:pt>
                <c:pt idx="90">
                  <c:v>43230.5625</c:v>
                </c:pt>
                <c:pt idx="91">
                  <c:v>43230.565972222219</c:v>
                </c:pt>
                <c:pt idx="92">
                  <c:v>43230.569444444445</c:v>
                </c:pt>
                <c:pt idx="93">
                  <c:v>43230.572916666664</c:v>
                </c:pt>
                <c:pt idx="94">
                  <c:v>43230.576388888891</c:v>
                </c:pt>
                <c:pt idx="95">
                  <c:v>43230.579861111109</c:v>
                </c:pt>
                <c:pt idx="96">
                  <c:v>43230.583333333336</c:v>
                </c:pt>
                <c:pt idx="97">
                  <c:v>43230.586805555555</c:v>
                </c:pt>
                <c:pt idx="98">
                  <c:v>43230.590277777781</c:v>
                </c:pt>
                <c:pt idx="99">
                  <c:v>43230.59375</c:v>
                </c:pt>
                <c:pt idx="100">
                  <c:v>43230.597222222219</c:v>
                </c:pt>
                <c:pt idx="101">
                  <c:v>43230.600694444445</c:v>
                </c:pt>
                <c:pt idx="102">
                  <c:v>43230.604166666664</c:v>
                </c:pt>
                <c:pt idx="103">
                  <c:v>43230.607638888891</c:v>
                </c:pt>
                <c:pt idx="104">
                  <c:v>43230.611111111109</c:v>
                </c:pt>
                <c:pt idx="105">
                  <c:v>43230.614583333336</c:v>
                </c:pt>
                <c:pt idx="106">
                  <c:v>43230.618055555555</c:v>
                </c:pt>
                <c:pt idx="107">
                  <c:v>43230.621527777781</c:v>
                </c:pt>
                <c:pt idx="108">
                  <c:v>43230.625</c:v>
                </c:pt>
                <c:pt idx="109">
                  <c:v>43230.628472222219</c:v>
                </c:pt>
                <c:pt idx="110">
                  <c:v>43230.631944444445</c:v>
                </c:pt>
                <c:pt idx="111">
                  <c:v>43230.635416666664</c:v>
                </c:pt>
                <c:pt idx="112">
                  <c:v>43230.638888888891</c:v>
                </c:pt>
                <c:pt idx="113">
                  <c:v>43230.642361111109</c:v>
                </c:pt>
                <c:pt idx="114">
                  <c:v>43230.645833333336</c:v>
                </c:pt>
                <c:pt idx="115">
                  <c:v>43230.649305555555</c:v>
                </c:pt>
                <c:pt idx="116">
                  <c:v>43230.652777777781</c:v>
                </c:pt>
                <c:pt idx="117">
                  <c:v>43230.65625</c:v>
                </c:pt>
                <c:pt idx="118">
                  <c:v>43230.659722222219</c:v>
                </c:pt>
                <c:pt idx="119">
                  <c:v>43230.663194444445</c:v>
                </c:pt>
                <c:pt idx="120">
                  <c:v>43230.666666666664</c:v>
                </c:pt>
                <c:pt idx="121">
                  <c:v>43230.670138888891</c:v>
                </c:pt>
                <c:pt idx="122">
                  <c:v>43230.673611111109</c:v>
                </c:pt>
                <c:pt idx="123">
                  <c:v>43230.677083333336</c:v>
                </c:pt>
                <c:pt idx="124">
                  <c:v>43230.680555555555</c:v>
                </c:pt>
                <c:pt idx="125">
                  <c:v>43230.684027777781</c:v>
                </c:pt>
                <c:pt idx="126">
                  <c:v>43230.6875</c:v>
                </c:pt>
                <c:pt idx="127">
                  <c:v>43230.690972222219</c:v>
                </c:pt>
                <c:pt idx="128">
                  <c:v>43230.694444444445</c:v>
                </c:pt>
                <c:pt idx="129">
                  <c:v>43230.697916666664</c:v>
                </c:pt>
                <c:pt idx="130">
                  <c:v>43230.701388888891</c:v>
                </c:pt>
                <c:pt idx="131">
                  <c:v>43230.704861111109</c:v>
                </c:pt>
                <c:pt idx="132">
                  <c:v>43230.708333333336</c:v>
                </c:pt>
                <c:pt idx="133">
                  <c:v>43230.711805555555</c:v>
                </c:pt>
                <c:pt idx="134">
                  <c:v>43230.715277777781</c:v>
                </c:pt>
                <c:pt idx="135">
                  <c:v>43230.71875</c:v>
                </c:pt>
                <c:pt idx="136">
                  <c:v>43230.722222222219</c:v>
                </c:pt>
                <c:pt idx="137">
                  <c:v>43230.725694444445</c:v>
                </c:pt>
                <c:pt idx="138">
                  <c:v>43230.729166666664</c:v>
                </c:pt>
                <c:pt idx="139">
                  <c:v>43230.732638888891</c:v>
                </c:pt>
                <c:pt idx="140">
                  <c:v>43230.736111111109</c:v>
                </c:pt>
                <c:pt idx="141">
                  <c:v>43230.739583333336</c:v>
                </c:pt>
                <c:pt idx="142">
                  <c:v>43230.743055555555</c:v>
                </c:pt>
                <c:pt idx="143">
                  <c:v>43230.746527777781</c:v>
                </c:pt>
                <c:pt idx="144">
                  <c:v>43230.75</c:v>
                </c:pt>
                <c:pt idx="145">
                  <c:v>43230.753472222219</c:v>
                </c:pt>
                <c:pt idx="146">
                  <c:v>43230.756944444445</c:v>
                </c:pt>
                <c:pt idx="147">
                  <c:v>43230.760416666664</c:v>
                </c:pt>
                <c:pt idx="148">
                  <c:v>43230.763888888891</c:v>
                </c:pt>
                <c:pt idx="149">
                  <c:v>43230.767361111109</c:v>
                </c:pt>
                <c:pt idx="150">
                  <c:v>43230.770833333336</c:v>
                </c:pt>
                <c:pt idx="151">
                  <c:v>43230.774305555555</c:v>
                </c:pt>
                <c:pt idx="152">
                  <c:v>43230.777777777781</c:v>
                </c:pt>
                <c:pt idx="153">
                  <c:v>43230.78125</c:v>
                </c:pt>
                <c:pt idx="154">
                  <c:v>43230.784722222219</c:v>
                </c:pt>
                <c:pt idx="155">
                  <c:v>43230.788194444445</c:v>
                </c:pt>
                <c:pt idx="156">
                  <c:v>43230.791666666664</c:v>
                </c:pt>
                <c:pt idx="157">
                  <c:v>43230.795138888891</c:v>
                </c:pt>
                <c:pt idx="158">
                  <c:v>43230.798611111109</c:v>
                </c:pt>
                <c:pt idx="159">
                  <c:v>43230.802083333336</c:v>
                </c:pt>
                <c:pt idx="160">
                  <c:v>43230.805555555555</c:v>
                </c:pt>
                <c:pt idx="161">
                  <c:v>43230.809027777781</c:v>
                </c:pt>
                <c:pt idx="162">
                  <c:v>43230.8125</c:v>
                </c:pt>
                <c:pt idx="163">
                  <c:v>43230.815972222219</c:v>
                </c:pt>
                <c:pt idx="164">
                  <c:v>43230.819444444445</c:v>
                </c:pt>
                <c:pt idx="165">
                  <c:v>43230.822916666664</c:v>
                </c:pt>
                <c:pt idx="166">
                  <c:v>43230.826388888891</c:v>
                </c:pt>
                <c:pt idx="167">
                  <c:v>43230.829861111109</c:v>
                </c:pt>
                <c:pt idx="168">
                  <c:v>43230.833333333336</c:v>
                </c:pt>
                <c:pt idx="169">
                  <c:v>43230.836805555555</c:v>
                </c:pt>
                <c:pt idx="170">
                  <c:v>43230.840277777781</c:v>
                </c:pt>
                <c:pt idx="171">
                  <c:v>43230.84375</c:v>
                </c:pt>
                <c:pt idx="172">
                  <c:v>43230.847222222219</c:v>
                </c:pt>
                <c:pt idx="173">
                  <c:v>43230.850694444445</c:v>
                </c:pt>
                <c:pt idx="174">
                  <c:v>43230.854166666664</c:v>
                </c:pt>
                <c:pt idx="175">
                  <c:v>43230.857638888891</c:v>
                </c:pt>
                <c:pt idx="176">
                  <c:v>43230.861111111109</c:v>
                </c:pt>
                <c:pt idx="177">
                  <c:v>43230.864583333336</c:v>
                </c:pt>
                <c:pt idx="178">
                  <c:v>43230.868055555555</c:v>
                </c:pt>
                <c:pt idx="179">
                  <c:v>43230.871527777781</c:v>
                </c:pt>
                <c:pt idx="180">
                  <c:v>43230.875</c:v>
                </c:pt>
                <c:pt idx="181">
                  <c:v>43230.878472222219</c:v>
                </c:pt>
                <c:pt idx="182">
                  <c:v>43230.881944444445</c:v>
                </c:pt>
                <c:pt idx="183">
                  <c:v>43230.885416666664</c:v>
                </c:pt>
                <c:pt idx="184">
                  <c:v>43230.888888888891</c:v>
                </c:pt>
                <c:pt idx="185">
                  <c:v>43230.892361111109</c:v>
                </c:pt>
                <c:pt idx="186">
                  <c:v>43230.895833333336</c:v>
                </c:pt>
                <c:pt idx="187">
                  <c:v>43230.899305555555</c:v>
                </c:pt>
                <c:pt idx="188">
                  <c:v>43230.902777777781</c:v>
                </c:pt>
                <c:pt idx="189">
                  <c:v>43230.90625</c:v>
                </c:pt>
                <c:pt idx="190">
                  <c:v>43230.909722222219</c:v>
                </c:pt>
                <c:pt idx="191">
                  <c:v>43230.913194444445</c:v>
                </c:pt>
                <c:pt idx="192">
                  <c:v>43230.916666666664</c:v>
                </c:pt>
                <c:pt idx="193">
                  <c:v>43230.920138888891</c:v>
                </c:pt>
                <c:pt idx="194">
                  <c:v>43230.923611111109</c:v>
                </c:pt>
                <c:pt idx="195">
                  <c:v>43230.927083333336</c:v>
                </c:pt>
                <c:pt idx="196">
                  <c:v>43230.930555555555</c:v>
                </c:pt>
                <c:pt idx="197">
                  <c:v>43230.934027777781</c:v>
                </c:pt>
                <c:pt idx="198">
                  <c:v>43230.9375</c:v>
                </c:pt>
                <c:pt idx="199">
                  <c:v>43230.940972222219</c:v>
                </c:pt>
                <c:pt idx="200">
                  <c:v>43230.944444444445</c:v>
                </c:pt>
                <c:pt idx="201">
                  <c:v>43230.947916666664</c:v>
                </c:pt>
                <c:pt idx="202">
                  <c:v>43230.951388888891</c:v>
                </c:pt>
                <c:pt idx="203">
                  <c:v>43230.954861111109</c:v>
                </c:pt>
                <c:pt idx="204">
                  <c:v>43230.958333333336</c:v>
                </c:pt>
                <c:pt idx="205">
                  <c:v>43230.961805555555</c:v>
                </c:pt>
                <c:pt idx="206">
                  <c:v>43230.965277777781</c:v>
                </c:pt>
                <c:pt idx="207">
                  <c:v>43230.96875</c:v>
                </c:pt>
                <c:pt idx="208">
                  <c:v>43230.972222222219</c:v>
                </c:pt>
                <c:pt idx="209">
                  <c:v>43230.975694444445</c:v>
                </c:pt>
                <c:pt idx="210">
                  <c:v>43230.979166666664</c:v>
                </c:pt>
                <c:pt idx="211">
                  <c:v>43230.982638888891</c:v>
                </c:pt>
                <c:pt idx="212">
                  <c:v>43230.986111111109</c:v>
                </c:pt>
                <c:pt idx="213">
                  <c:v>43230.989583333336</c:v>
                </c:pt>
                <c:pt idx="214">
                  <c:v>43230.993055555555</c:v>
                </c:pt>
                <c:pt idx="215">
                  <c:v>43230.996527777781</c:v>
                </c:pt>
              </c:numCache>
            </c:numRef>
          </c:cat>
          <c:val>
            <c:numRef>
              <c:f>Sheet1!$F$362:$F$577</c:f>
              <c:numCache>
                <c:formatCode>General</c:formatCode>
                <c:ptCount val="2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0.02</c:v>
                </c:pt>
                <c:pt idx="16">
                  <c:v>0.22999998899999999</c:v>
                </c:pt>
                <c:pt idx="17">
                  <c:v>0.34000000400000002</c:v>
                </c:pt>
                <c:pt idx="18">
                  <c:v>0.42999997699999998</c:v>
                </c:pt>
                <c:pt idx="19">
                  <c:v>0.519999981</c:v>
                </c:pt>
                <c:pt idx="20">
                  <c:v>0.56999999300000004</c:v>
                </c:pt>
                <c:pt idx="21">
                  <c:v>0.68000000699999996</c:v>
                </c:pt>
                <c:pt idx="22">
                  <c:v>0.75</c:v>
                </c:pt>
                <c:pt idx="23">
                  <c:v>0.90999996699999997</c:v>
                </c:pt>
                <c:pt idx="24">
                  <c:v>1.1299999949999999</c:v>
                </c:pt>
                <c:pt idx="25">
                  <c:v>1.4199999569999999</c:v>
                </c:pt>
                <c:pt idx="26">
                  <c:v>1.7599999900000001</c:v>
                </c:pt>
                <c:pt idx="27">
                  <c:v>1.2400000099999999</c:v>
                </c:pt>
                <c:pt idx="28">
                  <c:v>0.12999999500000001</c:v>
                </c:pt>
                <c:pt idx="29">
                  <c:v>0</c:v>
                </c:pt>
                <c:pt idx="30">
                  <c:v>3.9999999000000001E-2</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0.01</c:v>
                </c:pt>
                <c:pt idx="56">
                  <c:v>0.01</c:v>
                </c:pt>
                <c:pt idx="57">
                  <c:v>0</c:v>
                </c:pt>
                <c:pt idx="58">
                  <c:v>0</c:v>
                </c:pt>
                <c:pt idx="59">
                  <c:v>0</c:v>
                </c:pt>
                <c:pt idx="60">
                  <c:v>0</c:v>
                </c:pt>
                <c:pt idx="61">
                  <c:v>0</c:v>
                </c:pt>
                <c:pt idx="62">
                  <c:v>0</c:v>
                </c:pt>
                <c:pt idx="63">
                  <c:v>1.1899999379999999</c:v>
                </c:pt>
                <c:pt idx="64">
                  <c:v>0</c:v>
                </c:pt>
                <c:pt idx="65">
                  <c:v>0</c:v>
                </c:pt>
                <c:pt idx="66">
                  <c:v>0.34000000400000002</c:v>
                </c:pt>
                <c:pt idx="67">
                  <c:v>0.329999983</c:v>
                </c:pt>
                <c:pt idx="68">
                  <c:v>0.329999983</c:v>
                </c:pt>
                <c:pt idx="69">
                  <c:v>0.329999983</c:v>
                </c:pt>
                <c:pt idx="70">
                  <c:v>0.34000000400000002</c:v>
                </c:pt>
                <c:pt idx="71">
                  <c:v>0.329999983</c:v>
                </c:pt>
                <c:pt idx="72">
                  <c:v>0.329999983</c:v>
                </c:pt>
                <c:pt idx="73">
                  <c:v>0.310000002</c:v>
                </c:pt>
                <c:pt idx="74">
                  <c:v>0.34000000400000002</c:v>
                </c:pt>
                <c:pt idx="75">
                  <c:v>0.329999983</c:v>
                </c:pt>
                <c:pt idx="76">
                  <c:v>0.329999983</c:v>
                </c:pt>
                <c:pt idx="77">
                  <c:v>0.329999983</c:v>
                </c:pt>
                <c:pt idx="78">
                  <c:v>0.329999983</c:v>
                </c:pt>
                <c:pt idx="79">
                  <c:v>0.329999983</c:v>
                </c:pt>
                <c:pt idx="80">
                  <c:v>0.31999999299999998</c:v>
                </c:pt>
                <c:pt idx="81">
                  <c:v>0.310000002</c:v>
                </c:pt>
                <c:pt idx="82">
                  <c:v>0.329999983</c:v>
                </c:pt>
                <c:pt idx="83">
                  <c:v>0.329999983</c:v>
                </c:pt>
                <c:pt idx="84">
                  <c:v>0.329999983</c:v>
                </c:pt>
                <c:pt idx="85">
                  <c:v>0.329999983</c:v>
                </c:pt>
                <c:pt idx="86">
                  <c:v>0.31999999299999998</c:v>
                </c:pt>
                <c:pt idx="87">
                  <c:v>0.310000002</c:v>
                </c:pt>
                <c:pt idx="88">
                  <c:v>0.329999983</c:v>
                </c:pt>
                <c:pt idx="89">
                  <c:v>0.329999983</c:v>
                </c:pt>
                <c:pt idx="90">
                  <c:v>0.329999983</c:v>
                </c:pt>
                <c:pt idx="91">
                  <c:v>0.329999983</c:v>
                </c:pt>
                <c:pt idx="92">
                  <c:v>0.329999983</c:v>
                </c:pt>
                <c:pt idx="93">
                  <c:v>0.25</c:v>
                </c:pt>
                <c:pt idx="94">
                  <c:v>0.14000000100000001</c:v>
                </c:pt>
                <c:pt idx="95">
                  <c:v>0.12999999500000001</c:v>
                </c:pt>
                <c:pt idx="96">
                  <c:v>0.12999999500000001</c:v>
                </c:pt>
                <c:pt idx="97">
                  <c:v>0.12999999500000001</c:v>
                </c:pt>
                <c:pt idx="98">
                  <c:v>0.12999999500000001</c:v>
                </c:pt>
                <c:pt idx="99">
                  <c:v>0.12999999500000001</c:v>
                </c:pt>
                <c:pt idx="100">
                  <c:v>0.12999999500000001</c:v>
                </c:pt>
                <c:pt idx="101">
                  <c:v>0.14000000100000001</c:v>
                </c:pt>
                <c:pt idx="102">
                  <c:v>0.12999999500000001</c:v>
                </c:pt>
                <c:pt idx="103">
                  <c:v>0.12999999500000001</c:v>
                </c:pt>
                <c:pt idx="104">
                  <c:v>0.12999999500000001</c:v>
                </c:pt>
                <c:pt idx="105">
                  <c:v>0.14000000100000001</c:v>
                </c:pt>
                <c:pt idx="106">
                  <c:v>0.12999999500000001</c:v>
                </c:pt>
                <c:pt idx="107">
                  <c:v>0.12999999500000001</c:v>
                </c:pt>
                <c:pt idx="108">
                  <c:v>0.12999999500000001</c:v>
                </c:pt>
                <c:pt idx="109">
                  <c:v>0.12999999500000001</c:v>
                </c:pt>
                <c:pt idx="110">
                  <c:v>0.14000000100000001</c:v>
                </c:pt>
                <c:pt idx="111">
                  <c:v>0.12999999500000001</c:v>
                </c:pt>
                <c:pt idx="112">
                  <c:v>0.12999999500000001</c:v>
                </c:pt>
                <c:pt idx="113">
                  <c:v>2.6900000569999998</c:v>
                </c:pt>
                <c:pt idx="114">
                  <c:v>5.5099997519999997</c:v>
                </c:pt>
                <c:pt idx="115">
                  <c:v>5.4299998279999997</c:v>
                </c:pt>
                <c:pt idx="116">
                  <c:v>1.9599999189999999</c:v>
                </c:pt>
                <c:pt idx="117">
                  <c:v>2.3899998660000001</c:v>
                </c:pt>
                <c:pt idx="118">
                  <c:v>4.3699998860000004</c:v>
                </c:pt>
                <c:pt idx="119">
                  <c:v>3.7200000289999999</c:v>
                </c:pt>
                <c:pt idx="120">
                  <c:v>4.7300000190000002</c:v>
                </c:pt>
                <c:pt idx="121">
                  <c:v>4.7899999619999996</c:v>
                </c:pt>
                <c:pt idx="122">
                  <c:v>4.0899996759999997</c:v>
                </c:pt>
                <c:pt idx="123">
                  <c:v>2.8799998759999998</c:v>
                </c:pt>
                <c:pt idx="124">
                  <c:v>3.5299999710000001</c:v>
                </c:pt>
                <c:pt idx="125">
                  <c:v>3.75</c:v>
                </c:pt>
                <c:pt idx="126">
                  <c:v>3.1599998469999999</c:v>
                </c:pt>
                <c:pt idx="127">
                  <c:v>0</c:v>
                </c:pt>
                <c:pt idx="128">
                  <c:v>0</c:v>
                </c:pt>
                <c:pt idx="129">
                  <c:v>1.7799999710000001</c:v>
                </c:pt>
                <c:pt idx="130">
                  <c:v>1.6699999569999999</c:v>
                </c:pt>
                <c:pt idx="131">
                  <c:v>1.6499999759999999</c:v>
                </c:pt>
                <c:pt idx="132">
                  <c:v>1.6899999379999999</c:v>
                </c:pt>
                <c:pt idx="133">
                  <c:v>2.0199999809999998</c:v>
                </c:pt>
                <c:pt idx="134">
                  <c:v>3.3999998570000001</c:v>
                </c:pt>
                <c:pt idx="135">
                  <c:v>14.25</c:v>
                </c:pt>
                <c:pt idx="136">
                  <c:v>17.329999919999999</c:v>
                </c:pt>
                <c:pt idx="137">
                  <c:v>17.899999619999999</c:v>
                </c:pt>
                <c:pt idx="138">
                  <c:v>8.6899995800000003</c:v>
                </c:pt>
                <c:pt idx="139">
                  <c:v>5.9999998999999998E-2</c:v>
                </c:pt>
                <c:pt idx="140">
                  <c:v>0</c:v>
                </c:pt>
                <c:pt idx="141">
                  <c:v>4.3499999049999998</c:v>
                </c:pt>
                <c:pt idx="142">
                  <c:v>3</c:v>
                </c:pt>
                <c:pt idx="143">
                  <c:v>3.3399999139999998</c:v>
                </c:pt>
                <c:pt idx="144">
                  <c:v>7.6199998860000004</c:v>
                </c:pt>
                <c:pt idx="145">
                  <c:v>3.5499999519999998</c:v>
                </c:pt>
                <c:pt idx="146">
                  <c:v>2.6900000569999998</c:v>
                </c:pt>
                <c:pt idx="147">
                  <c:v>3.0599999430000002</c:v>
                </c:pt>
                <c:pt idx="148">
                  <c:v>8.6899995800000003</c:v>
                </c:pt>
                <c:pt idx="149">
                  <c:v>3.5899999139999998</c:v>
                </c:pt>
                <c:pt idx="150">
                  <c:v>2.9500000480000002</c:v>
                </c:pt>
                <c:pt idx="151">
                  <c:v>3.079999924</c:v>
                </c:pt>
                <c:pt idx="152">
                  <c:v>3.1399998660000001</c:v>
                </c:pt>
                <c:pt idx="153">
                  <c:v>0.41999998700000002</c:v>
                </c:pt>
                <c:pt idx="154">
                  <c:v>0.41999998700000002</c:v>
                </c:pt>
                <c:pt idx="155">
                  <c:v>3.0899999139999998</c:v>
                </c:pt>
                <c:pt idx="156">
                  <c:v>2.8799998759999998</c:v>
                </c:pt>
                <c:pt idx="157">
                  <c:v>2.5499999519999998</c:v>
                </c:pt>
                <c:pt idx="158">
                  <c:v>1.9799998999999999</c:v>
                </c:pt>
                <c:pt idx="159">
                  <c:v>1.75</c:v>
                </c:pt>
                <c:pt idx="160">
                  <c:v>1.579999924</c:v>
                </c:pt>
                <c:pt idx="161">
                  <c:v>2.4700000289999999</c:v>
                </c:pt>
                <c:pt idx="162">
                  <c:v>1.599999905</c:v>
                </c:pt>
                <c:pt idx="163">
                  <c:v>2.0699999330000001</c:v>
                </c:pt>
                <c:pt idx="164">
                  <c:v>2.6599998469999999</c:v>
                </c:pt>
                <c:pt idx="165">
                  <c:v>2.5999999049999998</c:v>
                </c:pt>
                <c:pt idx="166">
                  <c:v>2.0499999519999998</c:v>
                </c:pt>
                <c:pt idx="167">
                  <c:v>1.5899999140000001</c:v>
                </c:pt>
                <c:pt idx="168">
                  <c:v>1.1799999480000001</c:v>
                </c:pt>
                <c:pt idx="169">
                  <c:v>0.81999999300000004</c:v>
                </c:pt>
                <c:pt idx="170">
                  <c:v>0.63999998599999997</c:v>
                </c:pt>
                <c:pt idx="171">
                  <c:v>0.39999997599999998</c:v>
                </c:pt>
                <c:pt idx="172">
                  <c:v>0.25</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numCache>
            </c:numRef>
          </c:val>
          <c:smooth val="0"/>
        </c:ser>
        <c:dLbls>
          <c:showLegendKey val="0"/>
          <c:showVal val="0"/>
          <c:showCatName val="0"/>
          <c:showSerName val="0"/>
          <c:showPercent val="0"/>
          <c:showBubbleSize val="0"/>
        </c:dLbls>
        <c:marker val="1"/>
        <c:smooth val="0"/>
        <c:axId val="270038680"/>
        <c:axId val="270037896"/>
      </c:lineChart>
      <c:catAx>
        <c:axId val="270040248"/>
        <c:scaling>
          <c:orientation val="minMax"/>
        </c:scaling>
        <c:delete val="0"/>
        <c:axPos val="b"/>
        <c:numFmt formatCode="h:mm;@"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270038288"/>
        <c:crosses val="autoZero"/>
        <c:auto val="0"/>
        <c:lblAlgn val="ctr"/>
        <c:lblOffset val="100"/>
        <c:tickLblSkip val="12"/>
        <c:tickMarkSkip val="120"/>
        <c:noMultiLvlLbl val="0"/>
      </c:catAx>
      <c:valAx>
        <c:axId val="270038288"/>
        <c:scaling>
          <c:orientation val="minMax"/>
          <c:max val="450"/>
          <c:min val="-4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   </a:t>
                </a:r>
                <a:endParaRPr lang="en-US"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crossAx val="270040248"/>
        <c:crosses val="autoZero"/>
        <c:crossBetween val="between"/>
      </c:valAx>
      <c:valAx>
        <c:axId val="270037896"/>
        <c:scaling>
          <c:orientation val="minMax"/>
          <c:min val="-2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   </a:t>
                </a:r>
                <a:endParaRPr lang="en-US"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crossAx val="270038680"/>
        <c:crosses val="max"/>
        <c:crossBetween val="between"/>
      </c:valAx>
      <c:catAx>
        <c:axId val="270038680"/>
        <c:scaling>
          <c:orientation val="minMax"/>
        </c:scaling>
        <c:delete val="1"/>
        <c:axPos val="b"/>
        <c:numFmt formatCode="h:mm;@" sourceLinked="1"/>
        <c:majorTickMark val="out"/>
        <c:minorTickMark val="none"/>
        <c:tickLblPos val="nextTo"/>
        <c:crossAx val="270037896"/>
        <c:crosses val="autoZero"/>
        <c:auto val="1"/>
        <c:lblAlgn val="ctr"/>
        <c:lblOffset val="100"/>
        <c:noMultiLvlLbl val="0"/>
      </c:catAx>
      <c:spPr>
        <a:noFill/>
        <a:ln>
          <a:noFill/>
        </a:ln>
        <a:effectLst/>
      </c:spPr>
    </c:plotArea>
    <c:legend>
      <c:legendPos val="b"/>
      <c:layout>
        <c:manualLayout>
          <c:xMode val="edge"/>
          <c:yMode val="edge"/>
          <c:x val="0.49965281683539559"/>
          <c:y val="0.93674645206731111"/>
          <c:w val="0.38759912823397075"/>
          <c:h val="4.5660084389254493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700" b="0" i="0" u="none" strike="noStrike" kern="1200" spc="0" baseline="0">
                <a:solidFill>
                  <a:schemeClr val="tx1"/>
                </a:solidFill>
                <a:latin typeface="+mn-lt"/>
                <a:ea typeface="+mn-ea"/>
                <a:cs typeface="+mn-cs"/>
              </a:defRPr>
            </a:pPr>
            <a:r>
              <a:rPr lang="en-US" sz="1700" dirty="0" smtClean="0">
                <a:solidFill>
                  <a:schemeClr val="tx1"/>
                </a:solidFill>
              </a:rPr>
              <a:t>Prices and Output</a:t>
            </a:r>
            <a:r>
              <a:rPr lang="en-US" sz="1700" baseline="0" dirty="0" smtClean="0">
                <a:solidFill>
                  <a:schemeClr val="tx1"/>
                </a:solidFill>
              </a:rPr>
              <a:t> for Utility-Scale and Distributed Energy Resources </a:t>
            </a:r>
            <a:endParaRPr lang="en-US" sz="1700" dirty="0">
              <a:solidFill>
                <a:schemeClr val="tx1"/>
              </a:solidFill>
            </a:endParaRPr>
          </a:p>
        </c:rich>
      </c:tx>
      <c:layout/>
      <c:overlay val="0"/>
      <c:spPr>
        <a:noFill/>
        <a:ln>
          <a:noFill/>
        </a:ln>
        <a:effectLst/>
      </c:spPr>
      <c:txPr>
        <a:bodyPr rot="0" spcFirstLastPara="1" vertOverflow="ellipsis" vert="horz" wrap="square" anchor="ctr" anchorCtr="1"/>
        <a:lstStyle/>
        <a:p>
          <a:pPr>
            <a:defRPr sz="170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1"/>
          <c:order val="1"/>
          <c:tx>
            <c:strRef>
              <c:f>Sheet1!$D$1</c:f>
              <c:strCache>
                <c:ptCount val="1"/>
                <c:pt idx="0">
                  <c:v>Load Zone SPP</c:v>
                </c:pt>
              </c:strCache>
            </c:strRef>
          </c:tx>
          <c:spPr>
            <a:ln w="28575" cap="rnd">
              <a:solidFill>
                <a:srgbClr val="43CBDD"/>
              </a:solidFill>
              <a:prstDash val="solid"/>
              <a:round/>
            </a:ln>
            <a:effectLst/>
          </c:spPr>
          <c:marker>
            <c:symbol val="none"/>
          </c:marker>
          <c:cat>
            <c:numRef>
              <c:f>Sheet1!$A$362:$A$577</c:f>
              <c:numCache>
                <c:formatCode>m/d/yyyy\ h:mm</c:formatCode>
                <c:ptCount val="216"/>
                <c:pt idx="0">
                  <c:v>43230.25</c:v>
                </c:pt>
                <c:pt idx="1">
                  <c:v>43230.253472222219</c:v>
                </c:pt>
                <c:pt idx="2">
                  <c:v>43230.256944444445</c:v>
                </c:pt>
                <c:pt idx="3">
                  <c:v>43230.260416666664</c:v>
                </c:pt>
                <c:pt idx="4">
                  <c:v>43230.263888888891</c:v>
                </c:pt>
                <c:pt idx="5">
                  <c:v>43230.267361111109</c:v>
                </c:pt>
                <c:pt idx="6">
                  <c:v>43230.270833333336</c:v>
                </c:pt>
                <c:pt idx="7">
                  <c:v>43230.274305555555</c:v>
                </c:pt>
                <c:pt idx="8">
                  <c:v>43230.277777777781</c:v>
                </c:pt>
                <c:pt idx="9">
                  <c:v>43230.28125</c:v>
                </c:pt>
                <c:pt idx="10">
                  <c:v>43230.284722222219</c:v>
                </c:pt>
                <c:pt idx="11">
                  <c:v>43230.288194444445</c:v>
                </c:pt>
                <c:pt idx="12">
                  <c:v>43230.291666666664</c:v>
                </c:pt>
                <c:pt idx="13">
                  <c:v>43230.295138888891</c:v>
                </c:pt>
                <c:pt idx="14">
                  <c:v>43230.298611111109</c:v>
                </c:pt>
                <c:pt idx="15">
                  <c:v>43230.302083333336</c:v>
                </c:pt>
                <c:pt idx="16">
                  <c:v>43230.305555555555</c:v>
                </c:pt>
                <c:pt idx="17">
                  <c:v>43230.309027777781</c:v>
                </c:pt>
                <c:pt idx="18">
                  <c:v>43230.3125</c:v>
                </c:pt>
                <c:pt idx="19">
                  <c:v>43230.315972222219</c:v>
                </c:pt>
                <c:pt idx="20">
                  <c:v>43230.319444444445</c:v>
                </c:pt>
                <c:pt idx="21">
                  <c:v>43230.322916666664</c:v>
                </c:pt>
                <c:pt idx="22">
                  <c:v>43230.326388888891</c:v>
                </c:pt>
                <c:pt idx="23">
                  <c:v>43230.329861111109</c:v>
                </c:pt>
                <c:pt idx="24">
                  <c:v>43230.333333333336</c:v>
                </c:pt>
                <c:pt idx="25">
                  <c:v>43230.336805555555</c:v>
                </c:pt>
                <c:pt idx="26">
                  <c:v>43230.340277777781</c:v>
                </c:pt>
                <c:pt idx="27">
                  <c:v>43230.34375</c:v>
                </c:pt>
                <c:pt idx="28">
                  <c:v>43230.347222222219</c:v>
                </c:pt>
                <c:pt idx="29">
                  <c:v>43230.350694444445</c:v>
                </c:pt>
                <c:pt idx="30">
                  <c:v>43230.354166666664</c:v>
                </c:pt>
                <c:pt idx="31">
                  <c:v>43230.357638888891</c:v>
                </c:pt>
                <c:pt idx="32">
                  <c:v>43230.361111111109</c:v>
                </c:pt>
                <c:pt idx="33">
                  <c:v>43230.364583333336</c:v>
                </c:pt>
                <c:pt idx="34">
                  <c:v>43230.368055555555</c:v>
                </c:pt>
                <c:pt idx="35">
                  <c:v>43230.371527777781</c:v>
                </c:pt>
                <c:pt idx="36">
                  <c:v>43230.375</c:v>
                </c:pt>
                <c:pt idx="37">
                  <c:v>43230.378472222219</c:v>
                </c:pt>
                <c:pt idx="38">
                  <c:v>43230.381944444445</c:v>
                </c:pt>
                <c:pt idx="39">
                  <c:v>43230.385416666664</c:v>
                </c:pt>
                <c:pt idx="40">
                  <c:v>43230.388888888891</c:v>
                </c:pt>
                <c:pt idx="41">
                  <c:v>43230.392361111109</c:v>
                </c:pt>
                <c:pt idx="42">
                  <c:v>43230.395833333336</c:v>
                </c:pt>
                <c:pt idx="43">
                  <c:v>43230.399305555555</c:v>
                </c:pt>
                <c:pt idx="44">
                  <c:v>43230.402777777781</c:v>
                </c:pt>
                <c:pt idx="45">
                  <c:v>43230.40625</c:v>
                </c:pt>
                <c:pt idx="46">
                  <c:v>43230.409722222219</c:v>
                </c:pt>
                <c:pt idx="47">
                  <c:v>43230.413194444445</c:v>
                </c:pt>
                <c:pt idx="48">
                  <c:v>43230.416666666664</c:v>
                </c:pt>
                <c:pt idx="49">
                  <c:v>43230.420138888891</c:v>
                </c:pt>
                <c:pt idx="50">
                  <c:v>43230.423611111109</c:v>
                </c:pt>
                <c:pt idx="51">
                  <c:v>43230.427083333336</c:v>
                </c:pt>
                <c:pt idx="52">
                  <c:v>43230.430555555555</c:v>
                </c:pt>
                <c:pt idx="53">
                  <c:v>43230.434027777781</c:v>
                </c:pt>
                <c:pt idx="54">
                  <c:v>43230.4375</c:v>
                </c:pt>
                <c:pt idx="55">
                  <c:v>43230.440972222219</c:v>
                </c:pt>
                <c:pt idx="56">
                  <c:v>43230.444444444445</c:v>
                </c:pt>
                <c:pt idx="57">
                  <c:v>43230.447916666664</c:v>
                </c:pt>
                <c:pt idx="58">
                  <c:v>43230.451388888891</c:v>
                </c:pt>
                <c:pt idx="59">
                  <c:v>43230.454861111109</c:v>
                </c:pt>
                <c:pt idx="60">
                  <c:v>43230.458333333336</c:v>
                </c:pt>
                <c:pt idx="61">
                  <c:v>43230.461805555555</c:v>
                </c:pt>
                <c:pt idx="62">
                  <c:v>43230.465277777781</c:v>
                </c:pt>
                <c:pt idx="63">
                  <c:v>43230.46875</c:v>
                </c:pt>
                <c:pt idx="64">
                  <c:v>43230.472222222219</c:v>
                </c:pt>
                <c:pt idx="65">
                  <c:v>43230.475694444445</c:v>
                </c:pt>
                <c:pt idx="66">
                  <c:v>43230.479166666664</c:v>
                </c:pt>
                <c:pt idx="67">
                  <c:v>43230.482638888891</c:v>
                </c:pt>
                <c:pt idx="68">
                  <c:v>43230.486111111109</c:v>
                </c:pt>
                <c:pt idx="69">
                  <c:v>43230.489583333336</c:v>
                </c:pt>
                <c:pt idx="70">
                  <c:v>43230.493055555555</c:v>
                </c:pt>
                <c:pt idx="71">
                  <c:v>43230.496527777781</c:v>
                </c:pt>
                <c:pt idx="72">
                  <c:v>43230.5</c:v>
                </c:pt>
                <c:pt idx="73">
                  <c:v>43230.503472222219</c:v>
                </c:pt>
                <c:pt idx="74">
                  <c:v>43230.506944444445</c:v>
                </c:pt>
                <c:pt idx="75">
                  <c:v>43230.510416666664</c:v>
                </c:pt>
                <c:pt idx="76">
                  <c:v>43230.513888888891</c:v>
                </c:pt>
                <c:pt idx="77">
                  <c:v>43230.517361111109</c:v>
                </c:pt>
                <c:pt idx="78">
                  <c:v>43230.520833333336</c:v>
                </c:pt>
                <c:pt idx="79">
                  <c:v>43230.524305555555</c:v>
                </c:pt>
                <c:pt idx="80">
                  <c:v>43230.527777777781</c:v>
                </c:pt>
                <c:pt idx="81">
                  <c:v>43230.53125</c:v>
                </c:pt>
                <c:pt idx="82">
                  <c:v>43230.534722222219</c:v>
                </c:pt>
                <c:pt idx="83">
                  <c:v>43230.538194444445</c:v>
                </c:pt>
                <c:pt idx="84">
                  <c:v>43230.541666666664</c:v>
                </c:pt>
                <c:pt idx="85">
                  <c:v>43230.545138888891</c:v>
                </c:pt>
                <c:pt idx="86">
                  <c:v>43230.548611111109</c:v>
                </c:pt>
                <c:pt idx="87">
                  <c:v>43230.552083333336</c:v>
                </c:pt>
                <c:pt idx="88">
                  <c:v>43230.555555555555</c:v>
                </c:pt>
                <c:pt idx="89">
                  <c:v>43230.559027777781</c:v>
                </c:pt>
                <c:pt idx="90">
                  <c:v>43230.5625</c:v>
                </c:pt>
                <c:pt idx="91">
                  <c:v>43230.565972222219</c:v>
                </c:pt>
                <c:pt idx="92">
                  <c:v>43230.569444444445</c:v>
                </c:pt>
                <c:pt idx="93">
                  <c:v>43230.572916666664</c:v>
                </c:pt>
                <c:pt idx="94">
                  <c:v>43230.576388888891</c:v>
                </c:pt>
                <c:pt idx="95">
                  <c:v>43230.579861111109</c:v>
                </c:pt>
                <c:pt idx="96">
                  <c:v>43230.583333333336</c:v>
                </c:pt>
                <c:pt idx="97">
                  <c:v>43230.586805555555</c:v>
                </c:pt>
                <c:pt idx="98">
                  <c:v>43230.590277777781</c:v>
                </c:pt>
                <c:pt idx="99">
                  <c:v>43230.59375</c:v>
                </c:pt>
                <c:pt idx="100">
                  <c:v>43230.597222222219</c:v>
                </c:pt>
                <c:pt idx="101">
                  <c:v>43230.600694444445</c:v>
                </c:pt>
                <c:pt idx="102">
                  <c:v>43230.604166666664</c:v>
                </c:pt>
                <c:pt idx="103">
                  <c:v>43230.607638888891</c:v>
                </c:pt>
                <c:pt idx="104">
                  <c:v>43230.611111111109</c:v>
                </c:pt>
                <c:pt idx="105">
                  <c:v>43230.614583333336</c:v>
                </c:pt>
                <c:pt idx="106">
                  <c:v>43230.618055555555</c:v>
                </c:pt>
                <c:pt idx="107">
                  <c:v>43230.621527777781</c:v>
                </c:pt>
                <c:pt idx="108">
                  <c:v>43230.625</c:v>
                </c:pt>
                <c:pt idx="109">
                  <c:v>43230.628472222219</c:v>
                </c:pt>
                <c:pt idx="110">
                  <c:v>43230.631944444445</c:v>
                </c:pt>
                <c:pt idx="111">
                  <c:v>43230.635416666664</c:v>
                </c:pt>
                <c:pt idx="112">
                  <c:v>43230.638888888891</c:v>
                </c:pt>
                <c:pt idx="113">
                  <c:v>43230.642361111109</c:v>
                </c:pt>
                <c:pt idx="114">
                  <c:v>43230.645833333336</c:v>
                </c:pt>
                <c:pt idx="115">
                  <c:v>43230.649305555555</c:v>
                </c:pt>
                <c:pt idx="116">
                  <c:v>43230.652777777781</c:v>
                </c:pt>
                <c:pt idx="117">
                  <c:v>43230.65625</c:v>
                </c:pt>
                <c:pt idx="118">
                  <c:v>43230.659722222219</c:v>
                </c:pt>
                <c:pt idx="119">
                  <c:v>43230.663194444445</c:v>
                </c:pt>
                <c:pt idx="120">
                  <c:v>43230.666666666664</c:v>
                </c:pt>
                <c:pt idx="121">
                  <c:v>43230.670138888891</c:v>
                </c:pt>
                <c:pt idx="122">
                  <c:v>43230.673611111109</c:v>
                </c:pt>
                <c:pt idx="123">
                  <c:v>43230.677083333336</c:v>
                </c:pt>
                <c:pt idx="124">
                  <c:v>43230.680555555555</c:v>
                </c:pt>
                <c:pt idx="125">
                  <c:v>43230.684027777781</c:v>
                </c:pt>
                <c:pt idx="126">
                  <c:v>43230.6875</c:v>
                </c:pt>
                <c:pt idx="127">
                  <c:v>43230.690972222219</c:v>
                </c:pt>
                <c:pt idx="128">
                  <c:v>43230.694444444445</c:v>
                </c:pt>
                <c:pt idx="129">
                  <c:v>43230.697916666664</c:v>
                </c:pt>
                <c:pt idx="130">
                  <c:v>43230.701388888891</c:v>
                </c:pt>
                <c:pt idx="131">
                  <c:v>43230.704861111109</c:v>
                </c:pt>
                <c:pt idx="132">
                  <c:v>43230.708333333336</c:v>
                </c:pt>
                <c:pt idx="133">
                  <c:v>43230.711805555555</c:v>
                </c:pt>
                <c:pt idx="134">
                  <c:v>43230.715277777781</c:v>
                </c:pt>
                <c:pt idx="135">
                  <c:v>43230.71875</c:v>
                </c:pt>
                <c:pt idx="136">
                  <c:v>43230.722222222219</c:v>
                </c:pt>
                <c:pt idx="137">
                  <c:v>43230.725694444445</c:v>
                </c:pt>
                <c:pt idx="138">
                  <c:v>43230.729166666664</c:v>
                </c:pt>
                <c:pt idx="139">
                  <c:v>43230.732638888891</c:v>
                </c:pt>
                <c:pt idx="140">
                  <c:v>43230.736111111109</c:v>
                </c:pt>
                <c:pt idx="141">
                  <c:v>43230.739583333336</c:v>
                </c:pt>
                <c:pt idx="142">
                  <c:v>43230.743055555555</c:v>
                </c:pt>
                <c:pt idx="143">
                  <c:v>43230.746527777781</c:v>
                </c:pt>
                <c:pt idx="144">
                  <c:v>43230.75</c:v>
                </c:pt>
                <c:pt idx="145">
                  <c:v>43230.753472222219</c:v>
                </c:pt>
                <c:pt idx="146">
                  <c:v>43230.756944444445</c:v>
                </c:pt>
                <c:pt idx="147">
                  <c:v>43230.760416666664</c:v>
                </c:pt>
                <c:pt idx="148">
                  <c:v>43230.763888888891</c:v>
                </c:pt>
                <c:pt idx="149">
                  <c:v>43230.767361111109</c:v>
                </c:pt>
                <c:pt idx="150">
                  <c:v>43230.770833333336</c:v>
                </c:pt>
                <c:pt idx="151">
                  <c:v>43230.774305555555</c:v>
                </c:pt>
                <c:pt idx="152">
                  <c:v>43230.777777777781</c:v>
                </c:pt>
                <c:pt idx="153">
                  <c:v>43230.78125</c:v>
                </c:pt>
                <c:pt idx="154">
                  <c:v>43230.784722222219</c:v>
                </c:pt>
                <c:pt idx="155">
                  <c:v>43230.788194444445</c:v>
                </c:pt>
                <c:pt idx="156">
                  <c:v>43230.791666666664</c:v>
                </c:pt>
                <c:pt idx="157">
                  <c:v>43230.795138888891</c:v>
                </c:pt>
                <c:pt idx="158">
                  <c:v>43230.798611111109</c:v>
                </c:pt>
                <c:pt idx="159">
                  <c:v>43230.802083333336</c:v>
                </c:pt>
                <c:pt idx="160">
                  <c:v>43230.805555555555</c:v>
                </c:pt>
                <c:pt idx="161">
                  <c:v>43230.809027777781</c:v>
                </c:pt>
                <c:pt idx="162">
                  <c:v>43230.8125</c:v>
                </c:pt>
                <c:pt idx="163">
                  <c:v>43230.815972222219</c:v>
                </c:pt>
                <c:pt idx="164">
                  <c:v>43230.819444444445</c:v>
                </c:pt>
                <c:pt idx="165">
                  <c:v>43230.822916666664</c:v>
                </c:pt>
                <c:pt idx="166">
                  <c:v>43230.826388888891</c:v>
                </c:pt>
                <c:pt idx="167">
                  <c:v>43230.829861111109</c:v>
                </c:pt>
                <c:pt idx="168">
                  <c:v>43230.833333333336</c:v>
                </c:pt>
                <c:pt idx="169">
                  <c:v>43230.836805555555</c:v>
                </c:pt>
                <c:pt idx="170">
                  <c:v>43230.840277777781</c:v>
                </c:pt>
                <c:pt idx="171">
                  <c:v>43230.84375</c:v>
                </c:pt>
                <c:pt idx="172">
                  <c:v>43230.847222222219</c:v>
                </c:pt>
                <c:pt idx="173">
                  <c:v>43230.850694444445</c:v>
                </c:pt>
                <c:pt idx="174">
                  <c:v>43230.854166666664</c:v>
                </c:pt>
                <c:pt idx="175">
                  <c:v>43230.857638888891</c:v>
                </c:pt>
                <c:pt idx="176">
                  <c:v>43230.861111111109</c:v>
                </c:pt>
                <c:pt idx="177">
                  <c:v>43230.864583333336</c:v>
                </c:pt>
                <c:pt idx="178">
                  <c:v>43230.868055555555</c:v>
                </c:pt>
                <c:pt idx="179">
                  <c:v>43230.871527777781</c:v>
                </c:pt>
                <c:pt idx="180">
                  <c:v>43230.875</c:v>
                </c:pt>
                <c:pt idx="181">
                  <c:v>43230.878472222219</c:v>
                </c:pt>
                <c:pt idx="182">
                  <c:v>43230.881944444445</c:v>
                </c:pt>
                <c:pt idx="183">
                  <c:v>43230.885416666664</c:v>
                </c:pt>
                <c:pt idx="184">
                  <c:v>43230.888888888891</c:v>
                </c:pt>
                <c:pt idx="185">
                  <c:v>43230.892361111109</c:v>
                </c:pt>
                <c:pt idx="186">
                  <c:v>43230.895833333336</c:v>
                </c:pt>
                <c:pt idx="187">
                  <c:v>43230.899305555555</c:v>
                </c:pt>
                <c:pt idx="188">
                  <c:v>43230.902777777781</c:v>
                </c:pt>
                <c:pt idx="189">
                  <c:v>43230.90625</c:v>
                </c:pt>
                <c:pt idx="190">
                  <c:v>43230.909722222219</c:v>
                </c:pt>
                <c:pt idx="191">
                  <c:v>43230.913194444445</c:v>
                </c:pt>
                <c:pt idx="192">
                  <c:v>43230.916666666664</c:v>
                </c:pt>
                <c:pt idx="193">
                  <c:v>43230.920138888891</c:v>
                </c:pt>
                <c:pt idx="194">
                  <c:v>43230.923611111109</c:v>
                </c:pt>
                <c:pt idx="195">
                  <c:v>43230.927083333336</c:v>
                </c:pt>
                <c:pt idx="196">
                  <c:v>43230.930555555555</c:v>
                </c:pt>
                <c:pt idx="197">
                  <c:v>43230.934027777781</c:v>
                </c:pt>
                <c:pt idx="198">
                  <c:v>43230.9375</c:v>
                </c:pt>
                <c:pt idx="199">
                  <c:v>43230.940972222219</c:v>
                </c:pt>
                <c:pt idx="200">
                  <c:v>43230.944444444445</c:v>
                </c:pt>
                <c:pt idx="201">
                  <c:v>43230.947916666664</c:v>
                </c:pt>
                <c:pt idx="202">
                  <c:v>43230.951388888891</c:v>
                </c:pt>
                <c:pt idx="203">
                  <c:v>43230.954861111109</c:v>
                </c:pt>
                <c:pt idx="204">
                  <c:v>43230.958333333336</c:v>
                </c:pt>
                <c:pt idx="205">
                  <c:v>43230.961805555555</c:v>
                </c:pt>
                <c:pt idx="206">
                  <c:v>43230.965277777781</c:v>
                </c:pt>
                <c:pt idx="207">
                  <c:v>43230.96875</c:v>
                </c:pt>
                <c:pt idx="208">
                  <c:v>43230.972222222219</c:v>
                </c:pt>
                <c:pt idx="209">
                  <c:v>43230.975694444445</c:v>
                </c:pt>
                <c:pt idx="210">
                  <c:v>43230.979166666664</c:v>
                </c:pt>
                <c:pt idx="211">
                  <c:v>43230.982638888891</c:v>
                </c:pt>
                <c:pt idx="212">
                  <c:v>43230.986111111109</c:v>
                </c:pt>
                <c:pt idx="213">
                  <c:v>43230.989583333336</c:v>
                </c:pt>
                <c:pt idx="214">
                  <c:v>43230.993055555555</c:v>
                </c:pt>
                <c:pt idx="215">
                  <c:v>43230.996527777781</c:v>
                </c:pt>
              </c:numCache>
            </c:numRef>
          </c:cat>
          <c:val>
            <c:numRef>
              <c:f>Sheet1!$D$362:$D$577</c:f>
              <c:numCache>
                <c:formatCode>General</c:formatCode>
                <c:ptCount val="216"/>
                <c:pt idx="0">
                  <c:v>1.6000000240000001</c:v>
                </c:pt>
                <c:pt idx="1">
                  <c:v>1.1499999759999999</c:v>
                </c:pt>
                <c:pt idx="2">
                  <c:v>1.559999943</c:v>
                </c:pt>
                <c:pt idx="3">
                  <c:v>1.940000057</c:v>
                </c:pt>
                <c:pt idx="4">
                  <c:v>2.5599999430000002</c:v>
                </c:pt>
                <c:pt idx="5">
                  <c:v>3.3599998950000001</c:v>
                </c:pt>
                <c:pt idx="6">
                  <c:v>3.5699999330000001</c:v>
                </c:pt>
                <c:pt idx="7">
                  <c:v>3.6600000860000002</c:v>
                </c:pt>
                <c:pt idx="8">
                  <c:v>4.1300001139999996</c:v>
                </c:pt>
                <c:pt idx="9">
                  <c:v>5.0900001530000001</c:v>
                </c:pt>
                <c:pt idx="10">
                  <c:v>4.1599998469999999</c:v>
                </c:pt>
                <c:pt idx="11">
                  <c:v>4.3800001139999996</c:v>
                </c:pt>
                <c:pt idx="12">
                  <c:v>3.7200000289999999</c:v>
                </c:pt>
                <c:pt idx="13">
                  <c:v>3.630000114</c:v>
                </c:pt>
                <c:pt idx="14">
                  <c:v>4.4499998090000004</c:v>
                </c:pt>
                <c:pt idx="15">
                  <c:v>2.3900001049999999</c:v>
                </c:pt>
                <c:pt idx="16">
                  <c:v>2.9900000100000002</c:v>
                </c:pt>
                <c:pt idx="17">
                  <c:v>3.0599999430000002</c:v>
                </c:pt>
                <c:pt idx="18">
                  <c:v>5.25</c:v>
                </c:pt>
                <c:pt idx="19">
                  <c:v>7.4299998279999997</c:v>
                </c:pt>
                <c:pt idx="20">
                  <c:v>9.7899999619999996</c:v>
                </c:pt>
                <c:pt idx="21">
                  <c:v>9.2399997710000008</c:v>
                </c:pt>
                <c:pt idx="22">
                  <c:v>9.0299997330000004</c:v>
                </c:pt>
                <c:pt idx="23">
                  <c:v>18.190000529999999</c:v>
                </c:pt>
                <c:pt idx="24">
                  <c:v>17.75</c:v>
                </c:pt>
                <c:pt idx="25">
                  <c:v>17.370000839999999</c:v>
                </c:pt>
                <c:pt idx="26">
                  <c:v>12.539999959999999</c:v>
                </c:pt>
                <c:pt idx="27">
                  <c:v>15.68999958</c:v>
                </c:pt>
                <c:pt idx="28">
                  <c:v>13.22999954</c:v>
                </c:pt>
                <c:pt idx="29">
                  <c:v>18.170000080000001</c:v>
                </c:pt>
                <c:pt idx="30">
                  <c:v>16.079999919999999</c:v>
                </c:pt>
                <c:pt idx="31">
                  <c:v>17.010000229999999</c:v>
                </c:pt>
                <c:pt idx="32">
                  <c:v>24.629999160000001</c:v>
                </c:pt>
                <c:pt idx="33">
                  <c:v>16.020000459999999</c:v>
                </c:pt>
                <c:pt idx="34">
                  <c:v>26.840000150000002</c:v>
                </c:pt>
                <c:pt idx="35">
                  <c:v>26.540000920000001</c:v>
                </c:pt>
                <c:pt idx="36">
                  <c:v>27.239999770000001</c:v>
                </c:pt>
                <c:pt idx="37">
                  <c:v>27.36000061</c:v>
                </c:pt>
                <c:pt idx="38">
                  <c:v>29.61000061</c:v>
                </c:pt>
                <c:pt idx="39">
                  <c:v>29.780000690000001</c:v>
                </c:pt>
                <c:pt idx="40">
                  <c:v>28.299999239999998</c:v>
                </c:pt>
                <c:pt idx="41">
                  <c:v>28.100000380000001</c:v>
                </c:pt>
                <c:pt idx="42">
                  <c:v>20.879999160000001</c:v>
                </c:pt>
                <c:pt idx="43">
                  <c:v>14.899999619999999</c:v>
                </c:pt>
                <c:pt idx="44">
                  <c:v>14.880000109999999</c:v>
                </c:pt>
                <c:pt idx="45">
                  <c:v>14.880000109999999</c:v>
                </c:pt>
                <c:pt idx="46">
                  <c:v>14.850000380000001</c:v>
                </c:pt>
                <c:pt idx="47">
                  <c:v>14.77999973</c:v>
                </c:pt>
                <c:pt idx="48">
                  <c:v>14.960000040000001</c:v>
                </c:pt>
                <c:pt idx="49">
                  <c:v>15.06000042</c:v>
                </c:pt>
                <c:pt idx="50">
                  <c:v>15.289999959999999</c:v>
                </c:pt>
                <c:pt idx="51">
                  <c:v>15.25</c:v>
                </c:pt>
                <c:pt idx="52">
                  <c:v>15.47000027</c:v>
                </c:pt>
                <c:pt idx="53">
                  <c:v>16.170000080000001</c:v>
                </c:pt>
                <c:pt idx="54">
                  <c:v>38.91999817</c:v>
                </c:pt>
                <c:pt idx="55">
                  <c:v>39.099998470000003</c:v>
                </c:pt>
                <c:pt idx="56">
                  <c:v>30.649999619999999</c:v>
                </c:pt>
                <c:pt idx="57">
                  <c:v>28</c:v>
                </c:pt>
                <c:pt idx="58">
                  <c:v>28.780000690000001</c:v>
                </c:pt>
                <c:pt idx="59">
                  <c:v>28.31999969</c:v>
                </c:pt>
                <c:pt idx="60">
                  <c:v>27.63999939</c:v>
                </c:pt>
                <c:pt idx="61">
                  <c:v>28.63999939</c:v>
                </c:pt>
                <c:pt idx="62">
                  <c:v>56.11000061</c:v>
                </c:pt>
                <c:pt idx="63">
                  <c:v>62.290000919999997</c:v>
                </c:pt>
                <c:pt idx="64">
                  <c:v>59.75</c:v>
                </c:pt>
                <c:pt idx="65">
                  <c:v>64.910003660000001</c:v>
                </c:pt>
                <c:pt idx="66">
                  <c:v>61.349998470000003</c:v>
                </c:pt>
                <c:pt idx="67">
                  <c:v>62.259998320000001</c:v>
                </c:pt>
                <c:pt idx="68">
                  <c:v>63.83000183</c:v>
                </c:pt>
                <c:pt idx="69">
                  <c:v>61.209999080000003</c:v>
                </c:pt>
                <c:pt idx="70">
                  <c:v>57.810001370000002</c:v>
                </c:pt>
                <c:pt idx="71">
                  <c:v>57.680000309999997</c:v>
                </c:pt>
                <c:pt idx="72">
                  <c:v>60.25</c:v>
                </c:pt>
                <c:pt idx="73">
                  <c:v>47.689998629999998</c:v>
                </c:pt>
                <c:pt idx="74">
                  <c:v>213.27000430000001</c:v>
                </c:pt>
                <c:pt idx="75">
                  <c:v>406.92001340000002</c:v>
                </c:pt>
                <c:pt idx="76">
                  <c:v>405.36999509999998</c:v>
                </c:pt>
                <c:pt idx="77">
                  <c:v>208.42999270000001</c:v>
                </c:pt>
                <c:pt idx="78">
                  <c:v>412.57998659999998</c:v>
                </c:pt>
                <c:pt idx="79">
                  <c:v>218.22000120000001</c:v>
                </c:pt>
                <c:pt idx="80">
                  <c:v>217.3399963</c:v>
                </c:pt>
                <c:pt idx="81">
                  <c:v>207</c:v>
                </c:pt>
                <c:pt idx="82">
                  <c:v>385</c:v>
                </c:pt>
                <c:pt idx="83">
                  <c:v>401.26998900000001</c:v>
                </c:pt>
                <c:pt idx="84">
                  <c:v>6.6600036620000003</c:v>
                </c:pt>
                <c:pt idx="85">
                  <c:v>6.6799998279999997</c:v>
                </c:pt>
                <c:pt idx="86">
                  <c:v>0.46999978999999997</c:v>
                </c:pt>
                <c:pt idx="87">
                  <c:v>39.119998930000001</c:v>
                </c:pt>
                <c:pt idx="88">
                  <c:v>4.9900016779999996</c:v>
                </c:pt>
                <c:pt idx="89">
                  <c:v>38.180000309999997</c:v>
                </c:pt>
                <c:pt idx="90">
                  <c:v>1.6699981690000001</c:v>
                </c:pt>
                <c:pt idx="91">
                  <c:v>1.7599999900000001</c:v>
                </c:pt>
                <c:pt idx="92">
                  <c:v>19.729999540000001</c:v>
                </c:pt>
                <c:pt idx="93">
                  <c:v>8.9499998089999995</c:v>
                </c:pt>
                <c:pt idx="94">
                  <c:v>9.0500001910000005</c:v>
                </c:pt>
                <c:pt idx="95">
                  <c:v>1.0500001910000001</c:v>
                </c:pt>
                <c:pt idx="96">
                  <c:v>1.019999981</c:v>
                </c:pt>
                <c:pt idx="97">
                  <c:v>5.3699998860000004</c:v>
                </c:pt>
                <c:pt idx="98">
                  <c:v>3.1800000669999999</c:v>
                </c:pt>
                <c:pt idx="99">
                  <c:v>2.960000038</c:v>
                </c:pt>
                <c:pt idx="100">
                  <c:v>9.1099996569999995</c:v>
                </c:pt>
                <c:pt idx="101">
                  <c:v>23.290000920000001</c:v>
                </c:pt>
                <c:pt idx="102">
                  <c:v>7.0100002290000001</c:v>
                </c:pt>
                <c:pt idx="103">
                  <c:v>36.599998470000003</c:v>
                </c:pt>
                <c:pt idx="104">
                  <c:v>36.450000760000002</c:v>
                </c:pt>
                <c:pt idx="105">
                  <c:v>38.209999080000003</c:v>
                </c:pt>
                <c:pt idx="106">
                  <c:v>38.240001679999999</c:v>
                </c:pt>
                <c:pt idx="107">
                  <c:v>38.450000760000002</c:v>
                </c:pt>
                <c:pt idx="108">
                  <c:v>38.119998930000001</c:v>
                </c:pt>
                <c:pt idx="109">
                  <c:v>37.229999540000001</c:v>
                </c:pt>
                <c:pt idx="110">
                  <c:v>38.450000760000002</c:v>
                </c:pt>
                <c:pt idx="111">
                  <c:v>38</c:v>
                </c:pt>
                <c:pt idx="112">
                  <c:v>38.590000150000002</c:v>
                </c:pt>
                <c:pt idx="113">
                  <c:v>38.430000309999997</c:v>
                </c:pt>
                <c:pt idx="114">
                  <c:v>37.680000309999997</c:v>
                </c:pt>
                <c:pt idx="115">
                  <c:v>37.33000183</c:v>
                </c:pt>
                <c:pt idx="116">
                  <c:v>37.840000150000002</c:v>
                </c:pt>
                <c:pt idx="117">
                  <c:v>40.119998930000001</c:v>
                </c:pt>
                <c:pt idx="118">
                  <c:v>37.91999817</c:v>
                </c:pt>
                <c:pt idx="119">
                  <c:v>37.590000150000002</c:v>
                </c:pt>
                <c:pt idx="120">
                  <c:v>36.799999239999998</c:v>
                </c:pt>
                <c:pt idx="121">
                  <c:v>37.02999878</c:v>
                </c:pt>
                <c:pt idx="122">
                  <c:v>37.75</c:v>
                </c:pt>
                <c:pt idx="123">
                  <c:v>38.25</c:v>
                </c:pt>
                <c:pt idx="124">
                  <c:v>39.509998320000001</c:v>
                </c:pt>
                <c:pt idx="125">
                  <c:v>39.709999080000003</c:v>
                </c:pt>
                <c:pt idx="126">
                  <c:v>41.36000061</c:v>
                </c:pt>
                <c:pt idx="127">
                  <c:v>37.930000309999997</c:v>
                </c:pt>
                <c:pt idx="128">
                  <c:v>37.86000061</c:v>
                </c:pt>
                <c:pt idx="129">
                  <c:v>36.490001679999999</c:v>
                </c:pt>
                <c:pt idx="130">
                  <c:v>35.869998930000001</c:v>
                </c:pt>
                <c:pt idx="131">
                  <c:v>36.439998629999998</c:v>
                </c:pt>
                <c:pt idx="132">
                  <c:v>37.020000459999999</c:v>
                </c:pt>
                <c:pt idx="133">
                  <c:v>36.560001370000002</c:v>
                </c:pt>
                <c:pt idx="134">
                  <c:v>36.060001370000002</c:v>
                </c:pt>
                <c:pt idx="135">
                  <c:v>36.540000919999997</c:v>
                </c:pt>
                <c:pt idx="136">
                  <c:v>36.240001679999999</c:v>
                </c:pt>
                <c:pt idx="137">
                  <c:v>36.020000459999999</c:v>
                </c:pt>
                <c:pt idx="138">
                  <c:v>36.040000919999997</c:v>
                </c:pt>
                <c:pt idx="139">
                  <c:v>35.939998629999998</c:v>
                </c:pt>
                <c:pt idx="140">
                  <c:v>35.880001069999999</c:v>
                </c:pt>
                <c:pt idx="141">
                  <c:v>35.810001370000002</c:v>
                </c:pt>
                <c:pt idx="142">
                  <c:v>37.08000183</c:v>
                </c:pt>
                <c:pt idx="143">
                  <c:v>38.72000122</c:v>
                </c:pt>
                <c:pt idx="144">
                  <c:v>38.939998629999998</c:v>
                </c:pt>
                <c:pt idx="145">
                  <c:v>38.299999239999998</c:v>
                </c:pt>
                <c:pt idx="146">
                  <c:v>35.310001370000002</c:v>
                </c:pt>
                <c:pt idx="147">
                  <c:v>36.430000309999997</c:v>
                </c:pt>
                <c:pt idx="148">
                  <c:v>37.799999239999998</c:v>
                </c:pt>
                <c:pt idx="149">
                  <c:v>36.13999939</c:v>
                </c:pt>
                <c:pt idx="150">
                  <c:v>36.36000061</c:v>
                </c:pt>
                <c:pt idx="151">
                  <c:v>35.790000919999997</c:v>
                </c:pt>
                <c:pt idx="152">
                  <c:v>36.020000459999999</c:v>
                </c:pt>
                <c:pt idx="153">
                  <c:v>-2.4900016780000001</c:v>
                </c:pt>
                <c:pt idx="154">
                  <c:v>-2.7200000289999999</c:v>
                </c:pt>
                <c:pt idx="155">
                  <c:v>-5.9999943E-2</c:v>
                </c:pt>
                <c:pt idx="156">
                  <c:v>36.650001529999997</c:v>
                </c:pt>
                <c:pt idx="157">
                  <c:v>36.099998470000003</c:v>
                </c:pt>
                <c:pt idx="158">
                  <c:v>11.47999954</c:v>
                </c:pt>
                <c:pt idx="159">
                  <c:v>35.77999878</c:v>
                </c:pt>
                <c:pt idx="160">
                  <c:v>38.049999239999998</c:v>
                </c:pt>
                <c:pt idx="161">
                  <c:v>38.259998320000001</c:v>
                </c:pt>
                <c:pt idx="162">
                  <c:v>38.369998930000001</c:v>
                </c:pt>
                <c:pt idx="163">
                  <c:v>40.380001069999999</c:v>
                </c:pt>
                <c:pt idx="164">
                  <c:v>38.340000150000002</c:v>
                </c:pt>
                <c:pt idx="165">
                  <c:v>38.409999849999998</c:v>
                </c:pt>
                <c:pt idx="166">
                  <c:v>38.409999849999998</c:v>
                </c:pt>
                <c:pt idx="167">
                  <c:v>38.459999080000003</c:v>
                </c:pt>
                <c:pt idx="168">
                  <c:v>38.900001529999997</c:v>
                </c:pt>
                <c:pt idx="169">
                  <c:v>38.689998629999998</c:v>
                </c:pt>
                <c:pt idx="170">
                  <c:v>39.119998930000001</c:v>
                </c:pt>
                <c:pt idx="171">
                  <c:v>39.099998470000003</c:v>
                </c:pt>
                <c:pt idx="172">
                  <c:v>39.52999878</c:v>
                </c:pt>
                <c:pt idx="173">
                  <c:v>39.560001370000002</c:v>
                </c:pt>
                <c:pt idx="174">
                  <c:v>39.209999080000003</c:v>
                </c:pt>
                <c:pt idx="175">
                  <c:v>39.41999817</c:v>
                </c:pt>
                <c:pt idx="176">
                  <c:v>39.150001529999997</c:v>
                </c:pt>
                <c:pt idx="177">
                  <c:v>39.189998629999998</c:v>
                </c:pt>
                <c:pt idx="178">
                  <c:v>39.150001529999997</c:v>
                </c:pt>
                <c:pt idx="179">
                  <c:v>45.439998629999998</c:v>
                </c:pt>
                <c:pt idx="180">
                  <c:v>43.090000150000002</c:v>
                </c:pt>
                <c:pt idx="181">
                  <c:v>42.75</c:v>
                </c:pt>
                <c:pt idx="182">
                  <c:v>42.799999239999998</c:v>
                </c:pt>
                <c:pt idx="183">
                  <c:v>39.119998930000001</c:v>
                </c:pt>
                <c:pt idx="184">
                  <c:v>39.299999239999998</c:v>
                </c:pt>
                <c:pt idx="185">
                  <c:v>39.200000760000002</c:v>
                </c:pt>
                <c:pt idx="186">
                  <c:v>39.439998629999998</c:v>
                </c:pt>
                <c:pt idx="187">
                  <c:v>39.299999239999998</c:v>
                </c:pt>
                <c:pt idx="188">
                  <c:v>39.430000309999997</c:v>
                </c:pt>
                <c:pt idx="189">
                  <c:v>38.58000183</c:v>
                </c:pt>
                <c:pt idx="190">
                  <c:v>39.52999878</c:v>
                </c:pt>
                <c:pt idx="191">
                  <c:v>39.479999540000001</c:v>
                </c:pt>
                <c:pt idx="192">
                  <c:v>39.549999239999998</c:v>
                </c:pt>
                <c:pt idx="193">
                  <c:v>38.83000183</c:v>
                </c:pt>
                <c:pt idx="194">
                  <c:v>38.88999939</c:v>
                </c:pt>
                <c:pt idx="195">
                  <c:v>40.36000061</c:v>
                </c:pt>
                <c:pt idx="196">
                  <c:v>39.27999878</c:v>
                </c:pt>
                <c:pt idx="197">
                  <c:v>39.77999878</c:v>
                </c:pt>
                <c:pt idx="198">
                  <c:v>39.52999878</c:v>
                </c:pt>
                <c:pt idx="199">
                  <c:v>-0.50999832199999995</c:v>
                </c:pt>
                <c:pt idx="200">
                  <c:v>39.659999849999998</c:v>
                </c:pt>
                <c:pt idx="201">
                  <c:v>39.77999878</c:v>
                </c:pt>
                <c:pt idx="202">
                  <c:v>-0.72000122099999997</c:v>
                </c:pt>
                <c:pt idx="203">
                  <c:v>-1.019999981</c:v>
                </c:pt>
                <c:pt idx="204">
                  <c:v>-0.87999999500000003</c:v>
                </c:pt>
                <c:pt idx="205">
                  <c:v>-1.0099999900000001</c:v>
                </c:pt>
                <c:pt idx="206">
                  <c:v>-1.0299999710000001</c:v>
                </c:pt>
                <c:pt idx="207">
                  <c:v>-1.0299999710000001</c:v>
                </c:pt>
                <c:pt idx="208">
                  <c:v>-1.0299999710000001</c:v>
                </c:pt>
                <c:pt idx="209">
                  <c:v>-1.0099999900000001</c:v>
                </c:pt>
                <c:pt idx="210">
                  <c:v>-1.0099999900000001</c:v>
                </c:pt>
                <c:pt idx="211">
                  <c:v>-1.0099999900000001</c:v>
                </c:pt>
                <c:pt idx="212">
                  <c:v>-2.0599999430000002</c:v>
                </c:pt>
                <c:pt idx="213">
                  <c:v>-0.97000002900000004</c:v>
                </c:pt>
                <c:pt idx="214">
                  <c:v>4.9099998469999999</c:v>
                </c:pt>
                <c:pt idx="215">
                  <c:v>41.36000061</c:v>
                </c:pt>
              </c:numCache>
            </c:numRef>
          </c:val>
          <c:smooth val="0"/>
        </c:ser>
        <c:dLbls>
          <c:showLegendKey val="0"/>
          <c:showVal val="0"/>
          <c:showCatName val="0"/>
          <c:showSerName val="0"/>
          <c:showPercent val="0"/>
          <c:showBubbleSize val="0"/>
        </c:dLbls>
        <c:marker val="1"/>
        <c:smooth val="0"/>
        <c:axId val="268485048"/>
        <c:axId val="268481912"/>
      </c:lineChart>
      <c:lineChart>
        <c:grouping val="standard"/>
        <c:varyColors val="0"/>
        <c:ser>
          <c:idx val="0"/>
          <c:order val="0"/>
          <c:tx>
            <c:strRef>
              <c:f>Sheet1!$C$1</c:f>
              <c:strCache>
                <c:ptCount val="1"/>
                <c:pt idx="0">
                  <c:v>SOTG Output </c:v>
                </c:pt>
              </c:strCache>
            </c:strRef>
          </c:tx>
          <c:spPr>
            <a:ln w="28575" cap="rnd">
              <a:solidFill>
                <a:srgbClr val="1C8D9C"/>
              </a:solidFill>
              <a:round/>
            </a:ln>
            <a:effectLst/>
          </c:spPr>
          <c:marker>
            <c:symbol val="none"/>
          </c:marker>
          <c:cat>
            <c:numRef>
              <c:f>Sheet1!$B$362:$B$577</c:f>
              <c:numCache>
                <c:formatCode>h:mm;@</c:formatCode>
                <c:ptCount val="216"/>
                <c:pt idx="0">
                  <c:v>43230.25</c:v>
                </c:pt>
                <c:pt idx="1">
                  <c:v>43230.253472222219</c:v>
                </c:pt>
                <c:pt idx="2">
                  <c:v>43230.256944444445</c:v>
                </c:pt>
                <c:pt idx="3">
                  <c:v>43230.260416666664</c:v>
                </c:pt>
                <c:pt idx="4">
                  <c:v>43230.263888888891</c:v>
                </c:pt>
                <c:pt idx="5">
                  <c:v>43230.267361111109</c:v>
                </c:pt>
                <c:pt idx="6">
                  <c:v>43230.270833333336</c:v>
                </c:pt>
                <c:pt idx="7">
                  <c:v>43230.274305555555</c:v>
                </c:pt>
                <c:pt idx="8">
                  <c:v>43230.277777777781</c:v>
                </c:pt>
                <c:pt idx="9">
                  <c:v>43230.28125</c:v>
                </c:pt>
                <c:pt idx="10">
                  <c:v>43230.284722222219</c:v>
                </c:pt>
                <c:pt idx="11">
                  <c:v>43230.288194444445</c:v>
                </c:pt>
                <c:pt idx="12">
                  <c:v>43230.291666666664</c:v>
                </c:pt>
                <c:pt idx="13">
                  <c:v>43230.295138888891</c:v>
                </c:pt>
                <c:pt idx="14">
                  <c:v>43230.298611111109</c:v>
                </c:pt>
                <c:pt idx="15">
                  <c:v>43230.302083333336</c:v>
                </c:pt>
                <c:pt idx="16">
                  <c:v>43230.305555555555</c:v>
                </c:pt>
                <c:pt idx="17">
                  <c:v>43230.309027777781</c:v>
                </c:pt>
                <c:pt idx="18">
                  <c:v>43230.3125</c:v>
                </c:pt>
                <c:pt idx="19">
                  <c:v>43230.315972222219</c:v>
                </c:pt>
                <c:pt idx="20">
                  <c:v>43230.319444444445</c:v>
                </c:pt>
                <c:pt idx="21">
                  <c:v>43230.322916666664</c:v>
                </c:pt>
                <c:pt idx="22">
                  <c:v>43230.326388888891</c:v>
                </c:pt>
                <c:pt idx="23">
                  <c:v>43230.329861111109</c:v>
                </c:pt>
                <c:pt idx="24">
                  <c:v>43230.333333333336</c:v>
                </c:pt>
                <c:pt idx="25">
                  <c:v>43230.336805555555</c:v>
                </c:pt>
                <c:pt idx="26">
                  <c:v>43230.340277777781</c:v>
                </c:pt>
                <c:pt idx="27">
                  <c:v>43230.34375</c:v>
                </c:pt>
                <c:pt idx="28">
                  <c:v>43230.347222222219</c:v>
                </c:pt>
                <c:pt idx="29">
                  <c:v>43230.350694444445</c:v>
                </c:pt>
                <c:pt idx="30">
                  <c:v>43230.354166666664</c:v>
                </c:pt>
                <c:pt idx="31">
                  <c:v>43230.357638888891</c:v>
                </c:pt>
                <c:pt idx="32">
                  <c:v>43230.361111111109</c:v>
                </c:pt>
                <c:pt idx="33">
                  <c:v>43230.364583333336</c:v>
                </c:pt>
                <c:pt idx="34">
                  <c:v>43230.368055555555</c:v>
                </c:pt>
                <c:pt idx="35">
                  <c:v>43230.371527777781</c:v>
                </c:pt>
                <c:pt idx="36">
                  <c:v>43230.375</c:v>
                </c:pt>
                <c:pt idx="37">
                  <c:v>43230.378472222219</c:v>
                </c:pt>
                <c:pt idx="38">
                  <c:v>43230.381944444445</c:v>
                </c:pt>
                <c:pt idx="39">
                  <c:v>43230.385416666664</c:v>
                </c:pt>
                <c:pt idx="40">
                  <c:v>43230.388888888891</c:v>
                </c:pt>
                <c:pt idx="41">
                  <c:v>43230.392361111109</c:v>
                </c:pt>
                <c:pt idx="42">
                  <c:v>43230.395833333336</c:v>
                </c:pt>
                <c:pt idx="43">
                  <c:v>43230.399305555555</c:v>
                </c:pt>
                <c:pt idx="44">
                  <c:v>43230.402777777781</c:v>
                </c:pt>
                <c:pt idx="45">
                  <c:v>43230.40625</c:v>
                </c:pt>
                <c:pt idx="46">
                  <c:v>43230.409722222219</c:v>
                </c:pt>
                <c:pt idx="47">
                  <c:v>43230.413194444445</c:v>
                </c:pt>
                <c:pt idx="48">
                  <c:v>43230.416666666664</c:v>
                </c:pt>
                <c:pt idx="49">
                  <c:v>43230.420138888891</c:v>
                </c:pt>
                <c:pt idx="50">
                  <c:v>43230.423611111109</c:v>
                </c:pt>
                <c:pt idx="51">
                  <c:v>43230.427083333336</c:v>
                </c:pt>
                <c:pt idx="52">
                  <c:v>43230.430555555555</c:v>
                </c:pt>
                <c:pt idx="53">
                  <c:v>43230.434027777781</c:v>
                </c:pt>
                <c:pt idx="54">
                  <c:v>43230.4375</c:v>
                </c:pt>
                <c:pt idx="55">
                  <c:v>43230.440972222219</c:v>
                </c:pt>
                <c:pt idx="56">
                  <c:v>43230.444444444445</c:v>
                </c:pt>
                <c:pt idx="57">
                  <c:v>43230.447916666664</c:v>
                </c:pt>
                <c:pt idx="58">
                  <c:v>43230.451388888891</c:v>
                </c:pt>
                <c:pt idx="59">
                  <c:v>43230.454861111109</c:v>
                </c:pt>
                <c:pt idx="60">
                  <c:v>43230.458333333336</c:v>
                </c:pt>
                <c:pt idx="61">
                  <c:v>43230.461805555555</c:v>
                </c:pt>
                <c:pt idx="62">
                  <c:v>43230.465277777781</c:v>
                </c:pt>
                <c:pt idx="63">
                  <c:v>43230.46875</c:v>
                </c:pt>
                <c:pt idx="64">
                  <c:v>43230.472222222219</c:v>
                </c:pt>
                <c:pt idx="65">
                  <c:v>43230.475694444445</c:v>
                </c:pt>
                <c:pt idx="66">
                  <c:v>43230.479166666664</c:v>
                </c:pt>
                <c:pt idx="67">
                  <c:v>43230.482638888891</c:v>
                </c:pt>
                <c:pt idx="68">
                  <c:v>43230.486111111109</c:v>
                </c:pt>
                <c:pt idx="69">
                  <c:v>43230.489583333336</c:v>
                </c:pt>
                <c:pt idx="70">
                  <c:v>43230.493055555555</c:v>
                </c:pt>
                <c:pt idx="71">
                  <c:v>43230.496527777781</c:v>
                </c:pt>
                <c:pt idx="72">
                  <c:v>43230.5</c:v>
                </c:pt>
                <c:pt idx="73">
                  <c:v>43230.503472222219</c:v>
                </c:pt>
                <c:pt idx="74">
                  <c:v>43230.506944444445</c:v>
                </c:pt>
                <c:pt idx="75">
                  <c:v>43230.510416666664</c:v>
                </c:pt>
                <c:pt idx="76">
                  <c:v>43230.513888888891</c:v>
                </c:pt>
                <c:pt idx="77">
                  <c:v>43230.517361111109</c:v>
                </c:pt>
                <c:pt idx="78">
                  <c:v>43230.520833333336</c:v>
                </c:pt>
                <c:pt idx="79">
                  <c:v>43230.524305555555</c:v>
                </c:pt>
                <c:pt idx="80">
                  <c:v>43230.527777777781</c:v>
                </c:pt>
                <c:pt idx="81">
                  <c:v>43230.53125</c:v>
                </c:pt>
                <c:pt idx="82">
                  <c:v>43230.534722222219</c:v>
                </c:pt>
                <c:pt idx="83">
                  <c:v>43230.538194444445</c:v>
                </c:pt>
                <c:pt idx="84">
                  <c:v>43230.541666666664</c:v>
                </c:pt>
                <c:pt idx="85">
                  <c:v>43230.545138888891</c:v>
                </c:pt>
                <c:pt idx="86">
                  <c:v>43230.548611111109</c:v>
                </c:pt>
                <c:pt idx="87">
                  <c:v>43230.552083333336</c:v>
                </c:pt>
                <c:pt idx="88">
                  <c:v>43230.555555555555</c:v>
                </c:pt>
                <c:pt idx="89">
                  <c:v>43230.559027777781</c:v>
                </c:pt>
                <c:pt idx="90">
                  <c:v>43230.5625</c:v>
                </c:pt>
                <c:pt idx="91">
                  <c:v>43230.565972222219</c:v>
                </c:pt>
                <c:pt idx="92">
                  <c:v>43230.569444444445</c:v>
                </c:pt>
                <c:pt idx="93">
                  <c:v>43230.572916666664</c:v>
                </c:pt>
                <c:pt idx="94">
                  <c:v>43230.576388888891</c:v>
                </c:pt>
                <c:pt idx="95">
                  <c:v>43230.579861111109</c:v>
                </c:pt>
                <c:pt idx="96">
                  <c:v>43230.583333333336</c:v>
                </c:pt>
                <c:pt idx="97">
                  <c:v>43230.586805555555</c:v>
                </c:pt>
                <c:pt idx="98">
                  <c:v>43230.590277777781</c:v>
                </c:pt>
                <c:pt idx="99">
                  <c:v>43230.59375</c:v>
                </c:pt>
                <c:pt idx="100">
                  <c:v>43230.597222222219</c:v>
                </c:pt>
                <c:pt idx="101">
                  <c:v>43230.600694444445</c:v>
                </c:pt>
                <c:pt idx="102">
                  <c:v>43230.604166666664</c:v>
                </c:pt>
                <c:pt idx="103">
                  <c:v>43230.607638888891</c:v>
                </c:pt>
                <c:pt idx="104">
                  <c:v>43230.611111111109</c:v>
                </c:pt>
                <c:pt idx="105">
                  <c:v>43230.614583333336</c:v>
                </c:pt>
                <c:pt idx="106">
                  <c:v>43230.618055555555</c:v>
                </c:pt>
                <c:pt idx="107">
                  <c:v>43230.621527777781</c:v>
                </c:pt>
                <c:pt idx="108">
                  <c:v>43230.625</c:v>
                </c:pt>
                <c:pt idx="109">
                  <c:v>43230.628472222219</c:v>
                </c:pt>
                <c:pt idx="110">
                  <c:v>43230.631944444445</c:v>
                </c:pt>
                <c:pt idx="111">
                  <c:v>43230.635416666664</c:v>
                </c:pt>
                <c:pt idx="112">
                  <c:v>43230.638888888891</c:v>
                </c:pt>
                <c:pt idx="113">
                  <c:v>43230.642361111109</c:v>
                </c:pt>
                <c:pt idx="114">
                  <c:v>43230.645833333336</c:v>
                </c:pt>
                <c:pt idx="115">
                  <c:v>43230.649305555555</c:v>
                </c:pt>
                <c:pt idx="116">
                  <c:v>43230.652777777781</c:v>
                </c:pt>
                <c:pt idx="117">
                  <c:v>43230.65625</c:v>
                </c:pt>
                <c:pt idx="118">
                  <c:v>43230.659722222219</c:v>
                </c:pt>
                <c:pt idx="119">
                  <c:v>43230.663194444445</c:v>
                </c:pt>
                <c:pt idx="120">
                  <c:v>43230.666666666664</c:v>
                </c:pt>
                <c:pt idx="121">
                  <c:v>43230.670138888891</c:v>
                </c:pt>
                <c:pt idx="122">
                  <c:v>43230.673611111109</c:v>
                </c:pt>
                <c:pt idx="123">
                  <c:v>43230.677083333336</c:v>
                </c:pt>
                <c:pt idx="124">
                  <c:v>43230.680555555555</c:v>
                </c:pt>
                <c:pt idx="125">
                  <c:v>43230.684027777781</c:v>
                </c:pt>
                <c:pt idx="126">
                  <c:v>43230.6875</c:v>
                </c:pt>
                <c:pt idx="127">
                  <c:v>43230.690972222219</c:v>
                </c:pt>
                <c:pt idx="128">
                  <c:v>43230.694444444445</c:v>
                </c:pt>
                <c:pt idx="129">
                  <c:v>43230.697916666664</c:v>
                </c:pt>
                <c:pt idx="130">
                  <c:v>43230.701388888891</c:v>
                </c:pt>
                <c:pt idx="131">
                  <c:v>43230.704861111109</c:v>
                </c:pt>
                <c:pt idx="132">
                  <c:v>43230.708333333336</c:v>
                </c:pt>
                <c:pt idx="133">
                  <c:v>43230.711805555555</c:v>
                </c:pt>
                <c:pt idx="134">
                  <c:v>43230.715277777781</c:v>
                </c:pt>
                <c:pt idx="135">
                  <c:v>43230.71875</c:v>
                </c:pt>
                <c:pt idx="136">
                  <c:v>43230.722222222219</c:v>
                </c:pt>
                <c:pt idx="137">
                  <c:v>43230.725694444445</c:v>
                </c:pt>
                <c:pt idx="138">
                  <c:v>43230.729166666664</c:v>
                </c:pt>
                <c:pt idx="139">
                  <c:v>43230.732638888891</c:v>
                </c:pt>
                <c:pt idx="140">
                  <c:v>43230.736111111109</c:v>
                </c:pt>
                <c:pt idx="141">
                  <c:v>43230.739583333336</c:v>
                </c:pt>
                <c:pt idx="142">
                  <c:v>43230.743055555555</c:v>
                </c:pt>
                <c:pt idx="143">
                  <c:v>43230.746527777781</c:v>
                </c:pt>
                <c:pt idx="144">
                  <c:v>43230.75</c:v>
                </c:pt>
                <c:pt idx="145">
                  <c:v>43230.753472222219</c:v>
                </c:pt>
                <c:pt idx="146">
                  <c:v>43230.756944444445</c:v>
                </c:pt>
                <c:pt idx="147">
                  <c:v>43230.760416666664</c:v>
                </c:pt>
                <c:pt idx="148">
                  <c:v>43230.763888888891</c:v>
                </c:pt>
                <c:pt idx="149">
                  <c:v>43230.767361111109</c:v>
                </c:pt>
                <c:pt idx="150">
                  <c:v>43230.770833333336</c:v>
                </c:pt>
                <c:pt idx="151">
                  <c:v>43230.774305555555</c:v>
                </c:pt>
                <c:pt idx="152">
                  <c:v>43230.777777777781</c:v>
                </c:pt>
                <c:pt idx="153">
                  <c:v>43230.78125</c:v>
                </c:pt>
                <c:pt idx="154">
                  <c:v>43230.784722222219</c:v>
                </c:pt>
                <c:pt idx="155">
                  <c:v>43230.788194444445</c:v>
                </c:pt>
                <c:pt idx="156">
                  <c:v>43230.791666666664</c:v>
                </c:pt>
                <c:pt idx="157">
                  <c:v>43230.795138888891</c:v>
                </c:pt>
                <c:pt idx="158">
                  <c:v>43230.798611111109</c:v>
                </c:pt>
                <c:pt idx="159">
                  <c:v>43230.802083333336</c:v>
                </c:pt>
                <c:pt idx="160">
                  <c:v>43230.805555555555</c:v>
                </c:pt>
                <c:pt idx="161">
                  <c:v>43230.809027777781</c:v>
                </c:pt>
                <c:pt idx="162">
                  <c:v>43230.8125</c:v>
                </c:pt>
                <c:pt idx="163">
                  <c:v>43230.815972222219</c:v>
                </c:pt>
                <c:pt idx="164">
                  <c:v>43230.819444444445</c:v>
                </c:pt>
                <c:pt idx="165">
                  <c:v>43230.822916666664</c:v>
                </c:pt>
                <c:pt idx="166">
                  <c:v>43230.826388888891</c:v>
                </c:pt>
                <c:pt idx="167">
                  <c:v>43230.829861111109</c:v>
                </c:pt>
                <c:pt idx="168">
                  <c:v>43230.833333333336</c:v>
                </c:pt>
                <c:pt idx="169">
                  <c:v>43230.836805555555</c:v>
                </c:pt>
                <c:pt idx="170">
                  <c:v>43230.840277777781</c:v>
                </c:pt>
                <c:pt idx="171">
                  <c:v>43230.84375</c:v>
                </c:pt>
                <c:pt idx="172">
                  <c:v>43230.847222222219</c:v>
                </c:pt>
                <c:pt idx="173">
                  <c:v>43230.850694444445</c:v>
                </c:pt>
                <c:pt idx="174">
                  <c:v>43230.854166666664</c:v>
                </c:pt>
                <c:pt idx="175">
                  <c:v>43230.857638888891</c:v>
                </c:pt>
                <c:pt idx="176">
                  <c:v>43230.861111111109</c:v>
                </c:pt>
                <c:pt idx="177">
                  <c:v>43230.864583333336</c:v>
                </c:pt>
                <c:pt idx="178">
                  <c:v>43230.868055555555</c:v>
                </c:pt>
                <c:pt idx="179">
                  <c:v>43230.871527777781</c:v>
                </c:pt>
                <c:pt idx="180">
                  <c:v>43230.875</c:v>
                </c:pt>
                <c:pt idx="181">
                  <c:v>43230.878472222219</c:v>
                </c:pt>
                <c:pt idx="182">
                  <c:v>43230.881944444445</c:v>
                </c:pt>
                <c:pt idx="183">
                  <c:v>43230.885416666664</c:v>
                </c:pt>
                <c:pt idx="184">
                  <c:v>43230.888888888891</c:v>
                </c:pt>
                <c:pt idx="185">
                  <c:v>43230.892361111109</c:v>
                </c:pt>
                <c:pt idx="186">
                  <c:v>43230.895833333336</c:v>
                </c:pt>
                <c:pt idx="187">
                  <c:v>43230.899305555555</c:v>
                </c:pt>
                <c:pt idx="188">
                  <c:v>43230.902777777781</c:v>
                </c:pt>
                <c:pt idx="189">
                  <c:v>43230.90625</c:v>
                </c:pt>
                <c:pt idx="190">
                  <c:v>43230.909722222219</c:v>
                </c:pt>
                <c:pt idx="191">
                  <c:v>43230.913194444445</c:v>
                </c:pt>
                <c:pt idx="192">
                  <c:v>43230.916666666664</c:v>
                </c:pt>
                <c:pt idx="193">
                  <c:v>43230.920138888891</c:v>
                </c:pt>
                <c:pt idx="194">
                  <c:v>43230.923611111109</c:v>
                </c:pt>
                <c:pt idx="195">
                  <c:v>43230.927083333336</c:v>
                </c:pt>
                <c:pt idx="196">
                  <c:v>43230.930555555555</c:v>
                </c:pt>
                <c:pt idx="197">
                  <c:v>43230.934027777781</c:v>
                </c:pt>
                <c:pt idx="198">
                  <c:v>43230.9375</c:v>
                </c:pt>
                <c:pt idx="199">
                  <c:v>43230.940972222219</c:v>
                </c:pt>
                <c:pt idx="200">
                  <c:v>43230.944444444445</c:v>
                </c:pt>
                <c:pt idx="201">
                  <c:v>43230.947916666664</c:v>
                </c:pt>
                <c:pt idx="202">
                  <c:v>43230.951388888891</c:v>
                </c:pt>
                <c:pt idx="203">
                  <c:v>43230.954861111109</c:v>
                </c:pt>
                <c:pt idx="204">
                  <c:v>43230.958333333336</c:v>
                </c:pt>
                <c:pt idx="205">
                  <c:v>43230.961805555555</c:v>
                </c:pt>
                <c:pt idx="206">
                  <c:v>43230.965277777781</c:v>
                </c:pt>
                <c:pt idx="207">
                  <c:v>43230.96875</c:v>
                </c:pt>
                <c:pt idx="208">
                  <c:v>43230.972222222219</c:v>
                </c:pt>
                <c:pt idx="209">
                  <c:v>43230.975694444445</c:v>
                </c:pt>
                <c:pt idx="210">
                  <c:v>43230.979166666664</c:v>
                </c:pt>
                <c:pt idx="211">
                  <c:v>43230.982638888891</c:v>
                </c:pt>
                <c:pt idx="212">
                  <c:v>43230.986111111109</c:v>
                </c:pt>
                <c:pt idx="213">
                  <c:v>43230.989583333336</c:v>
                </c:pt>
                <c:pt idx="214">
                  <c:v>43230.993055555555</c:v>
                </c:pt>
                <c:pt idx="215">
                  <c:v>43230.996527777781</c:v>
                </c:pt>
              </c:numCache>
            </c:numRef>
          </c:cat>
          <c:val>
            <c:numRef>
              <c:f>Sheet1!$C$362:$C$577</c:f>
              <c:numCache>
                <c:formatCode>General</c:formatCode>
                <c:ptCount val="2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0.25999999000000001</c:v>
                </c:pt>
                <c:pt idx="19">
                  <c:v>0.46000000800000002</c:v>
                </c:pt>
                <c:pt idx="20">
                  <c:v>0.730000019</c:v>
                </c:pt>
                <c:pt idx="21">
                  <c:v>1.1000000240000001</c:v>
                </c:pt>
                <c:pt idx="22">
                  <c:v>1.519999981</c:v>
                </c:pt>
                <c:pt idx="23">
                  <c:v>1.980000019</c:v>
                </c:pt>
                <c:pt idx="24">
                  <c:v>2.4900000100000002</c:v>
                </c:pt>
                <c:pt idx="25">
                  <c:v>3.0099999899999998</c:v>
                </c:pt>
                <c:pt idx="26">
                  <c:v>3.5599999430000002</c:v>
                </c:pt>
                <c:pt idx="27">
                  <c:v>4.0900001530000001</c:v>
                </c:pt>
                <c:pt idx="28">
                  <c:v>4.6300001139999996</c:v>
                </c:pt>
                <c:pt idx="29">
                  <c:v>5.1500000950000002</c:v>
                </c:pt>
                <c:pt idx="30">
                  <c:v>5.5900001530000001</c:v>
                </c:pt>
                <c:pt idx="31">
                  <c:v>6.2300000190000002</c:v>
                </c:pt>
                <c:pt idx="32">
                  <c:v>6.5199999809999998</c:v>
                </c:pt>
                <c:pt idx="33">
                  <c:v>6.9499998090000004</c:v>
                </c:pt>
                <c:pt idx="34">
                  <c:v>7.1100001339999999</c:v>
                </c:pt>
                <c:pt idx="35">
                  <c:v>7.25</c:v>
                </c:pt>
                <c:pt idx="36">
                  <c:v>7.4000000950000002</c:v>
                </c:pt>
                <c:pt idx="37">
                  <c:v>7.5300002099999999</c:v>
                </c:pt>
                <c:pt idx="38">
                  <c:v>7.6500000950000002</c:v>
                </c:pt>
                <c:pt idx="39">
                  <c:v>7.7699999809999998</c:v>
                </c:pt>
                <c:pt idx="40">
                  <c:v>7.8699998860000004</c:v>
                </c:pt>
                <c:pt idx="41">
                  <c:v>7.9499998090000004</c:v>
                </c:pt>
                <c:pt idx="42">
                  <c:v>8.0200004580000002</c:v>
                </c:pt>
                <c:pt idx="43">
                  <c:v>8.1000003809999992</c:v>
                </c:pt>
                <c:pt idx="44">
                  <c:v>8.1800003050000001</c:v>
                </c:pt>
                <c:pt idx="45">
                  <c:v>8.2600002289999992</c:v>
                </c:pt>
                <c:pt idx="46">
                  <c:v>8.3100004199999997</c:v>
                </c:pt>
                <c:pt idx="47">
                  <c:v>8.3699998860000004</c:v>
                </c:pt>
                <c:pt idx="48">
                  <c:v>8.4300003050000001</c:v>
                </c:pt>
                <c:pt idx="49">
                  <c:v>8.4600000380000004</c:v>
                </c:pt>
                <c:pt idx="50">
                  <c:v>8.4700002669999996</c:v>
                </c:pt>
                <c:pt idx="51">
                  <c:v>8.5200004580000002</c:v>
                </c:pt>
                <c:pt idx="52">
                  <c:v>8.5500001910000005</c:v>
                </c:pt>
                <c:pt idx="53">
                  <c:v>8.5500001910000005</c:v>
                </c:pt>
                <c:pt idx="54">
                  <c:v>8.5399999619999996</c:v>
                </c:pt>
                <c:pt idx="55">
                  <c:v>8.5299997330000004</c:v>
                </c:pt>
                <c:pt idx="56">
                  <c:v>8.5399999619999996</c:v>
                </c:pt>
                <c:pt idx="57">
                  <c:v>8.5600004199999997</c:v>
                </c:pt>
                <c:pt idx="58">
                  <c:v>8.5799999239999991</c:v>
                </c:pt>
                <c:pt idx="59">
                  <c:v>8.5699996949999999</c:v>
                </c:pt>
                <c:pt idx="60">
                  <c:v>8.5699996949999999</c:v>
                </c:pt>
                <c:pt idx="61">
                  <c:v>8.6000003809999992</c:v>
                </c:pt>
                <c:pt idx="62">
                  <c:v>8.5699996949999999</c:v>
                </c:pt>
                <c:pt idx="63">
                  <c:v>8.5399999619999996</c:v>
                </c:pt>
                <c:pt idx="64">
                  <c:v>8.5799999239999991</c:v>
                </c:pt>
                <c:pt idx="65">
                  <c:v>8.5399999619999996</c:v>
                </c:pt>
                <c:pt idx="66">
                  <c:v>8.4700002669999996</c:v>
                </c:pt>
                <c:pt idx="67">
                  <c:v>8.5299997330000004</c:v>
                </c:pt>
                <c:pt idx="68">
                  <c:v>8.5500001910000005</c:v>
                </c:pt>
                <c:pt idx="69">
                  <c:v>8.6199998860000004</c:v>
                </c:pt>
                <c:pt idx="70">
                  <c:v>8.5500001910000005</c:v>
                </c:pt>
                <c:pt idx="71">
                  <c:v>8.4600000380000004</c:v>
                </c:pt>
                <c:pt idx="72">
                  <c:v>8.4600000380000004</c:v>
                </c:pt>
                <c:pt idx="73">
                  <c:v>8.5500001910000005</c:v>
                </c:pt>
                <c:pt idx="74">
                  <c:v>8.4700002669999996</c:v>
                </c:pt>
                <c:pt idx="75">
                  <c:v>8.4700002669999996</c:v>
                </c:pt>
                <c:pt idx="76">
                  <c:v>8.4799995419999998</c:v>
                </c:pt>
                <c:pt idx="77">
                  <c:v>8.4600000380000004</c:v>
                </c:pt>
                <c:pt idx="78">
                  <c:v>8.4399995800000003</c:v>
                </c:pt>
                <c:pt idx="79">
                  <c:v>8.3800001139999996</c:v>
                </c:pt>
                <c:pt idx="80">
                  <c:v>8.3699998860000004</c:v>
                </c:pt>
                <c:pt idx="81">
                  <c:v>8.3999996190000008</c:v>
                </c:pt>
                <c:pt idx="82">
                  <c:v>8.3999996190000008</c:v>
                </c:pt>
                <c:pt idx="83">
                  <c:v>8.3100004199999997</c:v>
                </c:pt>
                <c:pt idx="84">
                  <c:v>8.3599996569999995</c:v>
                </c:pt>
                <c:pt idx="85">
                  <c:v>8.3400001530000001</c:v>
                </c:pt>
                <c:pt idx="86">
                  <c:v>8.2700004580000002</c:v>
                </c:pt>
                <c:pt idx="87">
                  <c:v>8.3800001139999996</c:v>
                </c:pt>
                <c:pt idx="88">
                  <c:v>8.4700002669999996</c:v>
                </c:pt>
                <c:pt idx="89">
                  <c:v>8.4099998469999999</c:v>
                </c:pt>
                <c:pt idx="90">
                  <c:v>8.4200000760000009</c:v>
                </c:pt>
                <c:pt idx="91">
                  <c:v>8.3800001139999996</c:v>
                </c:pt>
                <c:pt idx="92">
                  <c:v>8.3299999239999991</c:v>
                </c:pt>
                <c:pt idx="93">
                  <c:v>8.3599996569999995</c:v>
                </c:pt>
                <c:pt idx="94">
                  <c:v>8.3299999239999991</c:v>
                </c:pt>
                <c:pt idx="95">
                  <c:v>8.4099998469999999</c:v>
                </c:pt>
                <c:pt idx="96">
                  <c:v>8.3900003430000005</c:v>
                </c:pt>
                <c:pt idx="97">
                  <c:v>8.3199996949999999</c:v>
                </c:pt>
                <c:pt idx="98">
                  <c:v>8.4700002669999996</c:v>
                </c:pt>
                <c:pt idx="99">
                  <c:v>8.5500001910000005</c:v>
                </c:pt>
                <c:pt idx="100">
                  <c:v>8.4200000760000009</c:v>
                </c:pt>
                <c:pt idx="101">
                  <c:v>8.3900003430000005</c:v>
                </c:pt>
                <c:pt idx="102">
                  <c:v>8.4300003050000001</c:v>
                </c:pt>
                <c:pt idx="103">
                  <c:v>8.4099998469999999</c:v>
                </c:pt>
                <c:pt idx="104">
                  <c:v>8.5200004580000002</c:v>
                </c:pt>
                <c:pt idx="105">
                  <c:v>8.5200004580000002</c:v>
                </c:pt>
                <c:pt idx="106">
                  <c:v>8.5699996949999999</c:v>
                </c:pt>
                <c:pt idx="107">
                  <c:v>8.4300003050000001</c:v>
                </c:pt>
                <c:pt idx="108">
                  <c:v>8.3100004199999997</c:v>
                </c:pt>
                <c:pt idx="109">
                  <c:v>8.3100004199999997</c:v>
                </c:pt>
                <c:pt idx="110">
                  <c:v>8.3699998860000004</c:v>
                </c:pt>
                <c:pt idx="111">
                  <c:v>8.3400001530000001</c:v>
                </c:pt>
                <c:pt idx="112">
                  <c:v>8.2299995419999998</c:v>
                </c:pt>
                <c:pt idx="113">
                  <c:v>8.2399997710000008</c:v>
                </c:pt>
                <c:pt idx="114">
                  <c:v>8.2600002289999992</c:v>
                </c:pt>
                <c:pt idx="115">
                  <c:v>8.2799997330000004</c:v>
                </c:pt>
                <c:pt idx="116">
                  <c:v>8.1999998089999995</c:v>
                </c:pt>
                <c:pt idx="117">
                  <c:v>8.25</c:v>
                </c:pt>
                <c:pt idx="118">
                  <c:v>8.3900003430000005</c:v>
                </c:pt>
                <c:pt idx="119">
                  <c:v>8.3699998860000004</c:v>
                </c:pt>
                <c:pt idx="120">
                  <c:v>8.3900003430000005</c:v>
                </c:pt>
                <c:pt idx="121">
                  <c:v>8.2399997710000008</c:v>
                </c:pt>
                <c:pt idx="122">
                  <c:v>8.2299995419999998</c:v>
                </c:pt>
                <c:pt idx="123">
                  <c:v>8.2299995419999998</c:v>
                </c:pt>
                <c:pt idx="124">
                  <c:v>8.1899995800000003</c:v>
                </c:pt>
                <c:pt idx="125">
                  <c:v>8.2799997330000004</c:v>
                </c:pt>
                <c:pt idx="126">
                  <c:v>8.3699998860000004</c:v>
                </c:pt>
                <c:pt idx="127">
                  <c:v>8.4099998469999999</c:v>
                </c:pt>
                <c:pt idx="128">
                  <c:v>8.3100004199999997</c:v>
                </c:pt>
                <c:pt idx="129">
                  <c:v>8.2200002669999996</c:v>
                </c:pt>
                <c:pt idx="130">
                  <c:v>8.1400003430000005</c:v>
                </c:pt>
                <c:pt idx="131">
                  <c:v>8.1199998860000004</c:v>
                </c:pt>
                <c:pt idx="132">
                  <c:v>8.1499996190000008</c:v>
                </c:pt>
                <c:pt idx="133">
                  <c:v>8.2200002669999996</c:v>
                </c:pt>
                <c:pt idx="134">
                  <c:v>8.3000001910000005</c:v>
                </c:pt>
                <c:pt idx="135">
                  <c:v>8.2399997710000008</c:v>
                </c:pt>
                <c:pt idx="136">
                  <c:v>8.1499996190000008</c:v>
                </c:pt>
                <c:pt idx="137">
                  <c:v>8.0600004199999997</c:v>
                </c:pt>
                <c:pt idx="138">
                  <c:v>7.9099998469999999</c:v>
                </c:pt>
                <c:pt idx="139">
                  <c:v>7.829999924</c:v>
                </c:pt>
                <c:pt idx="140">
                  <c:v>7.8800001139999996</c:v>
                </c:pt>
                <c:pt idx="141">
                  <c:v>7.9000000950000002</c:v>
                </c:pt>
                <c:pt idx="142">
                  <c:v>7.8400001530000001</c:v>
                </c:pt>
                <c:pt idx="143">
                  <c:v>7.8000001909999996</c:v>
                </c:pt>
                <c:pt idx="144">
                  <c:v>7.7600002290000001</c:v>
                </c:pt>
                <c:pt idx="145">
                  <c:v>7.6500000950000002</c:v>
                </c:pt>
                <c:pt idx="146">
                  <c:v>7.5399999619999996</c:v>
                </c:pt>
                <c:pt idx="147">
                  <c:v>7.4299998279999997</c:v>
                </c:pt>
                <c:pt idx="148">
                  <c:v>7.5199999809999998</c:v>
                </c:pt>
                <c:pt idx="149">
                  <c:v>7.420000076</c:v>
                </c:pt>
                <c:pt idx="150">
                  <c:v>7.4299998279999997</c:v>
                </c:pt>
                <c:pt idx="151">
                  <c:v>7.3000001909999996</c:v>
                </c:pt>
                <c:pt idx="152">
                  <c:v>7.0999999049999998</c:v>
                </c:pt>
                <c:pt idx="153">
                  <c:v>4.9299998279999997</c:v>
                </c:pt>
                <c:pt idx="154">
                  <c:v>6.579999924</c:v>
                </c:pt>
                <c:pt idx="155">
                  <c:v>6.6399998660000001</c:v>
                </c:pt>
                <c:pt idx="156">
                  <c:v>5.7800002099999999</c:v>
                </c:pt>
                <c:pt idx="157">
                  <c:v>4.1799998279999997</c:v>
                </c:pt>
                <c:pt idx="158">
                  <c:v>6.1999998090000004</c:v>
                </c:pt>
                <c:pt idx="159">
                  <c:v>5.9099998469999999</c:v>
                </c:pt>
                <c:pt idx="160">
                  <c:v>5.4000000950000002</c:v>
                </c:pt>
                <c:pt idx="161">
                  <c:v>5.0900001530000001</c:v>
                </c:pt>
                <c:pt idx="162">
                  <c:v>5.0900001530000001</c:v>
                </c:pt>
                <c:pt idx="163">
                  <c:v>3.7000000480000002</c:v>
                </c:pt>
                <c:pt idx="164">
                  <c:v>3.0899999139999998</c:v>
                </c:pt>
                <c:pt idx="165">
                  <c:v>2.5299999710000001</c:v>
                </c:pt>
                <c:pt idx="166">
                  <c:v>1.8999999759999999</c:v>
                </c:pt>
                <c:pt idx="167">
                  <c:v>1.4099999670000001</c:v>
                </c:pt>
                <c:pt idx="168">
                  <c:v>1.0099999900000001</c:v>
                </c:pt>
                <c:pt idx="169">
                  <c:v>0.5</c:v>
                </c:pt>
                <c:pt idx="170">
                  <c:v>0.439999998</c:v>
                </c:pt>
                <c:pt idx="171">
                  <c:v>0.31999999299999998</c:v>
                </c:pt>
                <c:pt idx="172">
                  <c:v>0.23999999499999999</c:v>
                </c:pt>
                <c:pt idx="173">
                  <c:v>5.0000001000000002E-2</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numCache>
            </c:numRef>
          </c:val>
          <c:smooth val="0"/>
        </c:ser>
        <c:dLbls>
          <c:showLegendKey val="0"/>
          <c:showVal val="0"/>
          <c:showCatName val="0"/>
          <c:showSerName val="0"/>
          <c:showPercent val="0"/>
          <c:showBubbleSize val="0"/>
        </c:dLbls>
        <c:marker val="1"/>
        <c:smooth val="0"/>
        <c:axId val="173351656"/>
        <c:axId val="173352440"/>
      </c:lineChart>
      <c:catAx>
        <c:axId val="268485048"/>
        <c:scaling>
          <c:orientation val="minMax"/>
        </c:scaling>
        <c:delete val="0"/>
        <c:axPos val="b"/>
        <c:numFmt formatCode="h:mm;@"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268481912"/>
        <c:crosses val="autoZero"/>
        <c:auto val="0"/>
        <c:lblAlgn val="ctr"/>
        <c:lblOffset val="100"/>
        <c:tickLblSkip val="12"/>
        <c:tickMarkSkip val="12"/>
        <c:noMultiLvlLbl val="0"/>
      </c:catAx>
      <c:valAx>
        <c:axId val="268481912"/>
        <c:scaling>
          <c:orientation val="minMax"/>
          <c:max val="450"/>
          <c:min val="-4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   </a:t>
                </a:r>
                <a:endParaRPr lang="en-US"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268485048"/>
        <c:crosses val="autoZero"/>
        <c:crossBetween val="between"/>
      </c:valAx>
      <c:valAx>
        <c:axId val="173352440"/>
        <c:scaling>
          <c:orientation val="minMax"/>
          <c:max val="20"/>
          <c:min val="-2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dirty="0" smtClean="0"/>
                  <a:t>Output</a:t>
                </a:r>
                <a:r>
                  <a:rPr lang="en-US" sz="1000" baseline="0" dirty="0" smtClean="0"/>
                  <a:t> (MW)</a:t>
                </a:r>
                <a:endParaRPr lang="en-US" sz="1000" dirty="0" smtClean="0"/>
              </a:p>
            </c:rich>
          </c:tx>
          <c:layout>
            <c:manualLayout>
              <c:xMode val="edge"/>
              <c:yMode val="edge"/>
              <c:x val="0.97075892857142854"/>
              <c:y val="0.4030615001386301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73351656"/>
        <c:crosses val="max"/>
        <c:crossBetween val="between"/>
      </c:valAx>
      <c:catAx>
        <c:axId val="173351656"/>
        <c:scaling>
          <c:orientation val="minMax"/>
        </c:scaling>
        <c:delete val="1"/>
        <c:axPos val="b"/>
        <c:numFmt formatCode="h:mm;@" sourceLinked="1"/>
        <c:majorTickMark val="out"/>
        <c:minorTickMark val="none"/>
        <c:tickLblPos val="nextTo"/>
        <c:crossAx val="173352440"/>
        <c:crosses val="autoZero"/>
        <c:auto val="1"/>
        <c:lblAlgn val="ctr"/>
        <c:lblOffset val="100"/>
        <c:noMultiLvlLbl val="0"/>
      </c:catAx>
      <c:spPr>
        <a:noFill/>
        <a:ln>
          <a:noFill/>
        </a:ln>
        <a:effectLst/>
      </c:spPr>
    </c:plotArea>
    <c:legend>
      <c:legendPos val="b"/>
      <c:layout>
        <c:manualLayout>
          <c:xMode val="edge"/>
          <c:yMode val="edge"/>
          <c:x val="5.2112392200974883E-2"/>
          <c:y val="0.93674645206731111"/>
          <c:w val="0.488037120359955"/>
          <c:h val="4.5660084389254493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2.34346E-7</cdr:x>
      <cdr:y>0.40348</cdr:y>
    </cdr:from>
    <cdr:to>
      <cdr:x>0.03215</cdr:x>
      <cdr:y>0.59652</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rot="16200000">
          <a:off x="-350549" y="2389334"/>
          <a:ext cx="975445" cy="274344"/>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25041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676226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061174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2968695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ercot.com/mktrules/issues/NPRR866"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mktrules/issues/NPRR88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752600"/>
            <a:ext cx="4953000" cy="4524315"/>
          </a:xfrm>
          <a:prstGeom prst="rect">
            <a:avLst/>
          </a:prstGeom>
          <a:noFill/>
        </p:spPr>
        <p:txBody>
          <a:bodyPr wrap="square" rtlCol="0">
            <a:spAutoFit/>
          </a:bodyPr>
          <a:lstStyle/>
          <a:p>
            <a:r>
              <a:rPr lang="en-US" sz="2400" b="1" dirty="0" smtClean="0">
                <a:solidFill>
                  <a:schemeClr val="tx2"/>
                </a:solidFill>
              </a:rPr>
              <a:t>NPRR 917</a:t>
            </a:r>
          </a:p>
          <a:p>
            <a:r>
              <a:rPr lang="en-US" sz="2400" dirty="0" smtClean="0">
                <a:solidFill>
                  <a:schemeClr val="tx2"/>
                </a:solidFill>
              </a:rPr>
              <a:t>Nodal Pricing for </a:t>
            </a:r>
            <a:br>
              <a:rPr lang="en-US" sz="2400" dirty="0" smtClean="0">
                <a:solidFill>
                  <a:schemeClr val="tx2"/>
                </a:solidFill>
              </a:rPr>
            </a:br>
            <a:r>
              <a:rPr lang="en-US" sz="2400" dirty="0" smtClean="0">
                <a:solidFill>
                  <a:schemeClr val="tx2"/>
                </a:solidFill>
              </a:rPr>
              <a:t>Settlement-Only </a:t>
            </a:r>
            <a:br>
              <a:rPr lang="en-US" sz="2400" dirty="0" smtClean="0">
                <a:solidFill>
                  <a:schemeClr val="tx2"/>
                </a:solidFill>
              </a:rPr>
            </a:br>
            <a:r>
              <a:rPr lang="en-US" sz="2400" dirty="0" smtClean="0">
                <a:solidFill>
                  <a:schemeClr val="tx2"/>
                </a:solidFill>
              </a:rPr>
              <a:t>Distributed Generators and Settlement-Only </a:t>
            </a:r>
            <a:br>
              <a:rPr lang="en-US" sz="2400" dirty="0" smtClean="0">
                <a:solidFill>
                  <a:schemeClr val="tx2"/>
                </a:solidFill>
              </a:rPr>
            </a:br>
            <a:r>
              <a:rPr lang="en-US" sz="2400" dirty="0" smtClean="0">
                <a:solidFill>
                  <a:schemeClr val="tx2"/>
                </a:solidFill>
              </a:rPr>
              <a:t>Transmission Generators</a:t>
            </a:r>
            <a:endParaRPr lang="en-US" sz="2400"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 Staff</a:t>
            </a:r>
          </a:p>
          <a:p>
            <a:endParaRPr lang="en-US" dirty="0">
              <a:solidFill>
                <a:schemeClr val="tx2"/>
              </a:solidFill>
            </a:endParaRPr>
          </a:p>
          <a:p>
            <a:r>
              <a:rPr lang="en-US" dirty="0" smtClean="0">
                <a:solidFill>
                  <a:schemeClr val="tx2"/>
                </a:solidFill>
              </a:rPr>
              <a:t>WMWG / CMWG / MSWG</a:t>
            </a:r>
            <a:endParaRPr lang="en-US" dirty="0">
              <a:solidFill>
                <a:schemeClr val="tx2"/>
              </a:solidFill>
            </a:endParaRPr>
          </a:p>
          <a:p>
            <a:r>
              <a:rPr lang="en-US" dirty="0" smtClean="0">
                <a:solidFill>
                  <a:schemeClr val="tx2"/>
                </a:solidFill>
              </a:rPr>
              <a:t>Feb. 25-26, 2019</a:t>
            </a:r>
            <a:endParaRPr lang="en-US" dirty="0">
              <a:solidFill>
                <a:schemeClr val="tx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4"/>
          <p:cNvGraphicFramePr>
            <a:graphicFrameLocks/>
          </p:cNvGraphicFramePr>
          <p:nvPr>
            <p:extLst/>
          </p:nvPr>
        </p:nvGraphicFramePr>
        <p:xfrm>
          <a:off x="304800" y="990600"/>
          <a:ext cx="8534400" cy="50530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4"/>
          <p:cNvGraphicFramePr>
            <a:graphicFrameLocks noGrp="1"/>
          </p:cNvGraphicFramePr>
          <p:nvPr>
            <p:ph idx="1"/>
            <p:extLst/>
          </p:nvPr>
        </p:nvGraphicFramePr>
        <p:xfrm>
          <a:off x="304800" y="990600"/>
          <a:ext cx="8534400" cy="505301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81000" y="243682"/>
            <a:ext cx="8458200" cy="518318"/>
          </a:xfrm>
        </p:spPr>
        <p:txBody>
          <a:bodyPr/>
          <a:lstStyle/>
          <a:p>
            <a:r>
              <a:rPr lang="en-US" dirty="0"/>
              <a:t>Example: Zonal pricing in a generation pocket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119561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Graphic spid="5" grpId="0">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382000" cy="518318"/>
          </a:xfrm>
        </p:spPr>
        <p:txBody>
          <a:bodyPr/>
          <a:lstStyle/>
          <a:p>
            <a:r>
              <a:rPr lang="en-US" dirty="0" smtClean="0"/>
              <a:t>Precursor</a:t>
            </a:r>
            <a:endParaRPr lang="en-US" dirty="0"/>
          </a:p>
        </p:txBody>
      </p:sp>
      <p:sp>
        <p:nvSpPr>
          <p:cNvPr id="3" name="Content Placeholder 2"/>
          <p:cNvSpPr>
            <a:spLocks noGrp="1"/>
          </p:cNvSpPr>
          <p:nvPr>
            <p:ph idx="1"/>
          </p:nvPr>
        </p:nvSpPr>
        <p:spPr>
          <a:xfrm>
            <a:off x="304800" y="1143000"/>
            <a:ext cx="8534400" cy="4777033"/>
          </a:xfrm>
        </p:spPr>
        <p:txBody>
          <a:bodyPr/>
          <a:lstStyle/>
          <a:p>
            <a:r>
              <a:rPr lang="en-US" sz="2400" dirty="0" smtClean="0">
                <a:solidFill>
                  <a:schemeClr val="tx2"/>
                </a:solidFill>
              </a:rPr>
              <a:t>NPRR 866 establishes the methodology for mapping SODGs to their appropriate Load point in the transmission system </a:t>
            </a:r>
          </a:p>
          <a:p>
            <a:pPr lvl="1"/>
            <a:r>
              <a:rPr lang="en-US" sz="2000" dirty="0" smtClean="0">
                <a:solidFill>
                  <a:schemeClr val="tx2"/>
                </a:solidFill>
              </a:rPr>
              <a:t>Load point equates to an electrical bus</a:t>
            </a:r>
          </a:p>
          <a:p>
            <a:pPr lvl="1"/>
            <a:r>
              <a:rPr lang="en-US" sz="2000" dirty="0" smtClean="0">
                <a:solidFill>
                  <a:schemeClr val="tx2"/>
                </a:solidFill>
              </a:rPr>
              <a:t>NPRR approved by ERCOT Board Aug. </a:t>
            </a:r>
            <a:r>
              <a:rPr lang="en-US" sz="2000" dirty="0">
                <a:solidFill>
                  <a:schemeClr val="tx2"/>
                </a:solidFill>
              </a:rPr>
              <a:t>7</a:t>
            </a:r>
            <a:r>
              <a:rPr lang="en-US" sz="2000" dirty="0" smtClean="0">
                <a:solidFill>
                  <a:schemeClr val="tx2"/>
                </a:solidFill>
              </a:rPr>
              <a:t>, 2017</a:t>
            </a:r>
          </a:p>
          <a:p>
            <a:pPr lvl="1"/>
            <a:r>
              <a:rPr lang="en-US" sz="2000" dirty="0" smtClean="0">
                <a:solidFill>
                  <a:schemeClr val="tx2"/>
                </a:solidFill>
              </a:rPr>
              <a:t>CURRENT STATUS:  Implementation by April 2019</a:t>
            </a:r>
          </a:p>
          <a:p>
            <a:pPr lvl="1"/>
            <a:r>
              <a:rPr lang="en-US" sz="2000" dirty="0">
                <a:solidFill>
                  <a:schemeClr val="tx2"/>
                </a:solidFill>
                <a:hlinkClick r:id="rId2"/>
              </a:rPr>
              <a:t>http://</a:t>
            </a:r>
            <a:r>
              <a:rPr lang="en-US" sz="2000" dirty="0" smtClean="0">
                <a:solidFill>
                  <a:schemeClr val="tx2"/>
                </a:solidFill>
                <a:hlinkClick r:id="rId2"/>
              </a:rPr>
              <a:t>www.ercot.com/mktrules/issues/NPRR866</a:t>
            </a:r>
            <a:endParaRPr lang="en-US" sz="2000" dirty="0" smtClean="0">
              <a:solidFill>
                <a:schemeClr val="tx2"/>
              </a:solidFill>
            </a:endParaRPr>
          </a:p>
          <a:p>
            <a:pPr marL="457200" lvl="1" indent="0">
              <a:buNone/>
            </a:pPr>
            <a:endParaRPr lang="en-US" sz="2000" dirty="0" smtClean="0">
              <a:solidFill>
                <a:schemeClr val="tx2"/>
              </a:solidFill>
            </a:endParaRPr>
          </a:p>
          <a:p>
            <a:pPr lvl="1"/>
            <a:endParaRPr lang="en-US" sz="2000" dirty="0" smtClean="0">
              <a:solidFill>
                <a:schemeClr val="tx2"/>
              </a:solidFill>
            </a:endParaRPr>
          </a:p>
          <a:p>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547447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What does NPRR </a:t>
            </a:r>
            <a:r>
              <a:rPr lang="en-US" dirty="0"/>
              <a:t>9</a:t>
            </a:r>
            <a:r>
              <a:rPr lang="en-US" dirty="0" smtClean="0"/>
              <a:t>17 actually change?</a:t>
            </a:r>
            <a:endParaRPr lang="en-US" dirty="0"/>
          </a:p>
        </p:txBody>
      </p:sp>
      <p:sp>
        <p:nvSpPr>
          <p:cNvPr id="3" name="Content Placeholder 2"/>
          <p:cNvSpPr>
            <a:spLocks noGrp="1"/>
          </p:cNvSpPr>
          <p:nvPr>
            <p:ph idx="1"/>
          </p:nvPr>
        </p:nvSpPr>
        <p:spPr>
          <a:xfrm>
            <a:off x="304800" y="990600"/>
            <a:ext cx="8534400" cy="5029200"/>
          </a:xfrm>
        </p:spPr>
        <p:txBody>
          <a:bodyPr/>
          <a:lstStyle/>
          <a:p>
            <a:r>
              <a:rPr lang="en-US" sz="2400" dirty="0" smtClean="0">
                <a:solidFill>
                  <a:schemeClr val="tx2"/>
                </a:solidFill>
              </a:rPr>
              <a:t>The only change is the price signal</a:t>
            </a:r>
          </a:p>
          <a:p>
            <a:pPr lvl="1"/>
            <a:r>
              <a:rPr lang="en-US" sz="2000" dirty="0" smtClean="0">
                <a:solidFill>
                  <a:schemeClr val="tx2"/>
                </a:solidFill>
              </a:rPr>
              <a:t>These generators often respond passively to price signals; this NPRR just provides the </a:t>
            </a:r>
            <a:r>
              <a:rPr lang="en-US" sz="2000" dirty="0">
                <a:solidFill>
                  <a:schemeClr val="tx2"/>
                </a:solidFill>
              </a:rPr>
              <a:t>price at their location </a:t>
            </a:r>
            <a:r>
              <a:rPr lang="en-US" sz="2000" dirty="0" smtClean="0">
                <a:solidFill>
                  <a:schemeClr val="tx2"/>
                </a:solidFill>
              </a:rPr>
              <a:t>which is aligned with the reliability needs of the system</a:t>
            </a:r>
          </a:p>
          <a:p>
            <a:r>
              <a:rPr lang="en-US" sz="2400" dirty="0" smtClean="0">
                <a:solidFill>
                  <a:schemeClr val="tx2"/>
                </a:solidFill>
              </a:rPr>
              <a:t>SODGs and SOTGs:</a:t>
            </a:r>
          </a:p>
          <a:p>
            <a:pPr lvl="1"/>
            <a:r>
              <a:rPr lang="en-US" sz="2000" dirty="0">
                <a:solidFill>
                  <a:schemeClr val="tx2"/>
                </a:solidFill>
              </a:rPr>
              <a:t>Are not </a:t>
            </a:r>
            <a:r>
              <a:rPr lang="en-US" sz="2000" u="sng" dirty="0" smtClean="0">
                <a:solidFill>
                  <a:schemeClr val="tx2"/>
                </a:solidFill>
              </a:rPr>
              <a:t>G</a:t>
            </a:r>
            <a:r>
              <a:rPr lang="en-US" sz="2000" dirty="0" smtClean="0">
                <a:solidFill>
                  <a:schemeClr val="tx2"/>
                </a:solidFill>
              </a:rPr>
              <a:t>eneration </a:t>
            </a:r>
            <a:r>
              <a:rPr lang="en-US" sz="2000" u="sng" dirty="0">
                <a:solidFill>
                  <a:schemeClr val="tx2"/>
                </a:solidFill>
              </a:rPr>
              <a:t>R</a:t>
            </a:r>
            <a:r>
              <a:rPr lang="en-US" sz="2000" dirty="0">
                <a:solidFill>
                  <a:schemeClr val="tx2"/>
                </a:solidFill>
              </a:rPr>
              <a:t>esources;</a:t>
            </a:r>
          </a:p>
          <a:p>
            <a:pPr lvl="1"/>
            <a:r>
              <a:rPr lang="en-US" sz="2000" dirty="0">
                <a:solidFill>
                  <a:schemeClr val="tx2"/>
                </a:solidFill>
              </a:rPr>
              <a:t>Do not require Resource Node Settlement Points for Settlement purposes;</a:t>
            </a:r>
          </a:p>
          <a:p>
            <a:pPr lvl="1"/>
            <a:r>
              <a:rPr lang="en-US" sz="2000" dirty="0">
                <a:solidFill>
                  <a:schemeClr val="tx2"/>
                </a:solidFill>
              </a:rPr>
              <a:t>Are not eligible to participate in Security-Constrained Economic Dispatch (SCED) or in the Ancillary </a:t>
            </a:r>
            <a:r>
              <a:rPr lang="en-US" sz="2000" dirty="0" smtClean="0">
                <a:solidFill>
                  <a:schemeClr val="tx2"/>
                </a:solidFill>
              </a:rPr>
              <a:t>Services </a:t>
            </a:r>
            <a:r>
              <a:rPr lang="en-US" sz="2000" dirty="0">
                <a:solidFill>
                  <a:schemeClr val="tx2"/>
                </a:solidFill>
              </a:rPr>
              <a:t>markets, and will not receive SCED Base Points;</a:t>
            </a:r>
          </a:p>
          <a:p>
            <a:pPr lvl="1"/>
            <a:r>
              <a:rPr lang="en-US" sz="2000" dirty="0" smtClean="0">
                <a:solidFill>
                  <a:schemeClr val="tx2"/>
                </a:solidFill>
              </a:rPr>
              <a:t>Are </a:t>
            </a:r>
            <a:r>
              <a:rPr lang="en-US" sz="2000" dirty="0">
                <a:solidFill>
                  <a:schemeClr val="tx2"/>
                </a:solidFill>
              </a:rPr>
              <a:t>not required to submit Current Operating Plans (COPs</a:t>
            </a:r>
            <a:r>
              <a:rPr lang="en-US" sz="2000" dirty="0" smtClean="0">
                <a:solidFill>
                  <a:schemeClr val="tx2"/>
                </a:solidFill>
              </a:rPr>
              <a:t>)</a:t>
            </a:r>
            <a:endParaRPr lang="en-US" sz="2000" dirty="0">
              <a:solidFill>
                <a:schemeClr val="tx2"/>
              </a:solidFill>
            </a:endParaRPr>
          </a:p>
          <a:p>
            <a:pPr lvl="1"/>
            <a:r>
              <a:rPr lang="en-US" sz="2000" dirty="0">
                <a:solidFill>
                  <a:schemeClr val="tx2"/>
                </a:solidFill>
              </a:rPr>
              <a:t>Are not subject to Reliability Unit Commitment (RUC</a:t>
            </a:r>
            <a:r>
              <a:rPr lang="en-US" sz="2000" dirty="0" smtClean="0">
                <a:solidFill>
                  <a:schemeClr val="tx2"/>
                </a:solidFill>
              </a:rPr>
              <a:t>)</a:t>
            </a:r>
          </a:p>
          <a:p>
            <a:r>
              <a:rPr lang="en-US" sz="2400" dirty="0" smtClean="0">
                <a:solidFill>
                  <a:schemeClr val="tx2"/>
                </a:solidFill>
              </a:rPr>
              <a:t>Telemetry requirements are unchanged</a:t>
            </a:r>
          </a:p>
          <a:p>
            <a:pPr lvl="1"/>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544962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Other options</a:t>
            </a:r>
            <a:endParaRPr lang="en-US" dirty="0"/>
          </a:p>
        </p:txBody>
      </p:sp>
      <p:sp>
        <p:nvSpPr>
          <p:cNvPr id="3" name="Content Placeholder 2"/>
          <p:cNvSpPr>
            <a:spLocks noGrp="1"/>
          </p:cNvSpPr>
          <p:nvPr>
            <p:ph idx="1"/>
          </p:nvPr>
        </p:nvSpPr>
        <p:spPr>
          <a:xfrm>
            <a:off x="381000" y="914400"/>
            <a:ext cx="8458200" cy="2743200"/>
          </a:xfrm>
        </p:spPr>
        <p:txBody>
          <a:bodyPr/>
          <a:lstStyle/>
          <a:p>
            <a:r>
              <a:rPr lang="en-US" sz="2400" dirty="0" smtClean="0">
                <a:solidFill>
                  <a:schemeClr val="tx2"/>
                </a:solidFill>
              </a:rPr>
              <a:t>If </a:t>
            </a:r>
            <a:r>
              <a:rPr lang="en-US" sz="2400" dirty="0">
                <a:solidFill>
                  <a:schemeClr val="tx2"/>
                </a:solidFill>
              </a:rPr>
              <a:t>an </a:t>
            </a:r>
            <a:r>
              <a:rPr lang="en-US" sz="2400" dirty="0" smtClean="0">
                <a:solidFill>
                  <a:schemeClr val="tx2"/>
                </a:solidFill>
              </a:rPr>
              <a:t>SOG </a:t>
            </a:r>
            <a:r>
              <a:rPr lang="en-US" sz="2400" dirty="0">
                <a:solidFill>
                  <a:schemeClr val="tx2"/>
                </a:solidFill>
              </a:rPr>
              <a:t>wants to participate in </a:t>
            </a:r>
            <a:r>
              <a:rPr lang="en-US" sz="2400" dirty="0" smtClean="0">
                <a:solidFill>
                  <a:schemeClr val="tx2"/>
                </a:solidFill>
              </a:rPr>
              <a:t>SCED, Ancillary Services, or DAM with a Resource Node price equal to the nodal electrical bus price:</a:t>
            </a:r>
            <a:endParaRPr lang="en-US" sz="2400" dirty="0">
              <a:solidFill>
                <a:schemeClr val="tx2"/>
              </a:solidFill>
            </a:endParaRPr>
          </a:p>
          <a:p>
            <a:pPr lvl="1"/>
            <a:r>
              <a:rPr lang="en-US" sz="2000" dirty="0" smtClean="0">
                <a:solidFill>
                  <a:schemeClr val="tx2"/>
                </a:solidFill>
              </a:rPr>
              <a:t>An SOTG can </a:t>
            </a:r>
            <a:r>
              <a:rPr lang="en-US" sz="2000" dirty="0">
                <a:solidFill>
                  <a:schemeClr val="tx2"/>
                </a:solidFill>
              </a:rPr>
              <a:t>register as a </a:t>
            </a:r>
            <a:r>
              <a:rPr lang="en-US" sz="2000" dirty="0" smtClean="0">
                <a:solidFill>
                  <a:schemeClr val="tx2"/>
                </a:solidFill>
              </a:rPr>
              <a:t>Generation </a:t>
            </a:r>
            <a:r>
              <a:rPr lang="en-US" sz="2000" dirty="0">
                <a:solidFill>
                  <a:schemeClr val="tx2"/>
                </a:solidFill>
              </a:rPr>
              <a:t>Resource </a:t>
            </a:r>
            <a:r>
              <a:rPr lang="en-US" sz="2000" dirty="0" smtClean="0">
                <a:solidFill>
                  <a:schemeClr val="tx2"/>
                </a:solidFill>
              </a:rPr>
              <a:t>(GR)</a:t>
            </a:r>
          </a:p>
          <a:p>
            <a:pPr lvl="1"/>
            <a:r>
              <a:rPr lang="en-US" sz="2000" dirty="0" smtClean="0">
                <a:solidFill>
                  <a:schemeClr val="tx2"/>
                </a:solidFill>
              </a:rPr>
              <a:t>An SODG can </a:t>
            </a:r>
            <a:r>
              <a:rPr lang="en-US" sz="2000" dirty="0">
                <a:solidFill>
                  <a:schemeClr val="tx2"/>
                </a:solidFill>
              </a:rPr>
              <a:t>register as a Distribution Generation Resource (DGR)</a:t>
            </a:r>
          </a:p>
          <a:p>
            <a:pPr lvl="2"/>
            <a:r>
              <a:rPr lang="en-US" sz="2000" dirty="0" smtClean="0">
                <a:solidFill>
                  <a:schemeClr val="tx2"/>
                </a:solidFill>
              </a:rPr>
              <a:t>DGR is another </a:t>
            </a:r>
            <a:r>
              <a:rPr lang="en-US" sz="2000" dirty="0">
                <a:solidFill>
                  <a:schemeClr val="tx2"/>
                </a:solidFill>
              </a:rPr>
              <a:t>new term from NPRR 889</a:t>
            </a:r>
          </a:p>
          <a:p>
            <a:pPr lvl="1"/>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5" name="TextBox 4"/>
          <p:cNvSpPr txBox="1"/>
          <p:nvPr/>
        </p:nvSpPr>
        <p:spPr>
          <a:xfrm>
            <a:off x="762000" y="3642211"/>
            <a:ext cx="7162800" cy="2431435"/>
          </a:xfrm>
          <a:prstGeom prst="rect">
            <a:avLst/>
          </a:prstGeom>
          <a:solidFill>
            <a:schemeClr val="accent1">
              <a:lumMod val="20000"/>
              <a:lumOff val="80000"/>
            </a:schemeClr>
          </a:solidFill>
          <a:ln w="12700">
            <a:noFill/>
          </a:ln>
        </p:spPr>
        <p:txBody>
          <a:bodyPr wrap="square" lIns="274320" tIns="137160" rIns="274320" bIns="137160" rtlCol="0" anchor="ctr" anchorCtr="0">
            <a:spAutoFit/>
          </a:bodyPr>
          <a:lstStyle/>
          <a:p>
            <a:r>
              <a:rPr lang="x-none" b="1" i="1" dirty="0">
                <a:solidFill>
                  <a:schemeClr val="tx2"/>
                </a:solidFill>
              </a:rPr>
              <a:t>Distribution Generation Resource</a:t>
            </a:r>
            <a:r>
              <a:rPr lang="en-US" b="1" i="1" dirty="0">
                <a:solidFill>
                  <a:schemeClr val="tx2"/>
                </a:solidFill>
              </a:rPr>
              <a:t> (DGR)</a:t>
            </a:r>
            <a:endParaRPr lang="en-US" b="1" dirty="0">
              <a:solidFill>
                <a:schemeClr val="tx2"/>
              </a:solidFill>
            </a:endParaRPr>
          </a:p>
          <a:p>
            <a:pPr>
              <a:spcBef>
                <a:spcPts val="300"/>
              </a:spcBef>
            </a:pPr>
            <a:r>
              <a:rPr lang="en-US" sz="1400" dirty="0">
                <a:solidFill>
                  <a:schemeClr val="tx2"/>
                </a:solidFill>
              </a:rPr>
              <a:t>A Generation Resource connected to the Distribution System that is either: </a:t>
            </a:r>
          </a:p>
          <a:p>
            <a:pPr marL="339725" indent="-339725">
              <a:spcBef>
                <a:spcPts val="300"/>
              </a:spcBef>
            </a:pPr>
            <a:r>
              <a:rPr lang="en-US" sz="1400" dirty="0">
                <a:solidFill>
                  <a:schemeClr val="tx2"/>
                </a:solidFill>
              </a:rPr>
              <a:t>(1)	Greater than ten MW and not registered with the Public Utility Commission of Texas (PUCT) as a self-generator; or</a:t>
            </a:r>
          </a:p>
          <a:p>
            <a:pPr marL="339725" indent="-339725">
              <a:spcBef>
                <a:spcPts val="300"/>
              </a:spcBef>
            </a:pPr>
            <a:r>
              <a:rPr lang="en-US" sz="1400" dirty="0">
                <a:solidFill>
                  <a:schemeClr val="tx2"/>
                </a:solidFill>
              </a:rPr>
              <a:t>(2)	Ten MW or less that chooses to register as a Generation Resource to participate in the ERCOT markets.  </a:t>
            </a:r>
          </a:p>
          <a:p>
            <a:pPr>
              <a:spcBef>
                <a:spcPts val="300"/>
              </a:spcBef>
            </a:pPr>
            <a:r>
              <a:rPr lang="en-US" sz="1400" dirty="0">
                <a:solidFill>
                  <a:schemeClr val="tx2"/>
                </a:solidFill>
              </a:rPr>
              <a:t>DGRs must be registered with ERCOT in accordance with Planning Guide Section 6.8.2, Resource Registration Process, and will be modeled in ERCOT systems in accordance with Section 3.10.7.2, Modeling of Resources and Transmission Loads</a:t>
            </a:r>
            <a:r>
              <a:rPr lang="en-US" sz="1400" dirty="0" smtClean="0">
                <a:solidFill>
                  <a:schemeClr val="tx2"/>
                </a:solidFill>
              </a:rPr>
              <a:t>.</a:t>
            </a:r>
            <a:endParaRPr lang="en-US" sz="1400" dirty="0">
              <a:solidFill>
                <a:schemeClr val="tx2"/>
              </a:solidFill>
            </a:endParaRPr>
          </a:p>
        </p:txBody>
      </p:sp>
      <p:sp>
        <p:nvSpPr>
          <p:cNvPr id="6" name="Bent Arrow 5"/>
          <p:cNvSpPr/>
          <p:nvPr/>
        </p:nvSpPr>
        <p:spPr>
          <a:xfrm rot="8104369">
            <a:off x="6185827" y="3369046"/>
            <a:ext cx="558376" cy="553147"/>
          </a:xfrm>
          <a:prstGeom prst="bentArrow">
            <a:avLst>
              <a:gd name="adj1" fmla="val 25000"/>
              <a:gd name="adj2" fmla="val 25623"/>
              <a:gd name="adj3" fmla="val 25000"/>
              <a:gd name="adj4" fmla="val 36091"/>
            </a:avLst>
          </a:prstGeom>
          <a:solidFill>
            <a:schemeClr val="bg2">
              <a:lumMod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873869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5517" y="304800"/>
            <a:ext cx="8458200" cy="533400"/>
          </a:xfrm>
        </p:spPr>
        <p:txBody>
          <a:bodyPr/>
          <a:lstStyle/>
          <a:p>
            <a:r>
              <a:rPr lang="en-US" dirty="0" smtClean="0"/>
              <a:t>What NPRR 917 will NOT do:</a:t>
            </a:r>
            <a:endParaRPr lang="en-US" dirty="0"/>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10" name="Rectangle 9"/>
          <p:cNvSpPr/>
          <p:nvPr/>
        </p:nvSpPr>
        <p:spPr>
          <a:xfrm>
            <a:off x="372735" y="914400"/>
            <a:ext cx="8466465" cy="5078313"/>
          </a:xfrm>
          <a:prstGeom prst="rect">
            <a:avLst/>
          </a:prstGeom>
        </p:spPr>
        <p:txBody>
          <a:bodyPr wrap="square">
            <a:spAutoFit/>
          </a:bodyPr>
          <a:lstStyle/>
          <a:p>
            <a:pPr marL="342900" indent="-342900">
              <a:buFont typeface="Arial" panose="020B0604020202020204" pitchFamily="34" charset="0"/>
              <a:buChar char="•"/>
            </a:pPr>
            <a:r>
              <a:rPr lang="en-US" sz="2400" dirty="0" smtClean="0">
                <a:solidFill>
                  <a:schemeClr val="tx2"/>
                </a:solidFill>
              </a:rPr>
              <a:t>This NPRR:</a:t>
            </a:r>
          </a:p>
          <a:p>
            <a:pPr marL="800100" lvl="1" indent="-342900">
              <a:spcBef>
                <a:spcPts val="300"/>
              </a:spcBef>
              <a:buFont typeface="Arial" panose="020B0604020202020204" pitchFamily="34" charset="0"/>
              <a:buChar char="•"/>
            </a:pPr>
            <a:r>
              <a:rPr lang="en-US" sz="2000" dirty="0" smtClean="0">
                <a:solidFill>
                  <a:schemeClr val="tx2"/>
                </a:solidFill>
              </a:rPr>
              <a:t>Would not create </a:t>
            </a:r>
            <a:r>
              <a:rPr lang="en-US" sz="2000" dirty="0">
                <a:solidFill>
                  <a:schemeClr val="tx2"/>
                </a:solidFill>
              </a:rPr>
              <a:t>new Resource Nodes</a:t>
            </a:r>
          </a:p>
          <a:p>
            <a:pPr marL="800100" lvl="1" indent="-342900">
              <a:spcBef>
                <a:spcPts val="300"/>
              </a:spcBef>
              <a:buFont typeface="Arial" panose="020B0604020202020204" pitchFamily="34" charset="0"/>
              <a:buChar char="•"/>
            </a:pPr>
            <a:r>
              <a:rPr lang="en-US" sz="2000" dirty="0" smtClean="0">
                <a:solidFill>
                  <a:schemeClr val="tx2"/>
                </a:solidFill>
              </a:rPr>
              <a:t>Would </a:t>
            </a:r>
            <a:r>
              <a:rPr lang="en-US" sz="2000" dirty="0">
                <a:solidFill>
                  <a:schemeClr val="tx2"/>
                </a:solidFill>
              </a:rPr>
              <a:t>not introduce new Settlement </a:t>
            </a:r>
            <a:r>
              <a:rPr lang="en-US" sz="2000" dirty="0" smtClean="0">
                <a:solidFill>
                  <a:schemeClr val="tx2"/>
                </a:solidFill>
              </a:rPr>
              <a:t>Points</a:t>
            </a:r>
          </a:p>
          <a:p>
            <a:pPr marL="800100" lvl="1" indent="-342900">
              <a:spcBef>
                <a:spcPts val="300"/>
              </a:spcBef>
              <a:buFont typeface="Arial" panose="020B0604020202020204" pitchFamily="34" charset="0"/>
              <a:buChar char="•"/>
            </a:pPr>
            <a:r>
              <a:rPr lang="en-US" sz="2000" dirty="0" smtClean="0">
                <a:solidFill>
                  <a:schemeClr val="tx2"/>
                </a:solidFill>
              </a:rPr>
              <a:t>Would </a:t>
            </a:r>
            <a:r>
              <a:rPr lang="en-US" sz="2000" dirty="0">
                <a:solidFill>
                  <a:schemeClr val="tx2"/>
                </a:solidFill>
              </a:rPr>
              <a:t>not affect </a:t>
            </a:r>
            <a:r>
              <a:rPr lang="en-US" sz="2000" dirty="0" smtClean="0">
                <a:solidFill>
                  <a:schemeClr val="tx2"/>
                </a:solidFill>
              </a:rPr>
              <a:t>CRR Market clearing</a:t>
            </a:r>
            <a:endParaRPr lang="en-US" sz="2400" dirty="0" smtClean="0">
              <a:solidFill>
                <a:schemeClr val="tx2"/>
              </a:solidFill>
            </a:endParaRPr>
          </a:p>
          <a:p>
            <a:pPr marL="342900" indent="-342900">
              <a:spcBef>
                <a:spcPts val="1200"/>
              </a:spcBef>
              <a:buFont typeface="Arial" panose="020B0604020202020204" pitchFamily="34" charset="0"/>
              <a:buChar char="•"/>
            </a:pPr>
            <a:r>
              <a:rPr lang="en-US" sz="2400" dirty="0">
                <a:solidFill>
                  <a:schemeClr val="tx2"/>
                </a:solidFill>
              </a:rPr>
              <a:t>The </a:t>
            </a:r>
            <a:r>
              <a:rPr lang="en-US" sz="2400" dirty="0" smtClean="0">
                <a:solidFill>
                  <a:schemeClr val="tx2"/>
                </a:solidFill>
              </a:rPr>
              <a:t>NPRR does not </a:t>
            </a:r>
            <a:r>
              <a:rPr lang="en-US" sz="2400" dirty="0">
                <a:solidFill>
                  <a:schemeClr val="tx2"/>
                </a:solidFill>
              </a:rPr>
              <a:t>apply to </a:t>
            </a:r>
            <a:r>
              <a:rPr lang="en-US" sz="2400" dirty="0" smtClean="0">
                <a:solidFill>
                  <a:schemeClr val="tx2"/>
                </a:solidFill>
              </a:rPr>
              <a:t>unregistered DG </a:t>
            </a:r>
            <a:r>
              <a:rPr lang="en-US" sz="2400" dirty="0">
                <a:solidFill>
                  <a:schemeClr val="tx2"/>
                </a:solidFill>
              </a:rPr>
              <a:t>(e.g., residential/commercial rooftop solar </a:t>
            </a:r>
            <a:r>
              <a:rPr lang="en-US" sz="2400" dirty="0" smtClean="0">
                <a:solidFill>
                  <a:schemeClr val="tx2"/>
                </a:solidFill>
              </a:rPr>
              <a:t>PV)</a:t>
            </a:r>
          </a:p>
          <a:p>
            <a:pPr marL="800100" lvl="1" indent="-342900">
              <a:spcBef>
                <a:spcPts val="300"/>
              </a:spcBef>
              <a:buFont typeface="Arial" panose="020B0604020202020204" pitchFamily="34" charset="0"/>
              <a:buChar char="•"/>
            </a:pPr>
            <a:r>
              <a:rPr lang="en-US" sz="2000" dirty="0" smtClean="0">
                <a:solidFill>
                  <a:schemeClr val="tx2"/>
                </a:solidFill>
              </a:rPr>
              <a:t>Registration is required for units &gt;1 MW; optional for smaller units</a:t>
            </a:r>
            <a:endParaRPr lang="en-US" sz="2400" dirty="0">
              <a:solidFill>
                <a:schemeClr val="tx2"/>
              </a:solidFill>
            </a:endParaRPr>
          </a:p>
          <a:p>
            <a:pPr marL="342900" indent="-342900">
              <a:spcBef>
                <a:spcPts val="1200"/>
              </a:spcBef>
              <a:buFont typeface="Arial" panose="020B0604020202020204" pitchFamily="34" charset="0"/>
              <a:buChar char="•"/>
            </a:pPr>
            <a:r>
              <a:rPr lang="en-US" sz="2400" dirty="0" smtClean="0">
                <a:solidFill>
                  <a:schemeClr val="tx2"/>
                </a:solidFill>
              </a:rPr>
              <a:t>The NPRR does not address </a:t>
            </a:r>
            <a:r>
              <a:rPr lang="en-US" sz="2400" dirty="0">
                <a:solidFill>
                  <a:schemeClr val="tx2"/>
                </a:solidFill>
              </a:rPr>
              <a:t>Wholesale Storage Load </a:t>
            </a:r>
            <a:r>
              <a:rPr lang="en-US" sz="2400" dirty="0" smtClean="0">
                <a:solidFill>
                  <a:schemeClr val="tx2"/>
                </a:solidFill>
              </a:rPr>
              <a:t>(WSL) treatment </a:t>
            </a:r>
            <a:r>
              <a:rPr lang="en-US" sz="2400" dirty="0">
                <a:solidFill>
                  <a:schemeClr val="tx2"/>
                </a:solidFill>
              </a:rPr>
              <a:t>for </a:t>
            </a:r>
            <a:r>
              <a:rPr lang="en-US" sz="2400" dirty="0" smtClean="0">
                <a:solidFill>
                  <a:schemeClr val="tx2"/>
                </a:solidFill>
              </a:rPr>
              <a:t>a </a:t>
            </a:r>
            <a:r>
              <a:rPr lang="en-US" sz="2400" dirty="0">
                <a:solidFill>
                  <a:schemeClr val="tx2"/>
                </a:solidFill>
              </a:rPr>
              <a:t>storage facility </a:t>
            </a:r>
            <a:r>
              <a:rPr lang="en-US" sz="2400" dirty="0" smtClean="0">
                <a:solidFill>
                  <a:schemeClr val="tx2"/>
                </a:solidFill>
              </a:rPr>
              <a:t>registered as an SODG or SOTG</a:t>
            </a:r>
          </a:p>
          <a:p>
            <a:pPr marL="800100" lvl="1" indent="-342900">
              <a:spcBef>
                <a:spcPts val="600"/>
              </a:spcBef>
              <a:buFont typeface="Arial" panose="020B0604020202020204" pitchFamily="34" charset="0"/>
              <a:buChar char="•"/>
            </a:pPr>
            <a:r>
              <a:rPr lang="en-US" sz="2000" dirty="0" smtClean="0">
                <a:solidFill>
                  <a:schemeClr val="tx2"/>
                </a:solidFill>
              </a:rPr>
              <a:t>Under current rules, WSL is available only to </a:t>
            </a:r>
            <a:r>
              <a:rPr lang="en-US" sz="2000" u="sng" dirty="0" smtClean="0">
                <a:solidFill>
                  <a:schemeClr val="tx2"/>
                </a:solidFill>
              </a:rPr>
              <a:t>R</a:t>
            </a:r>
            <a:r>
              <a:rPr lang="en-US" sz="2000" dirty="0" smtClean="0">
                <a:solidFill>
                  <a:schemeClr val="tx2"/>
                </a:solidFill>
              </a:rPr>
              <a:t>esources</a:t>
            </a:r>
          </a:p>
          <a:p>
            <a:pPr marL="800100" lvl="1" indent="-342900">
              <a:spcBef>
                <a:spcPts val="600"/>
              </a:spcBef>
              <a:buFont typeface="Arial" panose="020B0604020202020204" pitchFamily="34" charset="0"/>
              <a:buChar char="•"/>
            </a:pPr>
            <a:r>
              <a:rPr lang="en-US" sz="2000" dirty="0" smtClean="0">
                <a:solidFill>
                  <a:schemeClr val="tx2"/>
                </a:solidFill>
              </a:rPr>
              <a:t>This may be addressed in a subsequent NPRR after more dialogue with Market Participants</a:t>
            </a:r>
            <a:endParaRPr lang="en-US" sz="2000" dirty="0">
              <a:solidFill>
                <a:schemeClr val="tx2"/>
              </a:solidFill>
            </a:endParaRPr>
          </a:p>
        </p:txBody>
      </p:sp>
    </p:spTree>
    <p:extLst>
      <p:ext uri="{BB962C8B-B14F-4D97-AF65-F5344CB8AC3E}">
        <p14:creationId xmlns:p14="http://schemas.microsoft.com/office/powerpoint/2010/main" val="2585021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 917 Impact Analysis</a:t>
            </a:r>
            <a:endParaRPr lang="en-US" dirty="0"/>
          </a:p>
        </p:txBody>
      </p:sp>
      <p:sp>
        <p:nvSpPr>
          <p:cNvPr id="3" name="Content Placeholder 2"/>
          <p:cNvSpPr>
            <a:spLocks noGrp="1"/>
          </p:cNvSpPr>
          <p:nvPr>
            <p:ph idx="1"/>
          </p:nvPr>
        </p:nvSpPr>
        <p:spPr>
          <a:xfrm>
            <a:off x="457200" y="990600"/>
            <a:ext cx="8382000" cy="4929433"/>
          </a:xfrm>
        </p:spPr>
        <p:txBody>
          <a:bodyPr/>
          <a:lstStyle/>
          <a:p>
            <a:r>
              <a:rPr lang="en-US" sz="2400" dirty="0" smtClean="0">
                <a:solidFill>
                  <a:schemeClr val="tx2"/>
                </a:solidFill>
              </a:rPr>
              <a:t>Current IA:</a:t>
            </a:r>
          </a:p>
          <a:p>
            <a:pPr lvl="1"/>
            <a:r>
              <a:rPr lang="en-US" sz="2000" dirty="0" smtClean="0">
                <a:solidFill>
                  <a:schemeClr val="tx2"/>
                </a:solidFill>
              </a:rPr>
              <a:t>Cost:  $300K - $400K</a:t>
            </a:r>
          </a:p>
          <a:p>
            <a:pPr lvl="1"/>
            <a:r>
              <a:rPr lang="en-US" sz="2000" dirty="0" smtClean="0">
                <a:solidFill>
                  <a:schemeClr val="tx2"/>
                </a:solidFill>
              </a:rPr>
              <a:t>Project duration:  9 to 12 months</a:t>
            </a: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217552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66800" y="766416"/>
            <a:ext cx="5261980" cy="5200996"/>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3" name="Content Placeholder 2"/>
          <p:cNvSpPr>
            <a:spLocks noGrp="1"/>
          </p:cNvSpPr>
          <p:nvPr>
            <p:ph idx="1"/>
          </p:nvPr>
        </p:nvSpPr>
        <p:spPr>
          <a:xfrm>
            <a:off x="4038600" y="1066800"/>
            <a:ext cx="2743200" cy="609599"/>
          </a:xfrm>
          <a:solidFill>
            <a:schemeClr val="bg1"/>
          </a:solidFill>
        </p:spPr>
        <p:txBody>
          <a:bodyPr/>
          <a:lstStyle/>
          <a:p>
            <a:pPr marL="0" indent="0">
              <a:buNone/>
            </a:pPr>
            <a:r>
              <a:rPr lang="en-US" dirty="0" smtClean="0"/>
              <a:t>Questions?</a:t>
            </a:r>
            <a:endParaRPr lang="en-US" dirty="0"/>
          </a:p>
        </p:txBody>
      </p:sp>
      <p:sp>
        <p:nvSpPr>
          <p:cNvPr id="6" name="Rectangle 5"/>
          <p:cNvSpPr/>
          <p:nvPr/>
        </p:nvSpPr>
        <p:spPr>
          <a:xfrm>
            <a:off x="1371600" y="4953000"/>
            <a:ext cx="1981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8571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Background</a:t>
            </a:r>
            <a:endParaRPr lang="en-US" dirty="0"/>
          </a:p>
        </p:txBody>
      </p:sp>
      <p:sp>
        <p:nvSpPr>
          <p:cNvPr id="3" name="Content Placeholder 2"/>
          <p:cNvSpPr>
            <a:spLocks noGrp="1"/>
          </p:cNvSpPr>
          <p:nvPr>
            <p:ph idx="1"/>
          </p:nvPr>
        </p:nvSpPr>
        <p:spPr>
          <a:xfrm>
            <a:off x="457200" y="990600"/>
            <a:ext cx="8382000" cy="5181600"/>
          </a:xfrm>
        </p:spPr>
        <p:txBody>
          <a:bodyPr>
            <a:normAutofit/>
          </a:bodyPr>
          <a:lstStyle/>
          <a:p>
            <a:r>
              <a:rPr lang="en-US" sz="2000" dirty="0" smtClean="0">
                <a:solidFill>
                  <a:schemeClr val="tx2"/>
                </a:solidFill>
              </a:rPr>
              <a:t>From Section 2 of the ERCOT Nodal Protocols, as amended by NPRR 889 (a.k.a., RTF1), approved by Board Dec. 11, 2018:</a:t>
            </a:r>
          </a:p>
          <a:p>
            <a:pPr marL="0" indent="0">
              <a:buNone/>
            </a:pPr>
            <a:endParaRPr lang="en-US" sz="1100" b="1" i="1" dirty="0">
              <a:solidFill>
                <a:schemeClr val="tx2"/>
              </a:solidFill>
            </a:endParaRPr>
          </a:p>
          <a:p>
            <a:pPr marL="0" indent="0">
              <a:buNone/>
            </a:pPr>
            <a:r>
              <a:rPr lang="x-none" sz="2000" b="1" i="1" dirty="0" smtClean="0">
                <a:solidFill>
                  <a:schemeClr val="tx2"/>
                </a:solidFill>
              </a:rPr>
              <a:t>Settlement </a:t>
            </a:r>
            <a:r>
              <a:rPr lang="x-none" sz="2000" b="1" i="1" dirty="0">
                <a:solidFill>
                  <a:schemeClr val="tx2"/>
                </a:solidFill>
              </a:rPr>
              <a:t>Only Distribution Generator</a:t>
            </a:r>
            <a:r>
              <a:rPr lang="en-US" sz="2000" b="1" i="1" dirty="0">
                <a:solidFill>
                  <a:schemeClr val="tx2"/>
                </a:solidFill>
              </a:rPr>
              <a:t> (SODG)</a:t>
            </a:r>
            <a:endParaRPr lang="en-US" sz="2000" dirty="0">
              <a:solidFill>
                <a:schemeClr val="tx2"/>
              </a:solidFill>
            </a:endParaRPr>
          </a:p>
          <a:p>
            <a:pPr marL="0" indent="0">
              <a:buNone/>
            </a:pPr>
            <a:r>
              <a:rPr lang="en-US" sz="2000" dirty="0">
                <a:solidFill>
                  <a:schemeClr val="tx2"/>
                </a:solidFill>
              </a:rPr>
              <a:t>A generator that is connected to the Distribution System with a rating of:</a:t>
            </a:r>
          </a:p>
          <a:p>
            <a:pPr marL="400050" indent="-400050">
              <a:buNone/>
            </a:pPr>
            <a:r>
              <a:rPr lang="en-US" sz="2000" dirty="0">
                <a:solidFill>
                  <a:schemeClr val="tx2"/>
                </a:solidFill>
              </a:rPr>
              <a:t>(1)	One MW or less that chooses to register as an SODG; or </a:t>
            </a:r>
          </a:p>
          <a:p>
            <a:pPr marL="400050" indent="-400050">
              <a:buNone/>
            </a:pPr>
            <a:r>
              <a:rPr lang="en-US" sz="2000" dirty="0">
                <a:solidFill>
                  <a:schemeClr val="tx2"/>
                </a:solidFill>
              </a:rPr>
              <a:t>(2)	Greater than one and up to ten MW that is capable of providing a net export to the ERCOT System and does not register as a Distribution Generation Resource (DGR).</a:t>
            </a:r>
          </a:p>
          <a:p>
            <a:pPr marL="0" indent="0">
              <a:buNone/>
            </a:pPr>
            <a:r>
              <a:rPr lang="en-US" sz="2000" dirty="0" smtClean="0">
                <a:solidFill>
                  <a:schemeClr val="tx2"/>
                </a:solidFill>
              </a:rPr>
              <a:t>SODGs must be registered with ERCOT in accordance with Planning Guide Section 6.8.2, Resource Registration Process, and will be modeled in ERCOT systems for reliability in accordance with Section 3.10.7.2, Modeling of Resources and Transmission Loads.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05128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4114800"/>
            <a:ext cx="7620000"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594518"/>
          </a:xfrm>
        </p:spPr>
        <p:txBody>
          <a:bodyPr/>
          <a:lstStyle/>
          <a:p>
            <a:r>
              <a:rPr lang="en-US" dirty="0" smtClean="0"/>
              <a:t>Background</a:t>
            </a:r>
            <a:endParaRPr lang="en-US" dirty="0"/>
          </a:p>
        </p:txBody>
      </p:sp>
      <p:sp>
        <p:nvSpPr>
          <p:cNvPr id="3" name="Content Placeholder 2"/>
          <p:cNvSpPr>
            <a:spLocks noGrp="1"/>
          </p:cNvSpPr>
          <p:nvPr>
            <p:ph idx="1"/>
          </p:nvPr>
        </p:nvSpPr>
        <p:spPr>
          <a:xfrm>
            <a:off x="381000" y="990600"/>
            <a:ext cx="8458200" cy="5181600"/>
          </a:xfrm>
        </p:spPr>
        <p:txBody>
          <a:bodyPr>
            <a:normAutofit lnSpcReduction="10000"/>
          </a:bodyPr>
          <a:lstStyle/>
          <a:p>
            <a:r>
              <a:rPr lang="en-US" sz="2000" dirty="0" smtClean="0">
                <a:solidFill>
                  <a:schemeClr val="tx2"/>
                </a:solidFill>
              </a:rPr>
              <a:t>Also from Section 2 as amended by NPRR 889:</a:t>
            </a:r>
          </a:p>
          <a:p>
            <a:pPr marL="0" indent="0">
              <a:buNone/>
            </a:pPr>
            <a:endParaRPr lang="en-US" sz="2000" dirty="0" smtClean="0">
              <a:solidFill>
                <a:schemeClr val="tx2"/>
              </a:solidFill>
            </a:endParaRPr>
          </a:p>
          <a:p>
            <a:pPr marL="0" indent="0">
              <a:spcBef>
                <a:spcPts val="600"/>
              </a:spcBef>
              <a:buNone/>
            </a:pPr>
            <a:r>
              <a:rPr lang="x-none" sz="2000" b="1" i="1" dirty="0" smtClean="0">
                <a:solidFill>
                  <a:schemeClr val="tx2"/>
                </a:solidFill>
              </a:rPr>
              <a:t>Settlement Only Transmission Generator</a:t>
            </a:r>
            <a:r>
              <a:rPr lang="en-US" sz="2000" b="1" i="1" dirty="0" smtClean="0">
                <a:solidFill>
                  <a:schemeClr val="tx2"/>
                </a:solidFill>
              </a:rPr>
              <a:t> (SOTG)</a:t>
            </a:r>
            <a:endParaRPr lang="en-US" sz="2000" dirty="0" smtClean="0">
              <a:solidFill>
                <a:schemeClr val="tx2"/>
              </a:solidFill>
            </a:endParaRPr>
          </a:p>
          <a:p>
            <a:pPr marL="0" indent="0">
              <a:buNone/>
            </a:pPr>
            <a:r>
              <a:rPr lang="en-US" sz="2000" dirty="0" smtClean="0">
                <a:solidFill>
                  <a:schemeClr val="tx2"/>
                </a:solidFill>
              </a:rPr>
              <a:t>A </a:t>
            </a:r>
            <a:r>
              <a:rPr lang="en-US" sz="2000" dirty="0">
                <a:solidFill>
                  <a:schemeClr val="tx2"/>
                </a:solidFill>
              </a:rPr>
              <a:t>generator that is connected to the ERCOT transmission system with a rating of ten MW or less and is registered with the Public Utility Commission of Texas (PUCT) as a power generation company.  SOTGs must be registered with ERCOT in accordance with Planning Guide Section 6.8.2, Resource Registration Process, and may be modeled in ERCOT systems for reliability in accordance with Section 3.10.7.2, Modeling of Resources and Transmission Loads</a:t>
            </a:r>
            <a:r>
              <a:rPr lang="en-US" sz="2000" dirty="0" smtClean="0">
                <a:solidFill>
                  <a:schemeClr val="tx2"/>
                </a:solidFill>
              </a:rPr>
              <a:t>.</a:t>
            </a:r>
          </a:p>
          <a:p>
            <a:pPr marL="0" indent="0">
              <a:buNone/>
            </a:pPr>
            <a:endParaRPr lang="en-US" sz="1100" dirty="0" smtClean="0">
              <a:solidFill>
                <a:schemeClr val="tx2"/>
              </a:solidFill>
            </a:endParaRPr>
          </a:p>
          <a:p>
            <a:pPr marL="0" indent="0" algn="ctr">
              <a:buNone/>
            </a:pPr>
            <a:r>
              <a:rPr lang="en-US" sz="2200" dirty="0" smtClean="0">
                <a:solidFill>
                  <a:schemeClr val="tx2"/>
                </a:solidFill>
              </a:rPr>
              <a:t>Prior to NPRR 889, SODGs </a:t>
            </a:r>
            <a:r>
              <a:rPr lang="en-US" sz="2200" dirty="0">
                <a:solidFill>
                  <a:schemeClr val="tx2"/>
                </a:solidFill>
              </a:rPr>
              <a:t>and </a:t>
            </a:r>
            <a:r>
              <a:rPr lang="en-US" sz="2200" dirty="0" smtClean="0">
                <a:solidFill>
                  <a:schemeClr val="tx2"/>
                </a:solidFill>
              </a:rPr>
              <a:t>SOTGs were known as</a:t>
            </a:r>
            <a:br>
              <a:rPr lang="en-US" sz="2200" dirty="0" smtClean="0">
                <a:solidFill>
                  <a:schemeClr val="tx2"/>
                </a:solidFill>
              </a:rPr>
            </a:br>
            <a:r>
              <a:rPr lang="en-US" sz="2200" i="1" dirty="0">
                <a:solidFill>
                  <a:schemeClr val="tx2"/>
                </a:solidFill>
              </a:rPr>
              <a:t>Registered DG </a:t>
            </a:r>
            <a:r>
              <a:rPr lang="en-US" sz="2200" i="1" dirty="0" smtClean="0">
                <a:solidFill>
                  <a:schemeClr val="tx2"/>
                </a:solidFill>
              </a:rPr>
              <a:t>and Non-Modeled Generators</a:t>
            </a:r>
            <a:br>
              <a:rPr lang="en-US" sz="2200" i="1" dirty="0" smtClean="0">
                <a:solidFill>
                  <a:schemeClr val="tx2"/>
                </a:solidFill>
              </a:rPr>
            </a:br>
            <a:r>
              <a:rPr lang="en-US" sz="2200" dirty="0" smtClean="0">
                <a:solidFill>
                  <a:schemeClr val="tx2"/>
                </a:solidFill>
              </a:rPr>
              <a:t>in the ERCOT Protocols</a:t>
            </a:r>
            <a:endParaRPr lang="en-US" sz="2200" dirty="0">
              <a:solidFill>
                <a:schemeClr val="tx2"/>
              </a:solidFill>
            </a:endParaRPr>
          </a:p>
          <a:p>
            <a:pPr marL="0" indent="0">
              <a:buNone/>
            </a:pPr>
            <a:endParaRPr lang="en-US" sz="2000" dirty="0" smtClean="0">
              <a:solidFill>
                <a:schemeClr val="tx2"/>
              </a:solidFill>
            </a:endParaRPr>
          </a:p>
          <a:p>
            <a:r>
              <a:rPr lang="en-US" sz="2000" dirty="0" smtClean="0">
                <a:solidFill>
                  <a:schemeClr val="tx2"/>
                </a:solidFill>
                <a:hlinkClick r:id="rId3"/>
              </a:rPr>
              <a:t>http</a:t>
            </a:r>
            <a:r>
              <a:rPr lang="en-US" sz="2000" dirty="0">
                <a:solidFill>
                  <a:schemeClr val="tx2"/>
                </a:solidFill>
                <a:hlinkClick r:id="rId3"/>
              </a:rPr>
              <a:t>://</a:t>
            </a:r>
            <a:r>
              <a:rPr lang="en-US" sz="2000" dirty="0" smtClean="0">
                <a:solidFill>
                  <a:schemeClr val="tx2"/>
                </a:solidFill>
                <a:hlinkClick r:id="rId3"/>
              </a:rPr>
              <a:t>www.ercot.com/mktrules/issues/NPRR889</a:t>
            </a:r>
            <a:endParaRPr lang="en-US" sz="2000" dirty="0" smtClean="0">
              <a:solidFill>
                <a:schemeClr val="tx2"/>
              </a:solidFill>
            </a:endParaRPr>
          </a:p>
          <a:p>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19005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smtClean="0"/>
              <a:t>The NPRR 889 landscape</a:t>
            </a:r>
            <a:endParaRPr lang="en-US" dirty="0"/>
          </a:p>
        </p:txBody>
      </p:sp>
      <p:sp>
        <p:nvSpPr>
          <p:cNvPr id="3" name="Content Placeholder 2"/>
          <p:cNvSpPr>
            <a:spLocks noGrp="1"/>
          </p:cNvSpPr>
          <p:nvPr>
            <p:ph idx="1"/>
          </p:nvPr>
        </p:nvSpPr>
        <p:spPr>
          <a:xfrm>
            <a:off x="2743200" y="838200"/>
            <a:ext cx="3429000" cy="533400"/>
          </a:xfrm>
        </p:spPr>
        <p:txBody>
          <a:bodyPr/>
          <a:lstStyle/>
          <a:p>
            <a:pPr marL="0" indent="0" algn="ctr">
              <a:buNone/>
            </a:pPr>
            <a:r>
              <a:rPr lang="en-US" sz="2400" dirty="0" smtClean="0">
                <a:solidFill>
                  <a:schemeClr val="tx2"/>
                </a:solidFill>
              </a:rPr>
              <a:t>The Old:</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457200" y="2438400"/>
            <a:ext cx="8077200" cy="369332"/>
          </a:xfrm>
          <a:prstGeom prst="rect">
            <a:avLst/>
          </a:prstGeom>
          <a:solidFill>
            <a:schemeClr val="accent4">
              <a:lumMod val="10000"/>
              <a:lumOff val="90000"/>
            </a:schemeClr>
          </a:solidFill>
        </p:spPr>
        <p:txBody>
          <a:bodyPr wrap="square" rtlCol="0">
            <a:spAutoFit/>
          </a:bodyPr>
          <a:lstStyle/>
          <a:p>
            <a:pPr algn="ctr"/>
            <a:r>
              <a:rPr lang="en-US" b="1" dirty="0" smtClean="0">
                <a:solidFill>
                  <a:schemeClr val="tx2"/>
                </a:solidFill>
              </a:rPr>
              <a:t>SETTLEMENT-ONLY GENERATOR (SOG)</a:t>
            </a:r>
            <a:endParaRPr lang="en-US" b="1" dirty="0">
              <a:solidFill>
                <a:schemeClr val="tx2"/>
              </a:solidFill>
            </a:endParaRPr>
          </a:p>
        </p:txBody>
      </p:sp>
      <p:sp>
        <p:nvSpPr>
          <p:cNvPr id="7" name="TextBox 6"/>
          <p:cNvSpPr txBox="1"/>
          <p:nvPr/>
        </p:nvSpPr>
        <p:spPr>
          <a:xfrm>
            <a:off x="457200" y="3048000"/>
            <a:ext cx="2438400" cy="923330"/>
          </a:xfrm>
          <a:prstGeom prst="rect">
            <a:avLst/>
          </a:prstGeom>
          <a:solidFill>
            <a:schemeClr val="accent4">
              <a:lumMod val="10000"/>
              <a:lumOff val="90000"/>
            </a:schemeClr>
          </a:solidFill>
        </p:spPr>
        <p:txBody>
          <a:bodyPr wrap="square" rtlCol="0">
            <a:spAutoFit/>
          </a:bodyPr>
          <a:lstStyle/>
          <a:p>
            <a:pPr algn="ctr"/>
            <a:r>
              <a:rPr lang="en-US" dirty="0" smtClean="0">
                <a:solidFill>
                  <a:schemeClr val="tx2"/>
                </a:solidFill>
              </a:rPr>
              <a:t>Settlement-Only Distribution </a:t>
            </a:r>
            <a:br>
              <a:rPr lang="en-US" dirty="0" smtClean="0">
                <a:solidFill>
                  <a:schemeClr val="tx2"/>
                </a:solidFill>
              </a:rPr>
            </a:br>
            <a:r>
              <a:rPr lang="en-US" dirty="0" smtClean="0">
                <a:solidFill>
                  <a:schemeClr val="tx2"/>
                </a:solidFill>
              </a:rPr>
              <a:t>Generator (SODG)</a:t>
            </a:r>
            <a:endParaRPr lang="en-US" dirty="0">
              <a:solidFill>
                <a:schemeClr val="tx2"/>
              </a:solidFill>
            </a:endParaRPr>
          </a:p>
        </p:txBody>
      </p:sp>
      <p:sp>
        <p:nvSpPr>
          <p:cNvPr id="8" name="TextBox 7"/>
          <p:cNvSpPr txBox="1"/>
          <p:nvPr/>
        </p:nvSpPr>
        <p:spPr>
          <a:xfrm>
            <a:off x="3200400" y="3048000"/>
            <a:ext cx="2438400" cy="923330"/>
          </a:xfrm>
          <a:prstGeom prst="rect">
            <a:avLst/>
          </a:prstGeom>
          <a:solidFill>
            <a:schemeClr val="accent4">
              <a:lumMod val="10000"/>
              <a:lumOff val="90000"/>
            </a:schemeClr>
          </a:solidFill>
        </p:spPr>
        <p:txBody>
          <a:bodyPr wrap="square" rtlCol="0">
            <a:spAutoFit/>
          </a:bodyPr>
          <a:lstStyle/>
          <a:p>
            <a:pPr algn="ctr"/>
            <a:r>
              <a:rPr lang="en-US" dirty="0" smtClean="0">
                <a:solidFill>
                  <a:schemeClr val="tx2"/>
                </a:solidFill>
              </a:rPr>
              <a:t>Settlement-Only Transmission Generator (SOTG)</a:t>
            </a:r>
            <a:endParaRPr lang="en-US" dirty="0">
              <a:solidFill>
                <a:schemeClr val="tx2"/>
              </a:solidFill>
            </a:endParaRPr>
          </a:p>
        </p:txBody>
      </p:sp>
      <p:sp>
        <p:nvSpPr>
          <p:cNvPr id="9" name="TextBox 8"/>
          <p:cNvSpPr txBox="1"/>
          <p:nvPr/>
        </p:nvSpPr>
        <p:spPr>
          <a:xfrm>
            <a:off x="6096000" y="3048000"/>
            <a:ext cx="2438400" cy="1200329"/>
          </a:xfrm>
          <a:prstGeom prst="rect">
            <a:avLst/>
          </a:prstGeom>
          <a:solidFill>
            <a:schemeClr val="accent4">
              <a:lumMod val="10000"/>
              <a:lumOff val="90000"/>
            </a:schemeClr>
          </a:solidFill>
        </p:spPr>
        <p:txBody>
          <a:bodyPr wrap="square" rtlCol="0">
            <a:spAutoFit/>
          </a:bodyPr>
          <a:lstStyle/>
          <a:p>
            <a:pPr algn="ctr"/>
            <a:r>
              <a:rPr lang="en-US" dirty="0" smtClean="0">
                <a:solidFill>
                  <a:schemeClr val="tx2"/>
                </a:solidFill>
              </a:rPr>
              <a:t>Settlement-Only Transmission </a:t>
            </a:r>
            <a:br>
              <a:rPr lang="en-US" dirty="0" smtClean="0">
                <a:solidFill>
                  <a:schemeClr val="tx2"/>
                </a:solidFill>
              </a:rPr>
            </a:br>
            <a:r>
              <a:rPr lang="en-US" dirty="0" smtClean="0">
                <a:solidFill>
                  <a:schemeClr val="tx2"/>
                </a:solidFill>
              </a:rPr>
              <a:t>Self-Generator (SOTSG)</a:t>
            </a:r>
            <a:endParaRPr lang="en-US" dirty="0">
              <a:solidFill>
                <a:schemeClr val="tx2"/>
              </a:solidFill>
            </a:endParaRPr>
          </a:p>
        </p:txBody>
      </p:sp>
      <p:sp>
        <p:nvSpPr>
          <p:cNvPr id="10" name="TextBox 9"/>
          <p:cNvSpPr txBox="1"/>
          <p:nvPr/>
        </p:nvSpPr>
        <p:spPr>
          <a:xfrm>
            <a:off x="457200" y="1295400"/>
            <a:ext cx="8077200" cy="369332"/>
          </a:xfrm>
          <a:prstGeom prst="rect">
            <a:avLst/>
          </a:prstGeom>
          <a:solidFill>
            <a:schemeClr val="bg2">
              <a:lumMod val="85000"/>
            </a:schemeClr>
          </a:solidFill>
        </p:spPr>
        <p:txBody>
          <a:bodyPr wrap="square" rtlCol="0">
            <a:spAutoFit/>
          </a:bodyPr>
          <a:lstStyle/>
          <a:p>
            <a:pPr algn="ctr"/>
            <a:r>
              <a:rPr lang="en-US" b="1" dirty="0">
                <a:solidFill>
                  <a:schemeClr val="tx2"/>
                </a:solidFill>
              </a:rPr>
              <a:t>REGISTERED </a:t>
            </a:r>
            <a:r>
              <a:rPr lang="en-US" b="1" dirty="0" smtClean="0">
                <a:solidFill>
                  <a:schemeClr val="tx2"/>
                </a:solidFill>
              </a:rPr>
              <a:t>DG / NON-MODELED GENERATOR</a:t>
            </a:r>
            <a:endParaRPr lang="en-US" b="1" dirty="0">
              <a:solidFill>
                <a:schemeClr val="tx2"/>
              </a:solidFill>
            </a:endParaRPr>
          </a:p>
        </p:txBody>
      </p:sp>
      <p:cxnSp>
        <p:nvCxnSpPr>
          <p:cNvPr id="13" name="Straight Connector 12"/>
          <p:cNvCxnSpPr/>
          <p:nvPr/>
        </p:nvCxnSpPr>
        <p:spPr>
          <a:xfrm>
            <a:off x="609600" y="1828800"/>
            <a:ext cx="76962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57200" y="4038600"/>
            <a:ext cx="2438400" cy="1754326"/>
          </a:xfrm>
          <a:prstGeom prst="rect">
            <a:avLst/>
          </a:prstGeom>
          <a:noFill/>
        </p:spPr>
        <p:txBody>
          <a:bodyPr wrap="square" rtlCol="0">
            <a:spAutoFit/>
          </a:bodyPr>
          <a:lstStyle/>
          <a:p>
            <a:pPr marL="174625" indent="-174625">
              <a:buFont typeface="Arial" panose="020B0604020202020204" pitchFamily="34" charset="0"/>
              <a:buChar char="•"/>
            </a:pPr>
            <a:r>
              <a:rPr lang="en-US" dirty="0" smtClean="0">
                <a:solidFill>
                  <a:schemeClr val="tx2"/>
                </a:solidFill>
              </a:rPr>
              <a:t>Distribution-connected ≤10 MW</a:t>
            </a:r>
          </a:p>
          <a:p>
            <a:pPr marL="174625" indent="-174625">
              <a:buFont typeface="Arial" panose="020B0604020202020204" pitchFamily="34" charset="0"/>
              <a:buChar char="•"/>
            </a:pPr>
            <a:r>
              <a:rPr lang="en-US" dirty="0" smtClean="0">
                <a:solidFill>
                  <a:schemeClr val="tx2"/>
                </a:solidFill>
              </a:rPr>
              <a:t>DG is required to register if &gt;1 MW and injects to grid</a:t>
            </a:r>
          </a:p>
          <a:p>
            <a:pPr marL="174625" indent="-174625">
              <a:buFont typeface="Arial" panose="020B0604020202020204" pitchFamily="34" charset="0"/>
              <a:buChar char="•"/>
            </a:pPr>
            <a:r>
              <a:rPr lang="en-US" dirty="0" smtClean="0">
                <a:solidFill>
                  <a:schemeClr val="tx2"/>
                </a:solidFill>
              </a:rPr>
              <a:t>Optional if ≤1 MW</a:t>
            </a:r>
            <a:endParaRPr lang="en-US" dirty="0">
              <a:solidFill>
                <a:schemeClr val="tx2"/>
              </a:solidFill>
            </a:endParaRPr>
          </a:p>
        </p:txBody>
      </p:sp>
      <p:sp>
        <p:nvSpPr>
          <p:cNvPr id="15" name="TextBox 14"/>
          <p:cNvSpPr txBox="1"/>
          <p:nvPr/>
        </p:nvSpPr>
        <p:spPr>
          <a:xfrm>
            <a:off x="3200400" y="4036874"/>
            <a:ext cx="2438400" cy="1754326"/>
          </a:xfrm>
          <a:prstGeom prst="rect">
            <a:avLst/>
          </a:prstGeom>
          <a:noFill/>
        </p:spPr>
        <p:txBody>
          <a:bodyPr wrap="square" rtlCol="0">
            <a:spAutoFit/>
          </a:bodyPr>
          <a:lstStyle/>
          <a:p>
            <a:pPr marL="174625" indent="-174625">
              <a:buFont typeface="Arial" panose="020B0604020202020204" pitchFamily="34" charset="0"/>
              <a:buChar char="•"/>
            </a:pPr>
            <a:r>
              <a:rPr lang="en-US" dirty="0" smtClean="0">
                <a:solidFill>
                  <a:schemeClr val="tx2"/>
                </a:solidFill>
              </a:rPr>
              <a:t>Trans-connected &lt;10 MW </a:t>
            </a:r>
          </a:p>
          <a:p>
            <a:pPr marL="174625" indent="-174625">
              <a:buFont typeface="Arial" panose="020B0604020202020204" pitchFamily="34" charset="0"/>
              <a:buChar char="•"/>
            </a:pPr>
            <a:r>
              <a:rPr lang="en-US" dirty="0" smtClean="0">
                <a:solidFill>
                  <a:schemeClr val="tx2"/>
                </a:solidFill>
              </a:rPr>
              <a:t>Registered as SOTG with ERCOT</a:t>
            </a:r>
          </a:p>
          <a:p>
            <a:pPr marL="174625" indent="-174625">
              <a:buFont typeface="Arial" panose="020B0604020202020204" pitchFamily="34" charset="0"/>
              <a:buChar char="•"/>
            </a:pPr>
            <a:r>
              <a:rPr lang="en-US" dirty="0" smtClean="0">
                <a:solidFill>
                  <a:schemeClr val="tx2"/>
                </a:solidFill>
              </a:rPr>
              <a:t>Registered as PGC at PUCT</a:t>
            </a:r>
            <a:endParaRPr lang="en-US" dirty="0">
              <a:solidFill>
                <a:schemeClr val="tx2"/>
              </a:solidFill>
            </a:endParaRPr>
          </a:p>
        </p:txBody>
      </p:sp>
      <p:sp>
        <p:nvSpPr>
          <p:cNvPr id="16" name="Content Placeholder 2"/>
          <p:cNvSpPr txBox="1">
            <a:spLocks/>
          </p:cNvSpPr>
          <p:nvPr/>
        </p:nvSpPr>
        <p:spPr>
          <a:xfrm>
            <a:off x="2590800" y="1981200"/>
            <a:ext cx="3810000" cy="53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400" dirty="0" smtClean="0">
                <a:solidFill>
                  <a:schemeClr val="tx2"/>
                </a:solidFill>
              </a:rPr>
              <a:t>The New:</a:t>
            </a:r>
          </a:p>
        </p:txBody>
      </p:sp>
      <p:sp>
        <p:nvSpPr>
          <p:cNvPr id="17" name="TextBox 16"/>
          <p:cNvSpPr txBox="1"/>
          <p:nvPr/>
        </p:nvSpPr>
        <p:spPr>
          <a:xfrm>
            <a:off x="6096000" y="4265474"/>
            <a:ext cx="2438400" cy="1477328"/>
          </a:xfrm>
          <a:prstGeom prst="rect">
            <a:avLst/>
          </a:prstGeom>
          <a:noFill/>
        </p:spPr>
        <p:txBody>
          <a:bodyPr wrap="square" rtlCol="0">
            <a:spAutoFit/>
          </a:bodyPr>
          <a:lstStyle/>
          <a:p>
            <a:pPr marL="174625" indent="-174625">
              <a:buFont typeface="Arial" panose="020B0604020202020204" pitchFamily="34" charset="0"/>
              <a:buChar char="•"/>
            </a:pPr>
            <a:r>
              <a:rPr lang="en-US" dirty="0" smtClean="0">
                <a:solidFill>
                  <a:schemeClr val="tx2"/>
                </a:solidFill>
              </a:rPr>
              <a:t>Trans-connected generator &gt;1 MW registered with PUCT as Self-Generator</a:t>
            </a:r>
            <a:endParaRPr lang="en-US" dirty="0">
              <a:solidFill>
                <a:schemeClr val="tx2"/>
              </a:solidFill>
            </a:endParaRPr>
          </a:p>
        </p:txBody>
      </p:sp>
      <p:sp>
        <p:nvSpPr>
          <p:cNvPr id="18" name="Rectangle 17"/>
          <p:cNvSpPr/>
          <p:nvPr/>
        </p:nvSpPr>
        <p:spPr>
          <a:xfrm>
            <a:off x="381000" y="2971800"/>
            <a:ext cx="5410200" cy="2819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Up Arrow 19"/>
          <p:cNvSpPr/>
          <p:nvPr/>
        </p:nvSpPr>
        <p:spPr>
          <a:xfrm>
            <a:off x="2590800" y="5638800"/>
            <a:ext cx="914400" cy="457200"/>
          </a:xfrm>
          <a:prstGeom prst="upArrow">
            <a:avLst/>
          </a:prstGeom>
          <a:solidFill>
            <a:schemeClr val="bg2">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133600" y="6096000"/>
            <a:ext cx="3886200" cy="338554"/>
          </a:xfrm>
          <a:prstGeom prst="rect">
            <a:avLst/>
          </a:prstGeom>
          <a:noFill/>
        </p:spPr>
        <p:txBody>
          <a:bodyPr wrap="square" rtlCol="0">
            <a:spAutoFit/>
          </a:bodyPr>
          <a:lstStyle/>
          <a:p>
            <a:r>
              <a:rPr lang="en-US" sz="1600" dirty="0" smtClean="0">
                <a:solidFill>
                  <a:schemeClr val="tx2"/>
                </a:solidFill>
              </a:rPr>
              <a:t>NPRR 917 addresses SODGs &amp; SOTGs</a:t>
            </a:r>
            <a:endParaRPr lang="en-US" sz="1600" dirty="0">
              <a:solidFill>
                <a:schemeClr val="tx2"/>
              </a:solidFill>
            </a:endParaRPr>
          </a:p>
        </p:txBody>
      </p:sp>
    </p:spTree>
    <p:extLst>
      <p:ext uri="{BB962C8B-B14F-4D97-AF65-F5344CB8AC3E}">
        <p14:creationId xmlns:p14="http://schemas.microsoft.com/office/powerpoint/2010/main" val="286571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P spid="8" grpId="0" animBg="1"/>
      <p:bldP spid="9" grpId="0" animBg="1"/>
      <p:bldP spid="10" grpId="0" animBg="1"/>
      <p:bldP spid="14" grpId="0"/>
      <p:bldP spid="15" grpId="0"/>
      <p:bldP spid="16" grpId="0"/>
      <p:bldP spid="17" grpId="0"/>
      <p:bldP spid="18" grpId="0" animBg="1"/>
      <p:bldP spid="20" grpId="0" animBg="1"/>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NPRR 917 pricing proposal</a:t>
            </a:r>
            <a:endParaRPr lang="en-US" dirty="0"/>
          </a:p>
        </p:txBody>
      </p:sp>
      <p:sp>
        <p:nvSpPr>
          <p:cNvPr id="3" name="Content Placeholder 2"/>
          <p:cNvSpPr>
            <a:spLocks noGrp="1"/>
          </p:cNvSpPr>
          <p:nvPr>
            <p:ph idx="1"/>
          </p:nvPr>
        </p:nvSpPr>
        <p:spPr>
          <a:xfrm>
            <a:off x="304800" y="990600"/>
            <a:ext cx="8610600" cy="5181600"/>
          </a:xfrm>
        </p:spPr>
        <p:txBody>
          <a:bodyPr>
            <a:normAutofit lnSpcReduction="10000"/>
          </a:bodyPr>
          <a:lstStyle/>
          <a:p>
            <a:r>
              <a:rPr lang="en-US" sz="2200" dirty="0" smtClean="0">
                <a:solidFill>
                  <a:schemeClr val="tx2"/>
                </a:solidFill>
              </a:rPr>
              <a:t>NPRR 917 would extend applicable nodal pricing to SODGs and SOTGs</a:t>
            </a:r>
          </a:p>
          <a:p>
            <a:pPr lvl="1"/>
            <a:r>
              <a:rPr lang="en-US" sz="2000" dirty="0" smtClean="0">
                <a:solidFill>
                  <a:schemeClr val="tx2"/>
                </a:solidFill>
              </a:rPr>
              <a:t>This would provide incentives for behavior consistent </a:t>
            </a:r>
            <a:r>
              <a:rPr lang="en-US" sz="2000" dirty="0">
                <a:solidFill>
                  <a:schemeClr val="tx2"/>
                </a:solidFill>
              </a:rPr>
              <a:t>with </a:t>
            </a:r>
            <a:r>
              <a:rPr lang="en-US" sz="2000" dirty="0" smtClean="0">
                <a:solidFill>
                  <a:schemeClr val="tx2"/>
                </a:solidFill>
              </a:rPr>
              <a:t>Nodal market design and the reliability </a:t>
            </a:r>
            <a:r>
              <a:rPr lang="en-US" sz="2000" dirty="0">
                <a:solidFill>
                  <a:schemeClr val="tx2"/>
                </a:solidFill>
              </a:rPr>
              <a:t>needs of </a:t>
            </a:r>
            <a:r>
              <a:rPr lang="en-US" sz="2000" dirty="0" smtClean="0">
                <a:solidFill>
                  <a:schemeClr val="tx2"/>
                </a:solidFill>
              </a:rPr>
              <a:t>the ERCOT system</a:t>
            </a:r>
            <a:endParaRPr lang="en-US" sz="1800" dirty="0">
              <a:solidFill>
                <a:schemeClr val="tx2"/>
              </a:solidFill>
            </a:endParaRPr>
          </a:p>
          <a:p>
            <a:r>
              <a:rPr lang="en-US" sz="2200" dirty="0">
                <a:solidFill>
                  <a:schemeClr val="tx2"/>
                </a:solidFill>
              </a:rPr>
              <a:t>In the Real-Time Market, a nodal price is </a:t>
            </a:r>
            <a:r>
              <a:rPr lang="en-US" sz="2200" dirty="0" smtClean="0">
                <a:solidFill>
                  <a:schemeClr val="tx2"/>
                </a:solidFill>
              </a:rPr>
              <a:t>calculated </a:t>
            </a:r>
            <a:r>
              <a:rPr lang="en-US" sz="2200" dirty="0">
                <a:solidFill>
                  <a:schemeClr val="tx2"/>
                </a:solidFill>
              </a:rPr>
              <a:t>for each </a:t>
            </a:r>
            <a:r>
              <a:rPr lang="en-US" sz="2200" dirty="0" smtClean="0">
                <a:solidFill>
                  <a:schemeClr val="tx2"/>
                </a:solidFill>
              </a:rPr>
              <a:t>electrical bus in the system at every </a:t>
            </a:r>
            <a:r>
              <a:rPr lang="en-US" sz="2200" dirty="0">
                <a:solidFill>
                  <a:schemeClr val="tx2"/>
                </a:solidFill>
              </a:rPr>
              <a:t>SCED run</a:t>
            </a:r>
          </a:p>
          <a:p>
            <a:pPr lvl="1"/>
            <a:r>
              <a:rPr lang="en-US" sz="2000" dirty="0">
                <a:solidFill>
                  <a:schemeClr val="tx2"/>
                </a:solidFill>
              </a:rPr>
              <a:t>There are </a:t>
            </a:r>
            <a:r>
              <a:rPr lang="en-US" sz="2000" dirty="0" smtClean="0">
                <a:solidFill>
                  <a:schemeClr val="tx2"/>
                </a:solidFill>
              </a:rPr>
              <a:t>~13,100 electrical buses in </a:t>
            </a:r>
            <a:r>
              <a:rPr lang="en-US" sz="2000" dirty="0">
                <a:solidFill>
                  <a:schemeClr val="tx2"/>
                </a:solidFill>
              </a:rPr>
              <a:t>the system</a:t>
            </a:r>
          </a:p>
          <a:p>
            <a:r>
              <a:rPr lang="en-US" sz="2200" dirty="0" smtClean="0">
                <a:solidFill>
                  <a:schemeClr val="tx2"/>
                </a:solidFill>
              </a:rPr>
              <a:t>The NPRR </a:t>
            </a:r>
            <a:r>
              <a:rPr lang="en-US" sz="2200" dirty="0">
                <a:solidFill>
                  <a:schemeClr val="tx2"/>
                </a:solidFill>
              </a:rPr>
              <a:t>would </a:t>
            </a:r>
            <a:r>
              <a:rPr lang="en-US" sz="2200" dirty="0" smtClean="0">
                <a:solidFill>
                  <a:schemeClr val="tx2"/>
                </a:solidFill>
              </a:rPr>
              <a:t>establish nodal pricing as follows:</a:t>
            </a:r>
            <a:endParaRPr lang="en-US" sz="2200" dirty="0">
              <a:solidFill>
                <a:schemeClr val="tx2"/>
              </a:solidFill>
            </a:endParaRPr>
          </a:p>
          <a:p>
            <a:pPr lvl="1"/>
            <a:r>
              <a:rPr lang="en-US" sz="2000" dirty="0" smtClean="0">
                <a:solidFill>
                  <a:schemeClr val="tx2"/>
                </a:solidFill>
              </a:rPr>
              <a:t>SODGs (distribution-connected generators) would be paid the time-weighted price created at the Load point (electrical bus) to which the unit is mapped, per NPRR 866</a:t>
            </a:r>
          </a:p>
          <a:p>
            <a:pPr lvl="1"/>
            <a:r>
              <a:rPr lang="en-US" sz="2000" dirty="0" smtClean="0">
                <a:solidFill>
                  <a:schemeClr val="tx2"/>
                </a:solidFill>
              </a:rPr>
              <a:t>SOTGs (transmission-connected generators), which are already fully modeled, would be paid the </a:t>
            </a:r>
            <a:r>
              <a:rPr lang="en-US" sz="2000" dirty="0">
                <a:solidFill>
                  <a:schemeClr val="tx2"/>
                </a:solidFill>
              </a:rPr>
              <a:t>time-weighted price at </a:t>
            </a:r>
            <a:r>
              <a:rPr lang="en-US" sz="2000" dirty="0" smtClean="0">
                <a:solidFill>
                  <a:schemeClr val="tx2"/>
                </a:solidFill>
              </a:rPr>
              <a:t>the electrical </a:t>
            </a:r>
            <a:r>
              <a:rPr lang="en-US" sz="2000" dirty="0">
                <a:solidFill>
                  <a:schemeClr val="tx2"/>
                </a:solidFill>
              </a:rPr>
              <a:t>bus </a:t>
            </a:r>
            <a:r>
              <a:rPr lang="en-US" sz="2000" dirty="0" smtClean="0">
                <a:solidFill>
                  <a:schemeClr val="tx2"/>
                </a:solidFill>
              </a:rPr>
              <a:t>determined </a:t>
            </a:r>
            <a:r>
              <a:rPr lang="en-US" sz="2000" dirty="0">
                <a:solidFill>
                  <a:schemeClr val="tx2"/>
                </a:solidFill>
              </a:rPr>
              <a:t>by ERCOT in review of the meter location in the </a:t>
            </a:r>
            <a:r>
              <a:rPr lang="en-US" sz="2000" dirty="0" smtClean="0">
                <a:solidFill>
                  <a:schemeClr val="tx2"/>
                </a:solidFill>
              </a:rPr>
              <a:t>Model</a:t>
            </a:r>
          </a:p>
          <a:p>
            <a:pPr lvl="2"/>
            <a:r>
              <a:rPr lang="en-US" sz="1800" dirty="0" smtClean="0">
                <a:solidFill>
                  <a:schemeClr val="tx2"/>
                </a:solidFill>
              </a:rPr>
              <a:t>There are 4 SOTG units with a total of 35.5 MW on the system today</a:t>
            </a:r>
            <a:endParaRPr lang="en-US" sz="1800" dirty="0">
              <a:solidFill>
                <a:schemeClr val="tx2"/>
              </a:solidFill>
            </a:endParaRPr>
          </a:p>
          <a:p>
            <a:pPr lvl="2"/>
            <a:endParaRPr lang="en-US" sz="1600" dirty="0">
              <a:solidFill>
                <a:schemeClr val="tx2"/>
              </a:solidFill>
            </a:endParaRPr>
          </a:p>
          <a:p>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851925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Settlement Only DG in ERCOT  </a:t>
            </a:r>
            <a:r>
              <a:rPr lang="en-US" sz="1800" dirty="0" smtClean="0"/>
              <a:t>2010-2018</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
        <p:nvSpPr>
          <p:cNvPr id="7" name="Line Callout 2 (No Border) 6"/>
          <p:cNvSpPr/>
          <p:nvPr/>
        </p:nvSpPr>
        <p:spPr>
          <a:xfrm flipH="1">
            <a:off x="4876800" y="3810000"/>
            <a:ext cx="1143000" cy="609600"/>
          </a:xfrm>
          <a:prstGeom prst="callout2">
            <a:avLst>
              <a:gd name="adj1" fmla="val 39338"/>
              <a:gd name="adj2" fmla="val 1079"/>
              <a:gd name="adj3" fmla="val 39338"/>
              <a:gd name="adj4" fmla="val -21373"/>
              <a:gd name="adj5" fmla="val 72794"/>
              <a:gd name="adj6" fmla="val -30196"/>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100" dirty="0" smtClean="0"/>
              <a:t>Accumulated Count</a:t>
            </a:r>
            <a:endParaRPr lang="en-US" sz="1100" dirty="0"/>
          </a:p>
        </p:txBody>
      </p:sp>
      <p:graphicFrame>
        <p:nvGraphicFramePr>
          <p:cNvPr id="6" name="Chart 5"/>
          <p:cNvGraphicFramePr>
            <a:graphicFrameLocks/>
          </p:cNvGraphicFramePr>
          <p:nvPr>
            <p:extLst/>
          </p:nvPr>
        </p:nvGraphicFramePr>
        <p:xfrm>
          <a:off x="457200" y="762001"/>
          <a:ext cx="8218095" cy="563449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219200" y="5376446"/>
            <a:ext cx="1676400" cy="307777"/>
          </a:xfrm>
          <a:prstGeom prst="rect">
            <a:avLst/>
          </a:prstGeom>
          <a:noFill/>
        </p:spPr>
        <p:txBody>
          <a:bodyPr wrap="square" rtlCol="0">
            <a:spAutoFit/>
          </a:bodyPr>
          <a:lstStyle/>
          <a:p>
            <a:r>
              <a:rPr lang="en-US" sz="1400" dirty="0" smtClean="0">
                <a:solidFill>
                  <a:schemeClr val="bg1"/>
                </a:solidFill>
              </a:rPr>
              <a:t>Renewables</a:t>
            </a:r>
            <a:endParaRPr lang="en-US" sz="1400" dirty="0">
              <a:solidFill>
                <a:schemeClr val="bg1"/>
              </a:solidFill>
            </a:endParaRPr>
          </a:p>
        </p:txBody>
      </p:sp>
      <p:sp>
        <p:nvSpPr>
          <p:cNvPr id="8" name="TextBox 7"/>
          <p:cNvSpPr txBox="1"/>
          <p:nvPr/>
        </p:nvSpPr>
        <p:spPr>
          <a:xfrm>
            <a:off x="3991535" y="3631908"/>
            <a:ext cx="2019300" cy="307777"/>
          </a:xfrm>
          <a:prstGeom prst="rect">
            <a:avLst/>
          </a:prstGeom>
          <a:noFill/>
        </p:spPr>
        <p:txBody>
          <a:bodyPr wrap="square" rtlCol="0">
            <a:spAutoFit/>
          </a:bodyPr>
          <a:lstStyle/>
          <a:p>
            <a:r>
              <a:rPr lang="en-US" sz="1400" dirty="0" smtClean="0">
                <a:solidFill>
                  <a:schemeClr val="bg1"/>
                </a:solidFill>
              </a:rPr>
              <a:t>Non-renewables</a:t>
            </a:r>
            <a:endParaRPr lang="en-US" sz="1400" dirty="0">
              <a:solidFill>
                <a:schemeClr val="bg1"/>
              </a:solidFill>
            </a:endParaRPr>
          </a:p>
        </p:txBody>
      </p:sp>
      <p:sp>
        <p:nvSpPr>
          <p:cNvPr id="10" name="Line Callout 2 (No Border) 9"/>
          <p:cNvSpPr/>
          <p:nvPr/>
        </p:nvSpPr>
        <p:spPr>
          <a:xfrm flipH="1">
            <a:off x="5562600" y="2933262"/>
            <a:ext cx="1143000" cy="609600"/>
          </a:xfrm>
          <a:prstGeom prst="callout2">
            <a:avLst>
              <a:gd name="adj1" fmla="val 39338"/>
              <a:gd name="adj2" fmla="val 1079"/>
              <a:gd name="adj3" fmla="val 39338"/>
              <a:gd name="adj4" fmla="val -21373"/>
              <a:gd name="adj5" fmla="val 65130"/>
              <a:gd name="adj6" fmla="val -26692"/>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100" dirty="0" smtClean="0"/>
              <a:t>Accumulated Count</a:t>
            </a:r>
            <a:endParaRPr lang="en-US" sz="1100" dirty="0"/>
          </a:p>
        </p:txBody>
      </p:sp>
      <p:sp>
        <p:nvSpPr>
          <p:cNvPr id="5" name="TextBox 4"/>
          <p:cNvSpPr txBox="1"/>
          <p:nvPr/>
        </p:nvSpPr>
        <p:spPr>
          <a:xfrm>
            <a:off x="1600200" y="2550160"/>
            <a:ext cx="3200400" cy="276999"/>
          </a:xfrm>
          <a:prstGeom prst="rect">
            <a:avLst/>
          </a:prstGeom>
          <a:noFill/>
        </p:spPr>
        <p:txBody>
          <a:bodyPr wrap="square" rtlCol="0">
            <a:spAutoFit/>
          </a:bodyPr>
          <a:lstStyle/>
          <a:p>
            <a:pPr algn="ctr"/>
            <a:r>
              <a:rPr lang="en-US" sz="1200" dirty="0" smtClean="0"/>
              <a:t>SODG formerly known as Registered DG</a:t>
            </a:r>
            <a:endParaRPr lang="en-US" sz="1200" dirty="0"/>
          </a:p>
        </p:txBody>
      </p:sp>
      <p:graphicFrame>
        <p:nvGraphicFramePr>
          <p:cNvPr id="11" name="Table 10"/>
          <p:cNvGraphicFramePr>
            <a:graphicFrameLocks noGrp="1"/>
          </p:cNvGraphicFramePr>
          <p:nvPr>
            <p:extLst>
              <p:ext uri="{D42A27DB-BD31-4B8C-83A1-F6EECF244321}">
                <p14:modId xmlns:p14="http://schemas.microsoft.com/office/powerpoint/2010/main" val="2832320687"/>
              </p:ext>
            </p:extLst>
          </p:nvPr>
        </p:nvGraphicFramePr>
        <p:xfrm>
          <a:off x="1295400" y="1066800"/>
          <a:ext cx="3733800" cy="1483360"/>
        </p:xfrm>
        <a:graphic>
          <a:graphicData uri="http://schemas.openxmlformats.org/drawingml/2006/table">
            <a:tbl>
              <a:tblPr firstRow="1" bandRow="1">
                <a:tableStyleId>{5C22544A-7EE6-4342-B048-85BDC9FD1C3A}</a:tableStyleId>
              </a:tblPr>
              <a:tblGrid>
                <a:gridCol w="1676400"/>
                <a:gridCol w="1447800"/>
                <a:gridCol w="609600"/>
              </a:tblGrid>
              <a:tr h="370840">
                <a:tc>
                  <a:txBody>
                    <a:bodyPr/>
                    <a:lstStyle/>
                    <a:p>
                      <a:r>
                        <a:rPr lang="en-US" sz="1600" dirty="0" smtClean="0"/>
                        <a:t>SODGs</a:t>
                      </a:r>
                      <a:endParaRPr lang="en-US" sz="1600" dirty="0"/>
                    </a:p>
                  </a:txBody>
                  <a:tcPr/>
                </a:tc>
                <a:tc>
                  <a:txBody>
                    <a:bodyPr/>
                    <a:lstStyle/>
                    <a:p>
                      <a:r>
                        <a:rPr lang="en-US" sz="1600" dirty="0" smtClean="0"/>
                        <a:t>No. of Units</a:t>
                      </a:r>
                      <a:endParaRPr lang="en-US" sz="1600" dirty="0"/>
                    </a:p>
                  </a:txBody>
                  <a:tcPr/>
                </a:tc>
                <a:tc>
                  <a:txBody>
                    <a:bodyPr/>
                    <a:lstStyle/>
                    <a:p>
                      <a:pPr algn="ctr"/>
                      <a:r>
                        <a:rPr lang="en-US" sz="1600" dirty="0" smtClean="0"/>
                        <a:t>MW</a:t>
                      </a:r>
                      <a:endParaRPr lang="en-US" sz="1600" dirty="0"/>
                    </a:p>
                  </a:txBody>
                  <a:tcPr/>
                </a:tc>
              </a:tr>
              <a:tr h="370840">
                <a:tc>
                  <a:txBody>
                    <a:bodyPr/>
                    <a:lstStyle/>
                    <a:p>
                      <a:r>
                        <a:rPr lang="en-US" sz="1600" dirty="0" smtClean="0">
                          <a:solidFill>
                            <a:schemeClr val="tx2"/>
                          </a:solidFill>
                        </a:rPr>
                        <a:t>Non-Renewable</a:t>
                      </a:r>
                      <a:endParaRPr lang="en-US" sz="1600" dirty="0">
                        <a:solidFill>
                          <a:schemeClr val="tx2"/>
                        </a:solidFill>
                      </a:endParaRPr>
                    </a:p>
                  </a:txBody>
                  <a:tcPr/>
                </a:tc>
                <a:tc>
                  <a:txBody>
                    <a:bodyPr/>
                    <a:lstStyle/>
                    <a:p>
                      <a:pPr algn="ctr"/>
                      <a:r>
                        <a:rPr lang="en-US" sz="1600" dirty="0" smtClean="0">
                          <a:solidFill>
                            <a:schemeClr val="tx2"/>
                          </a:solidFill>
                        </a:rPr>
                        <a:t>160</a:t>
                      </a:r>
                      <a:endParaRPr lang="en-US" sz="1600" dirty="0">
                        <a:solidFill>
                          <a:schemeClr val="tx2"/>
                        </a:solidFill>
                      </a:endParaRPr>
                    </a:p>
                  </a:txBody>
                  <a:tcPr/>
                </a:tc>
                <a:tc>
                  <a:txBody>
                    <a:bodyPr/>
                    <a:lstStyle/>
                    <a:p>
                      <a:pPr algn="ctr"/>
                      <a:r>
                        <a:rPr lang="en-US" sz="1600" dirty="0" smtClean="0">
                          <a:solidFill>
                            <a:schemeClr val="tx2"/>
                          </a:solidFill>
                        </a:rPr>
                        <a:t>498</a:t>
                      </a:r>
                      <a:endParaRPr lang="en-US" sz="1600" dirty="0">
                        <a:solidFill>
                          <a:schemeClr val="tx2"/>
                        </a:solidFill>
                      </a:endParaRPr>
                    </a:p>
                  </a:txBody>
                  <a:tcPr/>
                </a:tc>
              </a:tr>
              <a:tr h="370840">
                <a:tc>
                  <a:txBody>
                    <a:bodyPr/>
                    <a:lstStyle/>
                    <a:p>
                      <a:r>
                        <a:rPr lang="en-US" sz="1600" dirty="0" smtClean="0">
                          <a:solidFill>
                            <a:schemeClr val="tx2"/>
                          </a:solidFill>
                        </a:rPr>
                        <a:t>Renewable</a:t>
                      </a:r>
                      <a:endParaRPr lang="en-US" sz="1600" dirty="0">
                        <a:solidFill>
                          <a:schemeClr val="tx2"/>
                        </a:solidFill>
                      </a:endParaRPr>
                    </a:p>
                  </a:txBody>
                  <a:tcPr/>
                </a:tc>
                <a:tc>
                  <a:txBody>
                    <a:bodyPr/>
                    <a:lstStyle/>
                    <a:p>
                      <a:pPr algn="ctr"/>
                      <a:r>
                        <a:rPr lang="en-US" sz="1600" dirty="0" smtClean="0">
                          <a:solidFill>
                            <a:schemeClr val="tx2"/>
                          </a:solidFill>
                        </a:rPr>
                        <a:t>55</a:t>
                      </a:r>
                      <a:endParaRPr lang="en-US" sz="1600" dirty="0">
                        <a:solidFill>
                          <a:schemeClr val="tx2"/>
                        </a:solidFill>
                      </a:endParaRPr>
                    </a:p>
                  </a:txBody>
                  <a:tcPr/>
                </a:tc>
                <a:tc>
                  <a:txBody>
                    <a:bodyPr/>
                    <a:lstStyle/>
                    <a:p>
                      <a:pPr algn="ctr"/>
                      <a:r>
                        <a:rPr lang="en-US" sz="1600" dirty="0" smtClean="0">
                          <a:solidFill>
                            <a:schemeClr val="tx2"/>
                          </a:solidFill>
                        </a:rPr>
                        <a:t>320</a:t>
                      </a:r>
                      <a:endParaRPr lang="en-US" sz="1600" dirty="0">
                        <a:solidFill>
                          <a:schemeClr val="tx2"/>
                        </a:solidFill>
                      </a:endParaRPr>
                    </a:p>
                  </a:txBody>
                  <a:tcPr/>
                </a:tc>
              </a:tr>
              <a:tr h="370840">
                <a:tc>
                  <a:txBody>
                    <a:bodyPr/>
                    <a:lstStyle/>
                    <a:p>
                      <a:r>
                        <a:rPr lang="en-US" sz="1600" dirty="0" smtClean="0">
                          <a:solidFill>
                            <a:schemeClr val="tx2"/>
                          </a:solidFill>
                        </a:rPr>
                        <a:t>TOTALS</a:t>
                      </a:r>
                      <a:endParaRPr lang="en-US" sz="1600" dirty="0">
                        <a:solidFill>
                          <a:schemeClr val="tx2"/>
                        </a:solidFill>
                      </a:endParaRPr>
                    </a:p>
                  </a:txBody>
                  <a:tcPr/>
                </a:tc>
                <a:tc>
                  <a:txBody>
                    <a:bodyPr/>
                    <a:lstStyle/>
                    <a:p>
                      <a:pPr algn="ctr"/>
                      <a:r>
                        <a:rPr lang="en-US" sz="1600" b="1" dirty="0" smtClean="0">
                          <a:solidFill>
                            <a:schemeClr val="tx2"/>
                          </a:solidFill>
                        </a:rPr>
                        <a:t>215</a:t>
                      </a:r>
                      <a:endParaRPr lang="en-US" sz="1600" b="1" dirty="0">
                        <a:solidFill>
                          <a:schemeClr val="tx2"/>
                        </a:solidFill>
                      </a:endParaRPr>
                    </a:p>
                  </a:txBody>
                  <a:tcPr/>
                </a:tc>
                <a:tc>
                  <a:txBody>
                    <a:bodyPr/>
                    <a:lstStyle/>
                    <a:p>
                      <a:pPr algn="ctr"/>
                      <a:r>
                        <a:rPr lang="en-US" sz="1600" b="1" dirty="0" smtClean="0">
                          <a:solidFill>
                            <a:schemeClr val="tx2"/>
                          </a:solidFill>
                        </a:rPr>
                        <a:t>818</a:t>
                      </a:r>
                      <a:endParaRPr lang="en-US" sz="1600" b="1" dirty="0">
                        <a:solidFill>
                          <a:schemeClr val="tx2"/>
                        </a:solidFill>
                      </a:endParaRPr>
                    </a:p>
                  </a:txBody>
                  <a:tcPr/>
                </a:tc>
              </a:tr>
            </a:tbl>
          </a:graphicData>
        </a:graphic>
      </p:graphicFrame>
      <p:sp>
        <p:nvSpPr>
          <p:cNvPr id="12" name="TextBox 11"/>
          <p:cNvSpPr txBox="1"/>
          <p:nvPr/>
        </p:nvSpPr>
        <p:spPr>
          <a:xfrm>
            <a:off x="5539648" y="1219200"/>
            <a:ext cx="2232752" cy="523220"/>
          </a:xfrm>
          <a:prstGeom prst="rect">
            <a:avLst/>
          </a:prstGeom>
          <a:noFill/>
        </p:spPr>
        <p:txBody>
          <a:bodyPr wrap="square" rtlCol="0">
            <a:spAutoFit/>
          </a:bodyPr>
          <a:lstStyle/>
          <a:p>
            <a:pPr algn="ctr"/>
            <a:r>
              <a:rPr lang="en-US" sz="1400" i="1" dirty="0" smtClean="0">
                <a:solidFill>
                  <a:schemeClr val="tx2"/>
                </a:solidFill>
              </a:rPr>
              <a:t>73 units totaling 148 MW added since 1/1/18</a:t>
            </a:r>
            <a:endParaRPr lang="en-US" sz="1400" i="1" dirty="0">
              <a:solidFill>
                <a:schemeClr val="tx2"/>
              </a:solidFill>
            </a:endParaRPr>
          </a:p>
        </p:txBody>
      </p:sp>
    </p:spTree>
    <p:extLst>
      <p:ext uri="{BB962C8B-B14F-4D97-AF65-F5344CB8AC3E}">
        <p14:creationId xmlns:p14="http://schemas.microsoft.com/office/powerpoint/2010/main" val="3411797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Benefits of Nodal Pricing</a:t>
            </a:r>
            <a:endParaRPr lang="en-US" dirty="0"/>
          </a:p>
        </p:txBody>
      </p:sp>
      <p:sp>
        <p:nvSpPr>
          <p:cNvPr id="3" name="Content Placeholder 2"/>
          <p:cNvSpPr>
            <a:spLocks noGrp="1"/>
          </p:cNvSpPr>
          <p:nvPr>
            <p:ph idx="1"/>
          </p:nvPr>
        </p:nvSpPr>
        <p:spPr>
          <a:xfrm>
            <a:off x="304800" y="1066800"/>
            <a:ext cx="8534400" cy="5105400"/>
          </a:xfrm>
        </p:spPr>
        <p:txBody>
          <a:bodyPr>
            <a:noAutofit/>
          </a:bodyPr>
          <a:lstStyle/>
          <a:p>
            <a:pPr marL="347663" indent="-347663"/>
            <a:r>
              <a:rPr lang="en-US" sz="2000" dirty="0" smtClean="0">
                <a:solidFill>
                  <a:schemeClr val="tx2"/>
                </a:solidFill>
              </a:rPr>
              <a:t>SODGs and SOTGs have </a:t>
            </a:r>
            <a:r>
              <a:rPr lang="en-US" sz="2000" dirty="0">
                <a:solidFill>
                  <a:schemeClr val="tx2"/>
                </a:solidFill>
              </a:rPr>
              <a:t>always been settled at the applicable </a:t>
            </a:r>
            <a:r>
              <a:rPr lang="en-US" sz="2000" u="sng" dirty="0">
                <a:solidFill>
                  <a:schemeClr val="tx2"/>
                </a:solidFill>
              </a:rPr>
              <a:t>Load Zone </a:t>
            </a:r>
            <a:r>
              <a:rPr lang="en-US" sz="2000" u="sng" dirty="0" smtClean="0">
                <a:solidFill>
                  <a:schemeClr val="tx2"/>
                </a:solidFill>
              </a:rPr>
              <a:t>price</a:t>
            </a:r>
          </a:p>
          <a:p>
            <a:pPr marL="747713" lvl="1" indent="-347663"/>
            <a:endParaRPr lang="en-US" sz="1100" dirty="0" smtClean="0">
              <a:solidFill>
                <a:schemeClr val="tx2"/>
              </a:solidFill>
            </a:endParaRPr>
          </a:p>
          <a:p>
            <a:r>
              <a:rPr lang="en-US" sz="2000" dirty="0" smtClean="0">
                <a:solidFill>
                  <a:schemeClr val="tx2"/>
                </a:solidFill>
              </a:rPr>
              <a:t>Nodal (instead of zonal) pricing </a:t>
            </a:r>
            <a:r>
              <a:rPr lang="en-US" sz="2000" dirty="0">
                <a:solidFill>
                  <a:schemeClr val="tx2"/>
                </a:solidFill>
              </a:rPr>
              <a:t>would provide proper incentives for Non-Modeled Generators and </a:t>
            </a:r>
            <a:r>
              <a:rPr lang="en-US" sz="2000" dirty="0" smtClean="0">
                <a:solidFill>
                  <a:schemeClr val="tx2"/>
                </a:solidFill>
              </a:rPr>
              <a:t>registered DG in </a:t>
            </a:r>
            <a:r>
              <a:rPr lang="en-US" sz="2000" dirty="0">
                <a:solidFill>
                  <a:schemeClr val="tx2"/>
                </a:solidFill>
              </a:rPr>
              <a:t>transmission-constrained areas, such as:</a:t>
            </a:r>
          </a:p>
          <a:p>
            <a:pPr lvl="1"/>
            <a:r>
              <a:rPr lang="en-US" sz="1800" b="1" dirty="0">
                <a:solidFill>
                  <a:schemeClr val="tx2"/>
                </a:solidFill>
              </a:rPr>
              <a:t>Generation pockets </a:t>
            </a:r>
            <a:r>
              <a:rPr lang="en-US" sz="1800" dirty="0">
                <a:solidFill>
                  <a:schemeClr val="tx2"/>
                </a:solidFill>
              </a:rPr>
              <a:t>where Generation Resources are receiving negative </a:t>
            </a:r>
            <a:r>
              <a:rPr lang="en-US" sz="1800" dirty="0" smtClean="0">
                <a:solidFill>
                  <a:schemeClr val="tx2"/>
                </a:solidFill>
              </a:rPr>
              <a:t>LMPs </a:t>
            </a:r>
            <a:r>
              <a:rPr lang="en-US" sz="1800" dirty="0">
                <a:solidFill>
                  <a:schemeClr val="tx2"/>
                </a:solidFill>
              </a:rPr>
              <a:t>due to transmission constraints, but </a:t>
            </a:r>
            <a:r>
              <a:rPr lang="en-US" sz="1800" dirty="0" smtClean="0">
                <a:solidFill>
                  <a:schemeClr val="tx2"/>
                </a:solidFill>
              </a:rPr>
              <a:t>the </a:t>
            </a:r>
            <a:r>
              <a:rPr lang="en-US" sz="1800" dirty="0">
                <a:solidFill>
                  <a:schemeClr val="tx2"/>
                </a:solidFill>
              </a:rPr>
              <a:t>zonal price remains positive.  In such cases, </a:t>
            </a:r>
            <a:r>
              <a:rPr lang="en-US" sz="1800" dirty="0" smtClean="0">
                <a:solidFill>
                  <a:schemeClr val="tx2"/>
                </a:solidFill>
              </a:rPr>
              <a:t>positive </a:t>
            </a:r>
            <a:r>
              <a:rPr lang="en-US" sz="1800" dirty="0">
                <a:solidFill>
                  <a:schemeClr val="tx2"/>
                </a:solidFill>
              </a:rPr>
              <a:t>zonal price signals provide </a:t>
            </a:r>
            <a:r>
              <a:rPr lang="en-US" sz="1800" dirty="0" smtClean="0">
                <a:solidFill>
                  <a:schemeClr val="tx2"/>
                </a:solidFill>
              </a:rPr>
              <a:t>adverse </a:t>
            </a:r>
            <a:r>
              <a:rPr lang="en-US" sz="1800" dirty="0">
                <a:solidFill>
                  <a:schemeClr val="tx2"/>
                </a:solidFill>
              </a:rPr>
              <a:t>incentives for Non-Modeled Generators </a:t>
            </a:r>
            <a:r>
              <a:rPr lang="en-US" sz="1800" dirty="0" smtClean="0">
                <a:solidFill>
                  <a:schemeClr val="tx2"/>
                </a:solidFill>
              </a:rPr>
              <a:t>to </a:t>
            </a:r>
            <a:r>
              <a:rPr lang="en-US" sz="1800" dirty="0">
                <a:solidFill>
                  <a:schemeClr val="tx2"/>
                </a:solidFill>
              </a:rPr>
              <a:t>continue producing or even increase </a:t>
            </a:r>
            <a:r>
              <a:rPr lang="en-US" sz="1800" dirty="0" smtClean="0">
                <a:solidFill>
                  <a:schemeClr val="tx2"/>
                </a:solidFill>
              </a:rPr>
              <a:t>production.</a:t>
            </a:r>
            <a:endParaRPr lang="en-US" sz="1800" dirty="0">
              <a:solidFill>
                <a:schemeClr val="tx2"/>
              </a:solidFill>
            </a:endParaRPr>
          </a:p>
          <a:p>
            <a:pPr lvl="1"/>
            <a:r>
              <a:rPr lang="en-US" sz="1800" b="1" dirty="0">
                <a:solidFill>
                  <a:schemeClr val="tx2"/>
                </a:solidFill>
              </a:rPr>
              <a:t>Load pockets </a:t>
            </a:r>
            <a:r>
              <a:rPr lang="en-US" sz="1800" dirty="0">
                <a:solidFill>
                  <a:schemeClr val="tx2"/>
                </a:solidFill>
              </a:rPr>
              <a:t>where Generation Resources are receiving LMPs that are much higher than the zonal price due to transmission </a:t>
            </a:r>
            <a:r>
              <a:rPr lang="en-US" sz="1800" dirty="0" smtClean="0">
                <a:solidFill>
                  <a:schemeClr val="tx2"/>
                </a:solidFill>
              </a:rPr>
              <a:t>constraints.  In such cases the diluted zonal </a:t>
            </a:r>
            <a:r>
              <a:rPr lang="en-US" sz="1800" dirty="0">
                <a:solidFill>
                  <a:schemeClr val="tx2"/>
                </a:solidFill>
              </a:rPr>
              <a:t>prices </a:t>
            </a:r>
            <a:r>
              <a:rPr lang="en-US" sz="1800" dirty="0" smtClean="0">
                <a:solidFill>
                  <a:schemeClr val="tx2"/>
                </a:solidFill>
              </a:rPr>
              <a:t>fail </a:t>
            </a:r>
            <a:r>
              <a:rPr lang="en-US" sz="1800" dirty="0">
                <a:solidFill>
                  <a:schemeClr val="tx2"/>
                </a:solidFill>
              </a:rPr>
              <a:t>to provide Non-Modeled Generators and DG registered with ERCOT with the incentive to produce and thus help to resolve the </a:t>
            </a:r>
            <a:r>
              <a:rPr lang="en-US" sz="1800" dirty="0" smtClean="0">
                <a:solidFill>
                  <a:schemeClr val="tx2"/>
                </a:solidFill>
              </a:rPr>
              <a:t>constraint.</a:t>
            </a:r>
            <a:endParaRPr lang="en-US" sz="1400" dirty="0">
              <a:solidFill>
                <a:schemeClr val="tx2"/>
              </a:solidFill>
            </a:endParaRPr>
          </a:p>
          <a:p>
            <a:pPr marL="347663" indent="-347663"/>
            <a:endParaRPr lang="en-US" sz="1800" u="sng" dirty="0">
              <a:solidFill>
                <a:schemeClr val="tx2"/>
              </a:solidFill>
            </a:endParaRPr>
          </a:p>
          <a:p>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995285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PUC Subst. Rule §25.501 (f)</a:t>
            </a:r>
            <a:endParaRPr lang="en-US" dirty="0"/>
          </a:p>
        </p:txBody>
      </p:sp>
      <p:sp>
        <p:nvSpPr>
          <p:cNvPr id="3" name="Content Placeholder 2"/>
          <p:cNvSpPr>
            <a:spLocks noGrp="1"/>
          </p:cNvSpPr>
          <p:nvPr>
            <p:ph idx="1"/>
          </p:nvPr>
        </p:nvSpPr>
        <p:spPr>
          <a:xfrm>
            <a:off x="304800" y="1066800"/>
            <a:ext cx="8534400" cy="5257800"/>
          </a:xfrm>
        </p:spPr>
        <p:txBody>
          <a:bodyPr>
            <a:normAutofit fontScale="70000" lnSpcReduction="20000"/>
          </a:bodyPr>
          <a:lstStyle/>
          <a:p>
            <a:pPr marL="457200" indent="-457200">
              <a:spcBef>
                <a:spcPts val="0"/>
              </a:spcBef>
              <a:spcAft>
                <a:spcPts val="1200"/>
              </a:spcAft>
              <a:buNone/>
            </a:pPr>
            <a:r>
              <a:rPr lang="en-US" b="1" dirty="0">
                <a:solidFill>
                  <a:schemeClr val="tx2"/>
                </a:solidFill>
              </a:rPr>
              <a:t>(</a:t>
            </a:r>
            <a:r>
              <a:rPr lang="en-US" b="1" dirty="0" smtClean="0">
                <a:solidFill>
                  <a:schemeClr val="tx2"/>
                </a:solidFill>
              </a:rPr>
              <a:t>f)</a:t>
            </a:r>
            <a:r>
              <a:rPr lang="en-US" b="1" dirty="0">
                <a:solidFill>
                  <a:schemeClr val="tx2"/>
                </a:solidFill>
              </a:rPr>
              <a:t>	</a:t>
            </a:r>
            <a:r>
              <a:rPr lang="en-US" b="1" dirty="0" smtClean="0">
                <a:solidFill>
                  <a:schemeClr val="tx2"/>
                </a:solidFill>
              </a:rPr>
              <a:t>Nodal</a:t>
            </a:r>
            <a:r>
              <a:rPr lang="en-US" b="1" dirty="0">
                <a:solidFill>
                  <a:schemeClr val="tx2"/>
                </a:solidFill>
              </a:rPr>
              <a:t>  energy  prices  for  resources.    </a:t>
            </a:r>
            <a:r>
              <a:rPr lang="en-US" dirty="0" smtClean="0">
                <a:solidFill>
                  <a:schemeClr val="tx2"/>
                </a:solidFill>
              </a:rPr>
              <a:t/>
            </a:r>
            <a:br>
              <a:rPr lang="en-US" dirty="0" smtClean="0">
                <a:solidFill>
                  <a:schemeClr val="tx2"/>
                </a:solidFill>
              </a:rPr>
            </a:br>
            <a:r>
              <a:rPr lang="en-US" dirty="0" smtClean="0">
                <a:solidFill>
                  <a:schemeClr val="tx2"/>
                </a:solidFill>
              </a:rPr>
              <a:t>ERCOT</a:t>
            </a:r>
            <a:r>
              <a:rPr lang="en-US" dirty="0">
                <a:solidFill>
                  <a:schemeClr val="tx2"/>
                </a:solidFill>
              </a:rPr>
              <a:t>  shall  use  nodal  energy  prices  for  </a:t>
            </a:r>
            <a:r>
              <a:rPr lang="en-US" dirty="0" smtClean="0">
                <a:solidFill>
                  <a:schemeClr val="tx2"/>
                </a:solidFill>
              </a:rPr>
              <a:t>resources. Nodal energy prices for resources shall be the locational marginal prices, consistent with subsection (e) of this section, resulting from security constrained, economic dispatch.  </a:t>
            </a:r>
          </a:p>
          <a:p>
            <a:pPr>
              <a:spcBef>
                <a:spcPts val="0"/>
              </a:spcBef>
              <a:spcAft>
                <a:spcPts val="600"/>
              </a:spcAft>
            </a:pPr>
            <a:r>
              <a:rPr lang="en-US" dirty="0" smtClean="0">
                <a:solidFill>
                  <a:schemeClr val="tx2"/>
                </a:solidFill>
              </a:rPr>
              <a:t>From the preamble to the rule (Project 26376, implementing the nodal </a:t>
            </a:r>
            <a:r>
              <a:rPr lang="en-US" dirty="0">
                <a:solidFill>
                  <a:schemeClr val="tx2"/>
                </a:solidFill>
              </a:rPr>
              <a:t>market </a:t>
            </a:r>
            <a:r>
              <a:rPr lang="en-US" dirty="0" smtClean="0">
                <a:solidFill>
                  <a:schemeClr val="tx2"/>
                </a:solidFill>
              </a:rPr>
              <a:t>design, 9/23/03),</a:t>
            </a:r>
            <a:r>
              <a:rPr lang="en-US" i="1" dirty="0" smtClean="0">
                <a:solidFill>
                  <a:schemeClr val="tx2"/>
                </a:solidFill>
              </a:rPr>
              <a:t> </a:t>
            </a:r>
            <a:r>
              <a:rPr lang="en-US" u="sng" dirty="0" smtClean="0">
                <a:solidFill>
                  <a:schemeClr val="tx2"/>
                </a:solidFill>
              </a:rPr>
              <a:t>emphasis added</a:t>
            </a:r>
            <a:r>
              <a:rPr lang="en-US" i="1" dirty="0" smtClean="0">
                <a:solidFill>
                  <a:schemeClr val="tx2"/>
                </a:solidFill>
              </a:rPr>
              <a:t>:</a:t>
            </a:r>
            <a:endParaRPr lang="en-US" dirty="0">
              <a:solidFill>
                <a:schemeClr val="tx2"/>
              </a:solidFill>
            </a:endParaRPr>
          </a:p>
          <a:p>
            <a:pPr marL="631825" lvl="2" indent="0">
              <a:spcBef>
                <a:spcPts val="0"/>
              </a:spcBef>
              <a:spcAft>
                <a:spcPts val="600"/>
              </a:spcAft>
              <a:buNone/>
            </a:pPr>
            <a:r>
              <a:rPr lang="en-US" sz="2900" dirty="0" smtClean="0">
                <a:solidFill>
                  <a:schemeClr val="tx2"/>
                </a:solidFill>
              </a:rPr>
              <a:t>“The commission believes that the potential for technological advance and corresponding competition is an important reason for the deregulation of electricity markets. Distributed </a:t>
            </a:r>
            <a:r>
              <a:rPr lang="en-US" sz="2900" dirty="0">
                <a:solidFill>
                  <a:schemeClr val="tx2"/>
                </a:solidFill>
              </a:rPr>
              <a:t>generation (DG), such as solar panels and fuel cells, may eventually grow into this quick-response model as well, and nodal pricing of resources and direct assignment of local congestion rents will be required to ensure that customers realize the greatest efficiency gains with the least amount of risk. </a:t>
            </a:r>
            <a:r>
              <a:rPr lang="en-US" sz="2900" u="sng" dirty="0">
                <a:solidFill>
                  <a:schemeClr val="tx2"/>
                </a:solidFill>
              </a:rPr>
              <a:t>Correct and site-specific valuation of power delivery costs is an indispensable part of DG's cost-benefit equation, and nodal energy prices and direct assignment of all congestion rents greatly furthers that goal</a:t>
            </a:r>
            <a:r>
              <a:rPr lang="en-US" sz="2900" dirty="0" smtClean="0">
                <a:solidFill>
                  <a:schemeClr val="tx2"/>
                </a:solidFill>
              </a:rPr>
              <a:t>.”</a:t>
            </a:r>
          </a:p>
          <a:p>
            <a:pPr>
              <a:spcBef>
                <a:spcPts val="0"/>
              </a:spcBef>
              <a:spcAft>
                <a:spcPts val="600"/>
              </a:spcAft>
            </a:pPr>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598738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Congestion impacts on prices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pSp>
        <p:nvGrpSpPr>
          <p:cNvPr id="5" name="Group 4"/>
          <p:cNvGrpSpPr/>
          <p:nvPr/>
        </p:nvGrpSpPr>
        <p:grpSpPr>
          <a:xfrm>
            <a:off x="1542393" y="762000"/>
            <a:ext cx="5355199" cy="5486400"/>
            <a:chOff x="1676400" y="762000"/>
            <a:chExt cx="5503955" cy="5638800"/>
          </a:xfrm>
        </p:grpSpPr>
        <p:pic>
          <p:nvPicPr>
            <p:cNvPr id="9" name="Picture 8"/>
            <p:cNvPicPr>
              <a:picLocks noChangeAspect="1"/>
            </p:cNvPicPr>
            <p:nvPr/>
          </p:nvPicPr>
          <p:blipFill rotWithShape="1">
            <a:blip r:embed="rId3"/>
            <a:srcRect l="16235" b="1351"/>
            <a:stretch/>
          </p:blipFill>
          <p:spPr>
            <a:xfrm>
              <a:off x="1676400" y="838200"/>
              <a:ext cx="5503955" cy="5562600"/>
            </a:xfrm>
            <a:prstGeom prst="rect">
              <a:avLst/>
            </a:prstGeom>
          </p:spPr>
        </p:pic>
        <p:sp>
          <p:nvSpPr>
            <p:cNvPr id="6" name="Rectangle 5"/>
            <p:cNvSpPr/>
            <p:nvPr/>
          </p:nvSpPr>
          <p:spPr>
            <a:xfrm>
              <a:off x="4572000" y="762000"/>
              <a:ext cx="1981200" cy="114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57400" y="5486400"/>
              <a:ext cx="2057400" cy="685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5234152" y="836141"/>
            <a:ext cx="3581400" cy="1323439"/>
          </a:xfrm>
          <a:prstGeom prst="rect">
            <a:avLst/>
          </a:prstGeom>
          <a:noFill/>
        </p:spPr>
        <p:txBody>
          <a:bodyPr wrap="square" rtlCol="0">
            <a:spAutoFit/>
          </a:bodyPr>
          <a:lstStyle/>
          <a:p>
            <a:r>
              <a:rPr lang="en-US" sz="1600" u="sng" dirty="0" smtClean="0"/>
              <a:t>Load Zone Locational Marginal Price:</a:t>
            </a:r>
            <a:endParaRPr lang="en-US" sz="1600" u="sng" dirty="0" smtClean="0"/>
          </a:p>
          <a:p>
            <a:pPr>
              <a:tabLst>
                <a:tab pos="685800" algn="l"/>
                <a:tab pos="2117725" algn="dec"/>
              </a:tabLst>
            </a:pPr>
            <a:r>
              <a:rPr lang="en-US" sz="1600" dirty="0" smtClean="0"/>
              <a:t>	West:	</a:t>
            </a:r>
            <a:r>
              <a:rPr lang="en-US" sz="1600" dirty="0" smtClean="0"/>
              <a:t>$</a:t>
            </a:r>
            <a:r>
              <a:rPr lang="en-US" sz="1600" dirty="0" smtClean="0"/>
              <a:t>91.76</a:t>
            </a:r>
            <a:endParaRPr lang="en-US" sz="1600" dirty="0" smtClean="0"/>
          </a:p>
          <a:p>
            <a:pPr>
              <a:tabLst>
                <a:tab pos="685800" algn="l"/>
                <a:tab pos="2117725" algn="dec"/>
              </a:tabLst>
            </a:pPr>
            <a:r>
              <a:rPr lang="en-US" sz="1600" dirty="0" smtClean="0"/>
              <a:t>	North:</a:t>
            </a:r>
            <a:r>
              <a:rPr lang="en-US" sz="1600" dirty="0"/>
              <a:t>	</a:t>
            </a:r>
            <a:r>
              <a:rPr lang="en-US" sz="1600" dirty="0" smtClean="0"/>
              <a:t>$45.03</a:t>
            </a:r>
            <a:endParaRPr lang="en-US" sz="1600" dirty="0" smtClean="0"/>
          </a:p>
          <a:p>
            <a:pPr>
              <a:tabLst>
                <a:tab pos="685800" algn="l"/>
                <a:tab pos="2117725" algn="dec"/>
              </a:tabLst>
            </a:pPr>
            <a:r>
              <a:rPr lang="en-US" sz="1600" dirty="0" smtClean="0"/>
              <a:t>	South:</a:t>
            </a:r>
            <a:r>
              <a:rPr lang="en-US" sz="1600" dirty="0"/>
              <a:t>	</a:t>
            </a:r>
            <a:r>
              <a:rPr lang="en-US" sz="1600" dirty="0" smtClean="0"/>
              <a:t>  $148.19</a:t>
            </a:r>
            <a:endParaRPr lang="en-US" sz="1600" dirty="0" smtClean="0"/>
          </a:p>
          <a:p>
            <a:pPr>
              <a:tabLst>
                <a:tab pos="685800" algn="l"/>
                <a:tab pos="2117725" algn="dec"/>
              </a:tabLst>
            </a:pPr>
            <a:r>
              <a:rPr lang="en-US" sz="1600" dirty="0" smtClean="0"/>
              <a:t>	Houston:</a:t>
            </a:r>
            <a:r>
              <a:rPr lang="en-US" sz="1600" dirty="0"/>
              <a:t>	</a:t>
            </a:r>
            <a:r>
              <a:rPr lang="en-US" sz="1600" dirty="0" smtClean="0"/>
              <a:t>$</a:t>
            </a:r>
            <a:r>
              <a:rPr lang="en-US" sz="1600" dirty="0" smtClean="0"/>
              <a:t>39</a:t>
            </a:r>
            <a:r>
              <a:rPr lang="en-US" sz="1600" dirty="0" smtClean="0"/>
              <a:t>.26</a:t>
            </a:r>
            <a:endParaRPr lang="en-US" sz="1600" dirty="0"/>
          </a:p>
        </p:txBody>
      </p:sp>
      <p:pic>
        <p:nvPicPr>
          <p:cNvPr id="12" name="Picture 11"/>
          <p:cNvPicPr>
            <a:picLocks noChangeAspect="1"/>
          </p:cNvPicPr>
          <p:nvPr/>
        </p:nvPicPr>
        <p:blipFill>
          <a:blip r:embed="rId4"/>
          <a:stretch>
            <a:fillRect/>
          </a:stretch>
        </p:blipFill>
        <p:spPr>
          <a:xfrm>
            <a:off x="5943600" y="5638800"/>
            <a:ext cx="1343025" cy="257175"/>
          </a:xfrm>
          <a:prstGeom prst="rect">
            <a:avLst/>
          </a:prstGeom>
        </p:spPr>
      </p:pic>
      <p:pic>
        <p:nvPicPr>
          <p:cNvPr id="14" name="Picture 13"/>
          <p:cNvPicPr>
            <a:picLocks noChangeAspect="1"/>
          </p:cNvPicPr>
          <p:nvPr/>
        </p:nvPicPr>
        <p:blipFill rotWithShape="1">
          <a:blip r:embed="rId3"/>
          <a:srcRect r="86084" b="12303"/>
          <a:stretch/>
        </p:blipFill>
        <p:spPr>
          <a:xfrm>
            <a:off x="622738" y="809297"/>
            <a:ext cx="914400" cy="4945062"/>
          </a:xfrm>
          <a:prstGeom prst="rect">
            <a:avLst/>
          </a:prstGeom>
        </p:spPr>
      </p:pic>
    </p:spTree>
    <p:extLst>
      <p:ext uri="{BB962C8B-B14F-4D97-AF65-F5344CB8AC3E}">
        <p14:creationId xmlns:p14="http://schemas.microsoft.com/office/powerpoint/2010/main" val="1791045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25615</TotalTime>
  <Words>1013</Words>
  <Application>Microsoft Office PowerPoint</Application>
  <PresentationFormat>On-screen Show (4:3)</PresentationFormat>
  <Paragraphs>155</Paragraphs>
  <Slides>16</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16</vt:i4>
      </vt:variant>
    </vt:vector>
  </HeadingPairs>
  <TitlesOfParts>
    <vt:vector size="21" baseType="lpstr">
      <vt:lpstr>Arial</vt:lpstr>
      <vt:lpstr>Calibri</vt:lpstr>
      <vt:lpstr>1_Custom Design</vt:lpstr>
      <vt:lpstr>Office Theme</vt:lpstr>
      <vt:lpstr>Custom Design</vt:lpstr>
      <vt:lpstr>PowerPoint Presentation</vt:lpstr>
      <vt:lpstr>Background</vt:lpstr>
      <vt:lpstr>Background</vt:lpstr>
      <vt:lpstr>The NPRR 889 landscape</vt:lpstr>
      <vt:lpstr>NPRR 917 pricing proposal</vt:lpstr>
      <vt:lpstr>Settlement Only DG in ERCOT  2010-2018</vt:lpstr>
      <vt:lpstr>Benefits of Nodal Pricing</vt:lpstr>
      <vt:lpstr>PUC Subst. Rule §25.501 (f)</vt:lpstr>
      <vt:lpstr>Congestion impacts on prices</vt:lpstr>
      <vt:lpstr>Example: Zonal pricing in a generation pocket</vt:lpstr>
      <vt:lpstr>Precursor</vt:lpstr>
      <vt:lpstr>What does NPRR 917 actually change?</vt:lpstr>
      <vt:lpstr>Other options</vt:lpstr>
      <vt:lpstr>What NPRR 917 will NOT do:</vt:lpstr>
      <vt:lpstr>NPRR 917 Impact Analysis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Hilliard, Marie</cp:lastModifiedBy>
  <cp:revision>485</cp:revision>
  <cp:lastPrinted>2018-06-07T19:22:05Z</cp:lastPrinted>
  <dcterms:created xsi:type="dcterms:W3CDTF">2016-01-21T15:20:31Z</dcterms:created>
  <dcterms:modified xsi:type="dcterms:W3CDTF">2019-02-19T17:42:08Z</dcterms:modified>
</cp:coreProperties>
</file>