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3" r:id="rId8"/>
    <p:sldId id="271" r:id="rId9"/>
    <p:sldId id="264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CMM Tech Refresh Project Update</a:t>
            </a:r>
            <a:endParaRPr lang="en-US" altLang="en-US" sz="2400" b="1" dirty="0"/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February 20,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 smtClean="0"/>
              <a:t>Credit Monitoring &amp; Management (CMM) Refresh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3423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Project Overview</a:t>
            </a:r>
          </a:p>
          <a:p>
            <a:endParaRPr lang="en-US" sz="1600" b="1" dirty="0" smtClean="0"/>
          </a:p>
          <a:p>
            <a:pPr marL="0" indent="0">
              <a:buNone/>
            </a:pPr>
            <a:r>
              <a:rPr lang="en-US" sz="1400" dirty="0" smtClean="0"/>
              <a:t>Improve the ability to support and maintain the CMM system by upgrading the technology and replacing vendor application components. 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1A – Implement NPRRs 648, 683, 743, 760, and 800 via the existing CMM application 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1B – Implement modern architecture, user improvements, and NPRRs (519, 620, 660, 741, 755)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2   - Implement user improvements and NPRRs (484-1B, 829, 867, 907)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6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 smtClean="0"/>
              <a:t>CMM Tech Refresh Project Update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241340"/>
              </p:ext>
            </p:extLst>
          </p:nvPr>
        </p:nvGraphicFramePr>
        <p:xfrm>
          <a:off x="304800" y="685796"/>
          <a:ext cx="8534400" cy="47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685800"/>
                <a:gridCol w="1219200"/>
              </a:tblGrid>
              <a:tr h="41889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Revision/Change Request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Target Release Date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484 (1B) – Revision to Congestion Revenue Rights Credit Calculations and Payments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519 – Exemption of ERS- Only QSEs from Collateral and Capitalization Requirements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620 – Collateral Requirements for Counter-Parties with No Load or Generation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660 – Remove CRR State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Change Adder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702 – Flexible Accounts, Payment of Invoices, and Disposition of Interest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on Cash Collateral 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741 – Clarification to TPE and EAL Credit Exposure Calculations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313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755 – Data Agent Only QSE Registration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58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829 – Incorporate Real-Time Non-Modeled Telemetered Net Generation by Load Zone into the Estimate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RTL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NPRR 867 – Revisions to CRR Auction</a:t>
                      </a:r>
                      <a:r>
                        <a:rPr lang="en-US" sz="1100" baseline="0" dirty="0" smtClean="0"/>
                        <a:t> Credit Lock Amount to Reduce Excess Collateral 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NPRR 907 – Revise Definition of M1a to Reflect Actual</a:t>
                      </a:r>
                      <a:r>
                        <a:rPr lang="en-US" sz="1100" baseline="0" dirty="0" smtClean="0"/>
                        <a:t> Calendar Days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457200" y="5801003"/>
            <a:ext cx="8229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3010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/>
              <a:t>CMM Tech Refresh Project Update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CMM Tech Refresh Project </a:t>
            </a:r>
            <a:r>
              <a:rPr lang="en-US" sz="1600" dirty="0" smtClean="0"/>
              <a:t>Update   </a:t>
            </a:r>
            <a:br>
              <a:rPr lang="en-US" sz="1600" dirty="0" smtClean="0"/>
            </a:br>
            <a:r>
              <a:rPr lang="en-US" sz="1100" dirty="0" smtClean="0"/>
              <a:t>Implemented February 2018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464364"/>
              </p:ext>
            </p:extLst>
          </p:nvPr>
        </p:nvGraphicFramePr>
        <p:xfrm>
          <a:off x="304800" y="1211363"/>
          <a:ext cx="8077200" cy="229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502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Revision/Change Request</a:t>
                      </a:r>
                      <a:endParaRPr lang="en-US" sz="1100" dirty="0"/>
                    </a:p>
                  </a:txBody>
                  <a:tcPr/>
                </a:tc>
              </a:tr>
              <a:tr h="38903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648 – Remove References to Flowgate Rights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683 – Revision to Available</a:t>
                      </a:r>
                      <a:r>
                        <a:rPr lang="en-US" sz="1100" baseline="0" dirty="0" smtClean="0"/>
                        <a:t> Credit Limit Calculation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743 – Revision to MCW to Have a Floor For Load Exposure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760 – Calculation of Exposure Variables For</a:t>
                      </a:r>
                      <a:r>
                        <a:rPr lang="en-US" sz="1100" baseline="0" dirty="0" smtClean="0"/>
                        <a:t> Days With No Activity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800 – Revisions to Credit Exposure Calculations to Use Electricity</a:t>
                      </a:r>
                      <a:r>
                        <a:rPr lang="en-US" sz="1100" baseline="0" dirty="0" smtClean="0"/>
                        <a:t> Futures Market Prices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92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372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Monitoring &amp; Management (CMM) Refresh</vt:lpstr>
      <vt:lpstr>CMM Tech Refresh Project Update</vt:lpstr>
      <vt:lpstr>CMM Tech Refresh Project Update</vt:lpstr>
      <vt:lpstr>CMM Tech Refresh Project Update    Implemented February 2018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170</cp:revision>
  <cp:lastPrinted>2019-02-18T17:41:15Z</cp:lastPrinted>
  <dcterms:created xsi:type="dcterms:W3CDTF">2016-01-21T15:20:31Z</dcterms:created>
  <dcterms:modified xsi:type="dcterms:W3CDTF">2019-02-18T18:42:53Z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