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66" r:id="rId3"/>
    <p:sldId id="267" r:id="rId4"/>
    <p:sldId id="274" r:id="rId5"/>
    <p:sldId id="276"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99CCFF"/>
    <a:srgbClr val="EAEAE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p:cViewPr varScale="1">
        <p:scale>
          <a:sx n="70" d="100"/>
          <a:sy n="70" d="100"/>
        </p:scale>
        <p:origin x="13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5C7795-D0B1-476F-A903-71973D261932}" type="datetimeFigureOut">
              <a:rPr lang="en-US" smtClean="0"/>
              <a:t>2/19/2019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96E1B-0416-4DA7-8F3A-B98C052EDC0E}" type="slidenum">
              <a:rPr lang="en-US" smtClean="0"/>
              <a:t>‹#›</a:t>
            </a:fld>
            <a:endParaRPr lang="en-US" dirty="0"/>
          </a:p>
        </p:txBody>
      </p:sp>
    </p:spTree>
    <p:extLst>
      <p:ext uri="{BB962C8B-B14F-4D97-AF65-F5344CB8AC3E}">
        <p14:creationId xmlns:p14="http://schemas.microsoft.com/office/powerpoint/2010/main" val="98690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D96E1B-0416-4DA7-8F3A-B98C052EDC0E}" type="slidenum">
              <a:rPr lang="en-US" smtClean="0"/>
              <a:t>4</a:t>
            </a:fld>
            <a:endParaRPr lang="en-US" dirty="0"/>
          </a:p>
        </p:txBody>
      </p:sp>
    </p:spTree>
    <p:extLst>
      <p:ext uri="{BB962C8B-B14F-4D97-AF65-F5344CB8AC3E}">
        <p14:creationId xmlns:p14="http://schemas.microsoft.com/office/powerpoint/2010/main" val="195304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D96E1B-0416-4DA7-8F3A-B98C052EDC0E}" type="slidenum">
              <a:rPr lang="en-US" smtClean="0"/>
              <a:t>5</a:t>
            </a:fld>
            <a:endParaRPr lang="en-US" dirty="0"/>
          </a:p>
        </p:txBody>
      </p:sp>
    </p:spTree>
    <p:extLst>
      <p:ext uri="{BB962C8B-B14F-4D97-AF65-F5344CB8AC3E}">
        <p14:creationId xmlns:p14="http://schemas.microsoft.com/office/powerpoint/2010/main" val="335262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7F7EF5D-7B55-4814-91E8-E881FEB7C63E}" type="datetimeFigureOut">
              <a:rPr lang="en-US"/>
              <a:pPr>
                <a:defRPr/>
              </a:pPr>
              <a:t>2/19/2019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08191C-270F-4BE2-B622-26BE6D80B8FE}" type="slidenum">
              <a:rPr lang="en-US"/>
              <a:pPr>
                <a:defRPr/>
              </a:pPr>
              <a:t>‹#›</a:t>
            </a:fld>
            <a:endParaRPr lang="en-US" dirty="0"/>
          </a:p>
        </p:txBody>
      </p:sp>
    </p:spTree>
    <p:extLst>
      <p:ext uri="{BB962C8B-B14F-4D97-AF65-F5344CB8AC3E}">
        <p14:creationId xmlns:p14="http://schemas.microsoft.com/office/powerpoint/2010/main" val="147384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E57614-19ED-4A61-9109-6175E64907A7}" type="datetimeFigureOut">
              <a:rPr lang="en-US"/>
              <a:pPr>
                <a:defRPr/>
              </a:pPr>
              <a:t>2/19/2019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6745CD-4B16-4B92-B2C5-5613EEC625C8}" type="slidenum">
              <a:rPr lang="en-US"/>
              <a:pPr>
                <a:defRPr/>
              </a:pPr>
              <a:t>‹#›</a:t>
            </a:fld>
            <a:endParaRPr lang="en-US" dirty="0"/>
          </a:p>
        </p:txBody>
      </p:sp>
    </p:spTree>
    <p:extLst>
      <p:ext uri="{BB962C8B-B14F-4D97-AF65-F5344CB8AC3E}">
        <p14:creationId xmlns:p14="http://schemas.microsoft.com/office/powerpoint/2010/main" val="39091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6B338C-B8C7-4A53-80A6-9328EDC0A02E}" type="datetimeFigureOut">
              <a:rPr lang="en-US"/>
              <a:pPr>
                <a:defRPr/>
              </a:pPr>
              <a:t>2/19/2019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D6CFB3-BADC-41CA-9CE0-8685CDD96EBF}" type="slidenum">
              <a:rPr lang="en-US"/>
              <a:pPr>
                <a:defRPr/>
              </a:pPr>
              <a:t>‹#›</a:t>
            </a:fld>
            <a:endParaRPr lang="en-US" dirty="0"/>
          </a:p>
        </p:txBody>
      </p:sp>
    </p:spTree>
    <p:extLst>
      <p:ext uri="{BB962C8B-B14F-4D97-AF65-F5344CB8AC3E}">
        <p14:creationId xmlns:p14="http://schemas.microsoft.com/office/powerpoint/2010/main" val="393208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177CE03A-CA5C-4D12-B9C8-FAB7CEDBA870}" type="datetimeFigureOut">
              <a:rPr lang="en-US"/>
              <a:pPr>
                <a:defRPr/>
              </a:pPr>
              <a:t>2/19/2019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39B07F-BFA8-4E92-98F1-2DC717ACC056}" type="slidenum">
              <a:rPr lang="en-US"/>
              <a:pPr>
                <a:defRPr/>
              </a:pPr>
              <a:t>‹#›</a:t>
            </a:fld>
            <a:endParaRPr lang="en-US" dirty="0"/>
          </a:p>
        </p:txBody>
      </p:sp>
    </p:spTree>
    <p:extLst>
      <p:ext uri="{BB962C8B-B14F-4D97-AF65-F5344CB8AC3E}">
        <p14:creationId xmlns:p14="http://schemas.microsoft.com/office/powerpoint/2010/main" val="420728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0B958D3C-510C-40ED-B634-AE4C1ACDBC1F}" type="datetimeFigureOut">
              <a:rPr lang="en-US"/>
              <a:pPr>
                <a:defRPr/>
              </a:pPr>
              <a:t>2/19/2019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5D752BE-1244-4F33-84AC-633043223ACA}" type="slidenum">
              <a:rPr lang="en-US"/>
              <a:pPr>
                <a:defRPr/>
              </a:pPr>
              <a:t>‹#›</a:t>
            </a:fld>
            <a:endParaRPr lang="en-US" dirty="0"/>
          </a:p>
        </p:txBody>
      </p:sp>
    </p:spTree>
    <p:extLst>
      <p:ext uri="{BB962C8B-B14F-4D97-AF65-F5344CB8AC3E}">
        <p14:creationId xmlns:p14="http://schemas.microsoft.com/office/powerpoint/2010/main" val="109197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6FB54E19-25F3-439D-B8C2-4C0E3B54E166}" type="datetimeFigureOut">
              <a:rPr lang="en-US"/>
              <a:pPr>
                <a:defRPr/>
              </a:pPr>
              <a:t>2/19/2019</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E1ACC425-61D2-4DC6-9303-1A7B4D2BAA32}" type="slidenum">
              <a:rPr lang="en-US"/>
              <a:pPr>
                <a:defRPr/>
              </a:pPr>
              <a:t>‹#›</a:t>
            </a:fld>
            <a:endParaRPr lang="en-US" dirty="0"/>
          </a:p>
        </p:txBody>
      </p:sp>
    </p:spTree>
    <p:extLst>
      <p:ext uri="{BB962C8B-B14F-4D97-AF65-F5344CB8AC3E}">
        <p14:creationId xmlns:p14="http://schemas.microsoft.com/office/powerpoint/2010/main" val="371875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DAE19D88-7BD2-4E2C-BFEF-DED2D17652BE}" type="datetimeFigureOut">
              <a:rPr lang="en-US"/>
              <a:pPr>
                <a:defRPr/>
              </a:pPr>
              <a:t>2/19/2019</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D95C30ED-389F-42F6-B4F9-D2A462A000E1}" type="slidenum">
              <a:rPr lang="en-US"/>
              <a:pPr>
                <a:defRPr/>
              </a:pPr>
              <a:t>‹#›</a:t>
            </a:fld>
            <a:endParaRPr lang="en-US" dirty="0"/>
          </a:p>
        </p:txBody>
      </p:sp>
    </p:spTree>
    <p:extLst>
      <p:ext uri="{BB962C8B-B14F-4D97-AF65-F5344CB8AC3E}">
        <p14:creationId xmlns:p14="http://schemas.microsoft.com/office/powerpoint/2010/main" val="129456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04BE5E4-C53D-4FDF-93E0-3C3EB6F2C18C}" type="datetimeFigureOut">
              <a:rPr lang="en-US"/>
              <a:pPr>
                <a:defRPr/>
              </a:pPr>
              <a:t>2/19/2019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B744E4F-0194-4C01-A642-F2E8F4A673AC}" type="slidenum">
              <a:rPr lang="en-US"/>
              <a:pPr>
                <a:defRPr/>
              </a:pPr>
              <a:t>‹#›</a:t>
            </a:fld>
            <a:endParaRPr lang="en-US" dirty="0"/>
          </a:p>
        </p:txBody>
      </p:sp>
    </p:spTree>
    <p:extLst>
      <p:ext uri="{BB962C8B-B14F-4D97-AF65-F5344CB8AC3E}">
        <p14:creationId xmlns:p14="http://schemas.microsoft.com/office/powerpoint/2010/main" val="132117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D5ED58-8986-48F3-9489-E316E9D160CB}" type="datetimeFigureOut">
              <a:rPr lang="en-US"/>
              <a:pPr>
                <a:defRPr/>
              </a:pPr>
              <a:t>2/19/2019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3ECFB0-014C-4EEB-90B3-55CF6A0EFEB4}" type="slidenum">
              <a:rPr lang="en-US"/>
              <a:pPr>
                <a:defRPr/>
              </a:pPr>
              <a:t>‹#›</a:t>
            </a:fld>
            <a:endParaRPr lang="en-US" dirty="0"/>
          </a:p>
        </p:txBody>
      </p:sp>
    </p:spTree>
    <p:extLst>
      <p:ext uri="{BB962C8B-B14F-4D97-AF65-F5344CB8AC3E}">
        <p14:creationId xmlns:p14="http://schemas.microsoft.com/office/powerpoint/2010/main" val="238669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DEB1A9-0006-4D3D-BAAF-EEC5A959DD55}" type="datetimeFigureOut">
              <a:rPr lang="en-US"/>
              <a:pPr>
                <a:defRPr/>
              </a:pPr>
              <a:t>2/19/2019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665C7E-6E94-488B-B7A3-E5B9EA1F7EE8}" type="slidenum">
              <a:rPr lang="en-US"/>
              <a:pPr>
                <a:defRPr/>
              </a:pPr>
              <a:t>‹#›</a:t>
            </a:fld>
            <a:endParaRPr lang="en-US" dirty="0"/>
          </a:p>
        </p:txBody>
      </p:sp>
    </p:spTree>
    <p:extLst>
      <p:ext uri="{BB962C8B-B14F-4D97-AF65-F5344CB8AC3E}">
        <p14:creationId xmlns:p14="http://schemas.microsoft.com/office/powerpoint/2010/main" val="82820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BC0A60-1014-4075-8175-6E3D2E7639A4}" type="datetimeFigureOut">
              <a:rPr lang="en-US"/>
              <a:pPr>
                <a:defRPr/>
              </a:pPr>
              <a:t>2/19/2019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841897-0027-4ACD-B085-CC90EA882E5D}" type="slidenum">
              <a:rPr lang="en-US"/>
              <a:pPr>
                <a:defRPr/>
              </a:pPr>
              <a:t>‹#›</a:t>
            </a:fld>
            <a:endParaRPr lang="en-US" dirty="0"/>
          </a:p>
        </p:txBody>
      </p:sp>
    </p:spTree>
    <p:extLst>
      <p:ext uri="{BB962C8B-B14F-4D97-AF65-F5344CB8AC3E}">
        <p14:creationId xmlns:p14="http://schemas.microsoft.com/office/powerpoint/2010/main" val="18756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83000">
              <a:schemeClr val="bg1">
                <a:tint val="90000"/>
                <a:shade val="90000"/>
                <a:satMod val="200000"/>
              </a:schemeClr>
            </a:gs>
            <a:gs pos="95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6A81574C-DB1B-449B-964D-5D11985F4B04}" type="datetimeFigureOut">
              <a:rPr lang="en-US"/>
              <a:pPr>
                <a:defRPr/>
              </a:pPr>
              <a:t>2/19/2019</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21DBE24C-CF7F-481E-AB2F-63EF1C3DBB72}" type="slidenum">
              <a:rPr lang="en-US"/>
              <a:pPr>
                <a:defRPr/>
              </a:pPr>
              <a:t>‹#›</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Calibri" pitchFamily="34" charset="0"/>
        </a:defRPr>
      </a:lvl2pPr>
      <a:lvl3pPr algn="ctr" rtl="0" eaLnBrk="0" fontAlgn="base" hangingPunct="0">
        <a:lnSpc>
          <a:spcPts val="5800"/>
        </a:lnSpc>
        <a:spcBef>
          <a:spcPct val="0"/>
        </a:spcBef>
        <a:spcAft>
          <a:spcPct val="0"/>
        </a:spcAft>
        <a:defRPr sz="5400">
          <a:solidFill>
            <a:schemeClr val="tx2"/>
          </a:solidFill>
          <a:latin typeface="Calibri" pitchFamily="34" charset="0"/>
        </a:defRPr>
      </a:lvl3pPr>
      <a:lvl4pPr algn="ctr" rtl="0" eaLnBrk="0" fontAlgn="base" hangingPunct="0">
        <a:lnSpc>
          <a:spcPts val="5800"/>
        </a:lnSpc>
        <a:spcBef>
          <a:spcPct val="0"/>
        </a:spcBef>
        <a:spcAft>
          <a:spcPct val="0"/>
        </a:spcAft>
        <a:defRPr sz="5400">
          <a:solidFill>
            <a:schemeClr val="tx2"/>
          </a:solidFill>
          <a:latin typeface="Calibri" pitchFamily="34" charset="0"/>
        </a:defRPr>
      </a:lvl4pPr>
      <a:lvl5pPr algn="ctr" rtl="0" eaLnBrk="0" fontAlgn="base" hangingPunct="0">
        <a:lnSpc>
          <a:spcPts val="5800"/>
        </a:lnSpc>
        <a:spcBef>
          <a:spcPct val="0"/>
        </a:spcBef>
        <a:spcAft>
          <a:spcPct val="0"/>
        </a:spcAft>
        <a:defRPr sz="5400">
          <a:solidFill>
            <a:schemeClr val="tx2"/>
          </a:solidFill>
          <a:latin typeface="Calibri" pitchFamily="34" charset="0"/>
        </a:defRPr>
      </a:lvl5pPr>
      <a:lvl6pPr marL="457200" algn="ctr" rtl="0" fontAlgn="base">
        <a:lnSpc>
          <a:spcPts val="5800"/>
        </a:lnSpc>
        <a:spcBef>
          <a:spcPct val="0"/>
        </a:spcBef>
        <a:spcAft>
          <a:spcPct val="0"/>
        </a:spcAft>
        <a:defRPr sz="5400">
          <a:solidFill>
            <a:schemeClr val="tx2"/>
          </a:solidFill>
          <a:latin typeface="Calibri" pitchFamily="34" charset="0"/>
        </a:defRPr>
      </a:lvl6pPr>
      <a:lvl7pPr marL="914400" algn="ctr" rtl="0" fontAlgn="base">
        <a:lnSpc>
          <a:spcPts val="5800"/>
        </a:lnSpc>
        <a:spcBef>
          <a:spcPct val="0"/>
        </a:spcBef>
        <a:spcAft>
          <a:spcPct val="0"/>
        </a:spcAft>
        <a:defRPr sz="5400">
          <a:solidFill>
            <a:schemeClr val="tx2"/>
          </a:solidFill>
          <a:latin typeface="Calibri" pitchFamily="34" charset="0"/>
        </a:defRPr>
      </a:lvl7pPr>
      <a:lvl8pPr marL="1371600" algn="ctr" rtl="0" fontAlgn="base">
        <a:lnSpc>
          <a:spcPts val="5800"/>
        </a:lnSpc>
        <a:spcBef>
          <a:spcPct val="0"/>
        </a:spcBef>
        <a:spcAft>
          <a:spcPct val="0"/>
        </a:spcAft>
        <a:defRPr sz="5400">
          <a:solidFill>
            <a:schemeClr val="tx2"/>
          </a:solidFill>
          <a:latin typeface="Calibri" pitchFamily="34" charset="0"/>
        </a:defRPr>
      </a:lvl8pPr>
      <a:lvl9pPr marL="1828800" algn="ctr" rtl="0" fontAlgn="base">
        <a:lnSpc>
          <a:spcPts val="5800"/>
        </a:lnSpc>
        <a:spcBef>
          <a:spcPct val="0"/>
        </a:spcBef>
        <a:spcAft>
          <a:spcPct val="0"/>
        </a:spcAft>
        <a:defRPr sz="5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146175"/>
          </a:xfrm>
        </p:spPr>
        <p:txBody>
          <a:bodyPr>
            <a:normAutofit fontScale="90000"/>
          </a:bodyPr>
          <a:lstStyle/>
          <a:p>
            <a:pPr eaLnBrk="1" fontAlgn="auto" hangingPunct="1">
              <a:spcAft>
                <a:spcPts val="0"/>
              </a:spcAft>
              <a:defRPr/>
            </a:pPr>
            <a:r>
              <a:rPr lang="en-US" sz="5400" dirty="0" smtClean="0"/>
              <a:t/>
            </a:r>
            <a:br>
              <a:rPr lang="en-US" sz="5400" dirty="0" smtClean="0"/>
            </a:br>
            <a:r>
              <a:rPr lang="en-US" sz="5400" dirty="0"/>
              <a:t/>
            </a:r>
            <a:br>
              <a:rPr lang="en-US" sz="5400" dirty="0"/>
            </a:br>
            <a:r>
              <a:rPr lang="en-US" sz="5400" dirty="0"/>
              <a:t>FOR DISCUSSION </a:t>
            </a:r>
            <a:r>
              <a:rPr lang="en-US" sz="5400" dirty="0" smtClean="0"/>
              <a:t/>
            </a:r>
            <a:br>
              <a:rPr lang="en-US" sz="5400" dirty="0" smtClean="0"/>
            </a:br>
            <a:r>
              <a:rPr lang="en-US" sz="5400" dirty="0" smtClean="0"/>
              <a:t>Study </a:t>
            </a:r>
            <a:r>
              <a:rPr lang="en-US" sz="5400" dirty="0" smtClean="0"/>
              <a:t>Methodology for Interconnects </a:t>
            </a:r>
            <a:r>
              <a:rPr lang="en-US" sz="5400" dirty="0" smtClean="0"/>
              <a:t/>
            </a:r>
            <a:br>
              <a:rPr lang="en-US" sz="5400" dirty="0" smtClean="0"/>
            </a:br>
            <a:r>
              <a:rPr lang="en-US" sz="5400" dirty="0" smtClean="0"/>
              <a:t>(With </a:t>
            </a:r>
            <a:r>
              <a:rPr lang="en-US" sz="5400" dirty="0" smtClean="0"/>
              <a:t>regards to </a:t>
            </a:r>
            <a:r>
              <a:rPr lang="en-US" sz="5400" dirty="0" smtClean="0"/>
              <a:t>NPRR913)</a:t>
            </a:r>
            <a:endParaRPr lang="en-US" sz="5400" dirty="0"/>
          </a:p>
        </p:txBody>
      </p:sp>
      <p:sp>
        <p:nvSpPr>
          <p:cNvPr id="3075" name="Subtitle 2"/>
          <p:cNvSpPr>
            <a:spLocks noGrp="1"/>
          </p:cNvSpPr>
          <p:nvPr>
            <p:ph type="subTitle" idx="1"/>
          </p:nvPr>
        </p:nvSpPr>
        <p:spPr>
          <a:xfrm>
            <a:off x="1295400" y="3429000"/>
            <a:ext cx="6400800" cy="533400"/>
          </a:xfrm>
        </p:spPr>
        <p:txBody>
          <a:bodyPr/>
          <a:lstStyle/>
          <a:p>
            <a:pPr eaLnBrk="1" hangingPunct="1"/>
            <a:r>
              <a:rPr lang="en-US" altLang="en-US" b="1" i="1" dirty="0" smtClean="0">
                <a:solidFill>
                  <a:schemeClr val="tx1"/>
                </a:solidFill>
              </a:rPr>
              <a:t>(February 20, 2019)</a:t>
            </a:r>
          </a:p>
        </p:txBody>
      </p:sp>
      <p:sp>
        <p:nvSpPr>
          <p:cNvPr id="4" name="Subtitle 2"/>
          <p:cNvSpPr txBox="1">
            <a:spLocks/>
          </p:cNvSpPr>
          <p:nvPr/>
        </p:nvSpPr>
        <p:spPr bwMode="auto">
          <a:xfrm>
            <a:off x="2438400" y="56388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 typeface="Arial" charset="0"/>
              <a:buNone/>
              <a:defRPr sz="2400" kern="1200">
                <a:solidFill>
                  <a:schemeClr val="tx1">
                    <a:tint val="75000"/>
                  </a:schemeClr>
                </a:solidFill>
                <a:latin typeface="+mj-lt"/>
                <a:ea typeface="+mn-ea"/>
                <a:cs typeface="+mn-cs"/>
              </a:defRPr>
            </a:lvl1pPr>
            <a:lvl2pPr marL="457200" indent="0" algn="ctr" rtl="0" eaLnBrk="0" fontAlgn="base" hangingPunct="0">
              <a:spcBef>
                <a:spcPct val="20000"/>
              </a:spcBef>
              <a:spcAft>
                <a:spcPct val="0"/>
              </a:spcAft>
              <a:buFont typeface="Courier New" pitchFamily="49" charset="0"/>
              <a:buNone/>
              <a:defRPr sz="1600" kern="1200">
                <a:solidFill>
                  <a:schemeClr val="tx1">
                    <a:tint val="75000"/>
                  </a:schemeClr>
                </a:solidFill>
                <a:latin typeface="+mj-lt"/>
                <a:ea typeface="+mn-ea"/>
                <a:cs typeface="+mn-cs"/>
              </a:defRPr>
            </a:lvl2pPr>
            <a:lvl3pPr marL="914400" indent="0" algn="ctr" rtl="0" eaLnBrk="0" fontAlgn="base" hangingPunct="0">
              <a:spcBef>
                <a:spcPct val="20000"/>
              </a:spcBef>
              <a:spcAft>
                <a:spcPct val="0"/>
              </a:spcAft>
              <a:buFont typeface="Arial" charset="0"/>
              <a:buNone/>
              <a:defRPr sz="1600" kern="1200">
                <a:solidFill>
                  <a:schemeClr val="tx1">
                    <a:tint val="75000"/>
                  </a:schemeClr>
                </a:solidFill>
                <a:latin typeface="+mj-lt"/>
                <a:ea typeface="+mn-ea"/>
                <a:cs typeface="+mn-cs"/>
              </a:defRPr>
            </a:lvl3pPr>
            <a:lvl4pPr marL="1371600" indent="0" algn="ctr" rtl="0" eaLnBrk="0" fontAlgn="base" hangingPunct="0">
              <a:spcBef>
                <a:spcPct val="20000"/>
              </a:spcBef>
              <a:spcAft>
                <a:spcPct val="0"/>
              </a:spcAft>
              <a:buFont typeface="Courier New" pitchFamily="49" charset="0"/>
              <a:buNone/>
              <a:defRPr sz="1600" kern="1200">
                <a:solidFill>
                  <a:schemeClr val="tx1">
                    <a:tint val="75000"/>
                  </a:schemeClr>
                </a:solidFill>
                <a:latin typeface="+mj-lt"/>
                <a:ea typeface="+mn-ea"/>
                <a:cs typeface="+mn-cs"/>
              </a:defRPr>
            </a:lvl4pPr>
            <a:lvl5pPr marL="1828800" indent="0" algn="ctr" rtl="0" eaLnBrk="0" fontAlgn="base" hangingPunct="0">
              <a:spcBef>
                <a:spcPct val="20000"/>
              </a:spcBef>
              <a:spcAft>
                <a:spcPct val="0"/>
              </a:spcAft>
              <a:buFont typeface="Arial"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r" eaLnBrk="1" hangingPunct="1"/>
            <a:endParaRPr lang="en-US" altLang="en-US" b="1" i="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
            </a:r>
            <a:br>
              <a:rPr lang="en-US" sz="4400" dirty="0" smtClean="0"/>
            </a:br>
            <a:r>
              <a:rPr lang="en-US" sz="4400" dirty="0" smtClean="0"/>
              <a:t>NPRR913 Generator </a:t>
            </a:r>
            <a:r>
              <a:rPr lang="en-US" sz="4400" dirty="0"/>
              <a:t>Interconnection Neutral Project Classification</a:t>
            </a:r>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228600" y="1676400"/>
            <a:ext cx="8686800" cy="4648200"/>
          </a:xfrm>
        </p:spPr>
        <p:txBody>
          <a:bodyPr/>
          <a:lstStyle/>
          <a:p>
            <a:pPr marL="0" indent="0" eaLnBrk="1" hangingPunct="1">
              <a:buNone/>
            </a:pPr>
            <a:r>
              <a:rPr lang="en-US" sz="2800" dirty="0">
                <a:solidFill>
                  <a:schemeClr val="tx1"/>
                </a:solidFill>
              </a:rPr>
              <a:t>Facilities needed to connect a new Generation Resource to a substation on the existing ERCOT Transmission Grid and any projects needed to ensure that the Generation Resource can reliably generate at capacity under P0, P1, and P7 conditions of the NERC Reliability Standard addressing Transmission System Planning Performance Requirements, other than a P1 or P7 contingency loss of a radial generator tie line, assuming other Generation Resources with a shift factor greater than 2% on an overloaded facility can be redispatched or have their commitment status changed in the study case.</a:t>
            </a:r>
            <a:endParaRPr lang="en-US" altLang="en-US" sz="2800" dirty="0">
              <a:solidFill>
                <a:schemeClr val="tx1"/>
              </a:solidFill>
            </a:endParaRPr>
          </a:p>
        </p:txBody>
      </p:sp>
    </p:spTree>
    <p:extLst>
      <p:ext uri="{BB962C8B-B14F-4D97-AF65-F5344CB8AC3E}">
        <p14:creationId xmlns:p14="http://schemas.microsoft.com/office/powerpoint/2010/main" val="352917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600199"/>
          </a:xfrm>
        </p:spPr>
        <p:txBody>
          <a:bodyPr/>
          <a:lstStyle/>
          <a:p>
            <a:pPr eaLnBrk="1" fontAlgn="auto" hangingPunct="1">
              <a:spcAft>
                <a:spcPts val="0"/>
              </a:spcAft>
              <a:defRPr/>
            </a:pPr>
            <a:r>
              <a:rPr lang="en-US" sz="4400" dirty="0"/>
              <a:t>FOR DISCUSSION </a:t>
            </a:r>
            <a:r>
              <a:rPr lang="en-US" sz="4400" dirty="0" smtClean="0"/>
              <a:t/>
            </a:r>
            <a:br>
              <a:rPr lang="en-US" sz="4400" dirty="0" smtClean="0"/>
            </a:br>
            <a:r>
              <a:rPr lang="en-US" sz="4400" dirty="0" smtClean="0"/>
              <a:t>Study Methodology</a:t>
            </a:r>
            <a:endParaRPr lang="en-US" sz="4400" dirty="0"/>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0" y="1600200"/>
            <a:ext cx="9144000" cy="5257800"/>
          </a:xfrm>
        </p:spPr>
        <p:txBody>
          <a:bodyPr/>
          <a:lstStyle/>
          <a:p>
            <a:pPr eaLnBrk="1" hangingPunct="1"/>
            <a:r>
              <a:rPr lang="en-US" altLang="en-US" sz="2800" dirty="0" smtClean="0">
                <a:solidFill>
                  <a:schemeClr val="tx1"/>
                </a:solidFill>
              </a:rPr>
              <a:t>Study Base Case(Same case(s) used for Steady State Study):</a:t>
            </a:r>
          </a:p>
          <a:p>
            <a:pPr lvl="1" eaLnBrk="1" hangingPunct="1"/>
            <a:r>
              <a:rPr lang="en-US" altLang="en-US" sz="2400" dirty="0">
                <a:solidFill>
                  <a:schemeClr val="tx1"/>
                </a:solidFill>
              </a:rPr>
              <a:t>Use SSWG </a:t>
            </a:r>
            <a:r>
              <a:rPr lang="en-US" altLang="en-US" sz="2400" dirty="0" smtClean="0">
                <a:solidFill>
                  <a:schemeClr val="tx1"/>
                </a:solidFill>
              </a:rPr>
              <a:t>Case(s) </a:t>
            </a:r>
            <a:r>
              <a:rPr lang="en-US" altLang="en-US" sz="2400" dirty="0">
                <a:solidFill>
                  <a:schemeClr val="tx1"/>
                </a:solidFill>
              </a:rPr>
              <a:t>that </a:t>
            </a:r>
            <a:r>
              <a:rPr lang="en-US" altLang="en-US" sz="2400" dirty="0" smtClean="0">
                <a:solidFill>
                  <a:schemeClr val="tx1"/>
                </a:solidFill>
              </a:rPr>
              <a:t>are </a:t>
            </a:r>
            <a:r>
              <a:rPr lang="en-US" altLang="en-US" sz="2400" dirty="0">
                <a:solidFill>
                  <a:schemeClr val="tx1"/>
                </a:solidFill>
              </a:rPr>
              <a:t>indicative of the </a:t>
            </a:r>
            <a:r>
              <a:rPr lang="en-US" altLang="en-US" sz="2400" dirty="0" smtClean="0">
                <a:solidFill>
                  <a:schemeClr val="tx1"/>
                </a:solidFill>
              </a:rPr>
              <a:t>New Resource’s COD</a:t>
            </a:r>
          </a:p>
          <a:p>
            <a:pPr lvl="1" eaLnBrk="1" hangingPunct="1"/>
            <a:r>
              <a:rPr lang="en-US" altLang="en-US" sz="2400" dirty="0" smtClean="0">
                <a:solidFill>
                  <a:schemeClr val="tx1"/>
                </a:solidFill>
              </a:rPr>
              <a:t>Check the accuracy of the topology and add or remove transmission projects based on their approval status</a:t>
            </a:r>
          </a:p>
          <a:p>
            <a:pPr lvl="1" eaLnBrk="1" hangingPunct="1"/>
            <a:r>
              <a:rPr lang="en-US" altLang="en-US" sz="2400" dirty="0" smtClean="0">
                <a:solidFill>
                  <a:schemeClr val="tx1"/>
                </a:solidFill>
              </a:rPr>
              <a:t>Check that Generation Resources that meet Planning Guide Section 6.9 are appropriately modeled and unit retirements are captured</a:t>
            </a:r>
          </a:p>
          <a:p>
            <a:pPr lvl="1" eaLnBrk="1" hangingPunct="1"/>
            <a:r>
              <a:rPr lang="en-US" altLang="en-US" sz="2400" dirty="0" smtClean="0">
                <a:solidFill>
                  <a:schemeClr val="tx1"/>
                </a:solidFill>
              </a:rPr>
              <a:t>Ensure all the nearby resources are modeled and dispatched appropriately</a:t>
            </a:r>
          </a:p>
          <a:p>
            <a:pPr lvl="1" eaLnBrk="1" hangingPunct="1"/>
            <a:r>
              <a:rPr lang="en-US" altLang="en-US" sz="2400" dirty="0" smtClean="0">
                <a:solidFill>
                  <a:schemeClr val="tx1"/>
                </a:solidFill>
              </a:rPr>
              <a:t>Create study base case scenarios: New Resource not modeled and modeled at full net output. </a:t>
            </a:r>
          </a:p>
          <a:p>
            <a:pPr lvl="1" eaLnBrk="1" hangingPunct="1"/>
            <a:r>
              <a:rPr lang="en-US" altLang="en-US" sz="2400" dirty="0" smtClean="0">
                <a:solidFill>
                  <a:schemeClr val="tx1"/>
                </a:solidFill>
              </a:rPr>
              <a:t>Define monitored elements/system</a:t>
            </a:r>
          </a:p>
          <a:p>
            <a:pPr marL="457200" lvl="1" indent="0" eaLnBrk="1" hangingPunct="1">
              <a:buNone/>
            </a:pPr>
            <a:endParaRPr lang="en-US" altLang="en-US" sz="2000" dirty="0" smtClean="0">
              <a:solidFill>
                <a:schemeClr val="tx1"/>
              </a:solidFill>
            </a:endParaRPr>
          </a:p>
        </p:txBody>
      </p:sp>
    </p:spTree>
    <p:extLst>
      <p:ext uri="{BB962C8B-B14F-4D97-AF65-F5344CB8AC3E}">
        <p14:creationId xmlns:p14="http://schemas.microsoft.com/office/powerpoint/2010/main" val="3133038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76200" y="1676400"/>
            <a:ext cx="8991600" cy="4953000"/>
          </a:xfrm>
        </p:spPr>
        <p:txBody>
          <a:bodyPr/>
          <a:lstStyle/>
          <a:p>
            <a:pPr marL="342900" lvl="1" indent="-342900" eaLnBrk="1" hangingPunct="1">
              <a:buFont typeface="Arial" charset="0"/>
              <a:buChar char="•"/>
            </a:pPr>
            <a:r>
              <a:rPr lang="en-US" altLang="en-US" sz="2800" dirty="0">
                <a:solidFill>
                  <a:schemeClr val="tx1"/>
                </a:solidFill>
              </a:rPr>
              <a:t>Run simulation to compute Generation shift factors (distribution factors</a:t>
            </a:r>
            <a:r>
              <a:rPr lang="en-US" altLang="en-US" sz="2800" dirty="0" smtClean="0">
                <a:solidFill>
                  <a:schemeClr val="tx1"/>
                </a:solidFill>
              </a:rPr>
              <a:t>) for P0, P1 &amp; P7:</a:t>
            </a:r>
          </a:p>
          <a:p>
            <a:pPr marL="857250" lvl="2" indent="-457200" eaLnBrk="1" hangingPunct="1">
              <a:buFont typeface="Courier New" panose="02070309020205020404" pitchFamily="49" charset="0"/>
              <a:buChar char="o"/>
            </a:pPr>
            <a:r>
              <a:rPr lang="en-US" altLang="en-US" sz="2400" dirty="0">
                <a:solidFill>
                  <a:schemeClr val="tx1"/>
                </a:solidFill>
              </a:rPr>
              <a:t>Identify elements that violate planning criteria; (i.e., exceed their thermal rating with New Resource at </a:t>
            </a:r>
            <a:r>
              <a:rPr lang="en-US" altLang="en-US" sz="2400" dirty="0" smtClean="0">
                <a:solidFill>
                  <a:schemeClr val="tx1"/>
                </a:solidFill>
              </a:rPr>
              <a:t>full net </a:t>
            </a:r>
            <a:r>
              <a:rPr lang="en-US" altLang="en-US" sz="2400" dirty="0">
                <a:solidFill>
                  <a:schemeClr val="tx1"/>
                </a:solidFill>
              </a:rPr>
              <a:t>output)</a:t>
            </a:r>
          </a:p>
          <a:p>
            <a:pPr marL="857250" lvl="2" indent="-457200" eaLnBrk="1" hangingPunct="1">
              <a:buFont typeface="Courier New" panose="02070309020205020404" pitchFamily="49" charset="0"/>
              <a:buChar char="o"/>
            </a:pPr>
            <a:r>
              <a:rPr lang="en-US" altLang="en-US" sz="2400" dirty="0" smtClean="0">
                <a:solidFill>
                  <a:schemeClr val="tx1"/>
                </a:solidFill>
              </a:rPr>
              <a:t>For </a:t>
            </a:r>
            <a:r>
              <a:rPr lang="en-US" altLang="en-US" sz="2400" dirty="0" smtClean="0">
                <a:solidFill>
                  <a:schemeClr val="tx1"/>
                </a:solidFill>
              </a:rPr>
              <a:t>an </a:t>
            </a:r>
            <a:r>
              <a:rPr lang="en-US" altLang="en-US" sz="2400" dirty="0">
                <a:solidFill>
                  <a:schemeClr val="tx1"/>
                </a:solidFill>
              </a:rPr>
              <a:t>overload </a:t>
            </a:r>
            <a:r>
              <a:rPr lang="en-US" altLang="en-US" sz="2400" dirty="0" smtClean="0">
                <a:solidFill>
                  <a:schemeClr val="tx1"/>
                </a:solidFill>
              </a:rPr>
              <a:t>element </a:t>
            </a:r>
            <a:r>
              <a:rPr lang="en-US" altLang="en-US" sz="2400" dirty="0">
                <a:solidFill>
                  <a:schemeClr val="tx1"/>
                </a:solidFill>
              </a:rPr>
              <a:t>identify those Generators with </a:t>
            </a:r>
            <a:r>
              <a:rPr lang="en-US" altLang="en-US" sz="2400" dirty="0" smtClean="0">
                <a:solidFill>
                  <a:schemeClr val="tx1"/>
                </a:solidFill>
              </a:rPr>
              <a:t>shift factors </a:t>
            </a:r>
            <a:r>
              <a:rPr lang="en-US" altLang="en-US" sz="2400" dirty="0" smtClean="0">
                <a:solidFill>
                  <a:schemeClr val="tx1"/>
                </a:solidFill>
              </a:rPr>
              <a:t>greater </a:t>
            </a:r>
            <a:r>
              <a:rPr lang="en-US" altLang="en-US" sz="2400" dirty="0" smtClean="0">
                <a:solidFill>
                  <a:schemeClr val="tx1"/>
                </a:solidFill>
              </a:rPr>
              <a:t>than 2%</a:t>
            </a:r>
          </a:p>
          <a:p>
            <a:pPr marL="857250" lvl="2" indent="-457200" eaLnBrk="1" hangingPunct="1">
              <a:buFont typeface="Courier New" panose="02070309020205020404" pitchFamily="49" charset="0"/>
              <a:buChar char="o"/>
            </a:pPr>
            <a:r>
              <a:rPr lang="en-US" altLang="en-US" sz="2400" dirty="0">
                <a:solidFill>
                  <a:schemeClr val="tx1"/>
                </a:solidFill>
              </a:rPr>
              <a:t>Redispatch those Generators to determine if the full </a:t>
            </a:r>
            <a:r>
              <a:rPr lang="en-US" altLang="en-US" sz="2400" dirty="0" smtClean="0">
                <a:solidFill>
                  <a:schemeClr val="tx1"/>
                </a:solidFill>
              </a:rPr>
              <a:t>net output </a:t>
            </a:r>
            <a:r>
              <a:rPr lang="en-US" altLang="en-US" sz="2400" dirty="0">
                <a:solidFill>
                  <a:schemeClr val="tx1"/>
                </a:solidFill>
              </a:rPr>
              <a:t>of the New Resource can be achieved</a:t>
            </a:r>
          </a:p>
          <a:p>
            <a:pPr marL="857250" lvl="2" indent="-457200" eaLnBrk="1" hangingPunct="1">
              <a:buFont typeface="Courier New" panose="02070309020205020404" pitchFamily="49" charset="0"/>
              <a:buChar char="o"/>
            </a:pPr>
            <a:r>
              <a:rPr lang="en-US" altLang="en-US" sz="2400" dirty="0">
                <a:solidFill>
                  <a:schemeClr val="tx1"/>
                </a:solidFill>
              </a:rPr>
              <a:t>If not, then determine and test possible upgrade(s) necessary to achieve full </a:t>
            </a:r>
            <a:r>
              <a:rPr lang="en-US" altLang="en-US" sz="2400" dirty="0" smtClean="0">
                <a:solidFill>
                  <a:schemeClr val="tx1"/>
                </a:solidFill>
              </a:rPr>
              <a:t>net output </a:t>
            </a:r>
            <a:r>
              <a:rPr lang="en-US" altLang="en-US" sz="2400" dirty="0">
                <a:solidFill>
                  <a:schemeClr val="tx1"/>
                </a:solidFill>
              </a:rPr>
              <a:t>from the New </a:t>
            </a:r>
            <a:r>
              <a:rPr lang="en-US" altLang="en-US" sz="2400" dirty="0" smtClean="0">
                <a:solidFill>
                  <a:schemeClr val="tx1"/>
                </a:solidFill>
              </a:rPr>
              <a:t>Resource</a:t>
            </a:r>
          </a:p>
          <a:p>
            <a:pPr marL="0" indent="0" eaLnBrk="1" hangingPunct="1">
              <a:buNone/>
            </a:pPr>
            <a:r>
              <a:rPr lang="en-US" altLang="en-US" sz="3600" dirty="0">
                <a:solidFill>
                  <a:schemeClr val="tx1"/>
                </a:solidFill>
              </a:rPr>
              <a:t>	</a:t>
            </a:r>
          </a:p>
          <a:p>
            <a:pPr eaLnBrk="1" hangingPunct="1"/>
            <a:endParaRPr lang="en-US" altLang="en-US" sz="1200" i="1" dirty="0">
              <a:solidFill>
                <a:schemeClr val="tx1"/>
              </a:solidFill>
            </a:endParaRPr>
          </a:p>
        </p:txBody>
      </p:sp>
      <p:sp>
        <p:nvSpPr>
          <p:cNvPr id="6"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a:t>FOR DISCUSSION </a:t>
            </a:r>
            <a:r>
              <a:rPr lang="en-US" sz="4400" dirty="0" smtClean="0"/>
              <a:t/>
            </a:r>
            <a:br>
              <a:rPr lang="en-US" sz="4400" dirty="0" smtClean="0"/>
            </a:br>
            <a:r>
              <a:rPr lang="en-US" sz="4400" dirty="0" smtClean="0"/>
              <a:t>Study </a:t>
            </a:r>
            <a:r>
              <a:rPr lang="en-US" sz="4400" dirty="0" smtClean="0"/>
              <a:t>Methodology (Cont</a:t>
            </a:r>
            <a:r>
              <a:rPr lang="en-US" sz="4400" dirty="0" smtClean="0"/>
              <a:t>.)</a:t>
            </a:r>
            <a:endParaRPr lang="en-US" sz="4400" dirty="0"/>
          </a:p>
        </p:txBody>
      </p:sp>
    </p:spTree>
    <p:extLst>
      <p:ext uri="{BB962C8B-B14F-4D97-AF65-F5344CB8AC3E}">
        <p14:creationId xmlns:p14="http://schemas.microsoft.com/office/powerpoint/2010/main" val="389114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38100" y="1752599"/>
            <a:ext cx="8991600" cy="4953001"/>
          </a:xfrm>
        </p:spPr>
        <p:txBody>
          <a:bodyPr/>
          <a:lstStyle/>
          <a:p>
            <a:pPr marL="0" lvl="1" indent="0" eaLnBrk="1" hangingPunct="1">
              <a:buNone/>
            </a:pPr>
            <a:endParaRPr lang="en-US" altLang="en-US" sz="2800" dirty="0" smtClean="0">
              <a:solidFill>
                <a:schemeClr val="tx1"/>
              </a:solidFill>
            </a:endParaRPr>
          </a:p>
          <a:p>
            <a:pPr marL="0" lvl="1" indent="0" eaLnBrk="1" hangingPunct="1">
              <a:buNone/>
            </a:pPr>
            <a:r>
              <a:rPr lang="en-US" altLang="en-US" sz="2800" dirty="0" smtClean="0">
                <a:solidFill>
                  <a:schemeClr val="tx1"/>
                </a:solidFill>
              </a:rPr>
              <a:t>1</a:t>
            </a:r>
            <a:r>
              <a:rPr lang="en-US" altLang="en-US" sz="2800" dirty="0" smtClean="0">
                <a:solidFill>
                  <a:schemeClr val="tx1"/>
                </a:solidFill>
              </a:rPr>
              <a:t>….</a:t>
            </a:r>
            <a:endParaRPr lang="en-US" altLang="en-US" sz="2800" dirty="0">
              <a:solidFill>
                <a:schemeClr val="tx1"/>
              </a:solidFill>
            </a:endParaRPr>
          </a:p>
          <a:p>
            <a:pPr marL="0" lvl="1" indent="0" eaLnBrk="1" hangingPunct="1">
              <a:buNone/>
            </a:pPr>
            <a:endParaRPr lang="en-US" altLang="en-US" sz="2800" dirty="0" smtClean="0">
              <a:solidFill>
                <a:schemeClr val="tx1"/>
              </a:solidFill>
            </a:endParaRPr>
          </a:p>
          <a:p>
            <a:pPr marL="514350" lvl="1" indent="-514350" eaLnBrk="1" hangingPunct="1">
              <a:buFont typeface="+mj-lt"/>
              <a:buAutoNum type="arabicPeriod"/>
            </a:pPr>
            <a:endParaRPr lang="en-US" altLang="en-US" sz="2800" dirty="0" smtClean="0">
              <a:solidFill>
                <a:schemeClr val="tx1"/>
              </a:solidFill>
            </a:endParaRPr>
          </a:p>
          <a:p>
            <a:pPr marL="0" indent="0" eaLnBrk="1" hangingPunct="1">
              <a:buNone/>
            </a:pPr>
            <a:r>
              <a:rPr lang="en-US" altLang="en-US" sz="3600" dirty="0">
                <a:solidFill>
                  <a:schemeClr val="tx1"/>
                </a:solidFill>
              </a:rPr>
              <a:t>	</a:t>
            </a:r>
          </a:p>
          <a:p>
            <a:pPr eaLnBrk="1" hangingPunct="1"/>
            <a:endParaRPr lang="en-US" altLang="en-US" sz="1200" i="1" dirty="0">
              <a:solidFill>
                <a:schemeClr val="tx1"/>
              </a:solidFill>
            </a:endParaRPr>
          </a:p>
        </p:txBody>
      </p:sp>
      <p:sp>
        <p:nvSpPr>
          <p:cNvPr id="6"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Questions/Issues to Address</a:t>
            </a:r>
            <a:endParaRPr lang="en-US" sz="4400" dirty="0"/>
          </a:p>
        </p:txBody>
      </p:sp>
    </p:spTree>
    <p:extLst>
      <p:ext uri="{BB962C8B-B14F-4D97-AF65-F5344CB8AC3E}">
        <p14:creationId xmlns:p14="http://schemas.microsoft.com/office/powerpoint/2010/main" val="38757583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2253</TotalTime>
  <Words>293</Words>
  <Application>Microsoft Office PowerPoint</Application>
  <PresentationFormat>On-screen Show (4:3)</PresentationFormat>
  <Paragraphs>27</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Courier New</vt:lpstr>
      <vt:lpstr>Executive</vt:lpstr>
      <vt:lpstr>  FOR DISCUSSION  Study Methodology for Interconnects  (With regards to NPRR913)</vt:lpstr>
      <vt:lpstr> NPRR913 Generator Interconnection Neutral Project Classification</vt:lpstr>
      <vt:lpstr>FOR DISCUSSION  Study Methodology</vt:lpstr>
      <vt:lpstr>FOR DISCUSSION  Study Methodology (Cont.)</vt:lpstr>
      <vt:lpstr>Questions/Issues to Address</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dc:title>
  <dc:creator>s204949</dc:creator>
  <cp:lastModifiedBy>Tim Cook</cp:lastModifiedBy>
  <cp:revision>151</cp:revision>
  <dcterms:created xsi:type="dcterms:W3CDTF">2018-02-28T15:39:06Z</dcterms:created>
  <dcterms:modified xsi:type="dcterms:W3CDTF">2019-02-19T21:01:01Z</dcterms:modified>
</cp:coreProperties>
</file>