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9"/>
  </p:notesMasterIdLst>
  <p:handoutMasterIdLst>
    <p:handoutMasterId r:id="rId10"/>
  </p:handoutMasterIdLst>
  <p:sldIdLst>
    <p:sldId id="275" r:id="rId7"/>
    <p:sldId id="276"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2/14/2019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2/14/2019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NPRR</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endParaRPr lang="en-US" sz="1400" b="1" dirty="0" smtClean="0"/>
          </a:p>
          <a:p>
            <a:pPr marL="0" indent="0">
              <a:buNone/>
            </a:pPr>
            <a:r>
              <a:rPr lang="en-US" sz="1400" b="1" dirty="0" smtClean="0"/>
              <a:t>891NPRR </a:t>
            </a:r>
            <a:r>
              <a:rPr lang="en-US" sz="1400" b="1" dirty="0"/>
              <a:t>Removal of NOIE Capacity Reporting Threshold for the Unregistered Distributed Generation Report.  </a:t>
            </a:r>
            <a:r>
              <a:rPr lang="en-US" sz="1400" dirty="0"/>
              <a:t>This Nodal Protocol Revision Request (NPRR) removes the 50 kW threshold for Non-Opt-In Entities (NOIEs) to report unregistered Distributed Generation (DG) to ERCOT for the purpose of creating the Unregistered Distributed Generation Report.  </a:t>
            </a:r>
            <a:endParaRPr lang="en-US" sz="1400" b="1" dirty="0" smtClean="0"/>
          </a:p>
          <a:p>
            <a:pPr marL="0" indent="0">
              <a:buNone/>
            </a:pPr>
            <a:endParaRPr lang="en-US" sz="1400" b="1" dirty="0" smtClean="0"/>
          </a:p>
          <a:p>
            <a:pPr marL="0" indent="0">
              <a:buNone/>
            </a:pPr>
            <a:r>
              <a:rPr lang="en-US" sz="1400" b="1" dirty="0" smtClean="0"/>
              <a:t>900NPRR </a:t>
            </a:r>
            <a:r>
              <a:rPr lang="en-US" sz="1400" b="1" dirty="0" smtClean="0"/>
              <a:t>Protocol </a:t>
            </a:r>
            <a:r>
              <a:rPr lang="en-US" sz="1400" b="1" dirty="0"/>
              <a:t>Section 14 Language Review.  </a:t>
            </a:r>
            <a:r>
              <a:rPr lang="en-US" sz="1400" dirty="0"/>
              <a:t>This Nodal Protocol Revision Request (NPRR) addresses language clean up and inconsistencies in the current Nodal Protocol language that are out of alignment with current processes, Public Utility Commission of Texas (PUCT) Substantive Rules, and system design.  </a:t>
            </a:r>
            <a:endParaRPr lang="en-US" sz="1400" b="1" dirty="0" smtClean="0"/>
          </a:p>
          <a:p>
            <a:pPr marL="0" indent="0">
              <a:buNone/>
            </a:pPr>
            <a:endParaRPr lang="en-US" sz="1400" b="1" dirty="0" smtClean="0"/>
          </a:p>
          <a:p>
            <a:pPr marL="0" indent="0">
              <a:buNone/>
            </a:pPr>
            <a:r>
              <a:rPr lang="en-US" sz="1400" b="1" dirty="0" smtClean="0"/>
              <a:t>908NPRR </a:t>
            </a:r>
            <a:r>
              <a:rPr lang="en-US" sz="1400" b="1" dirty="0"/>
              <a:t>Revisions to Mass Transition Processes.  </a:t>
            </a:r>
            <a:r>
              <a:rPr lang="en-US" sz="1400" dirty="0"/>
              <a:t>This Nodal Protocol Revision Request (NPRR) aligns Retail Market Guide references in Protocols as revised in RMGRR159.  In addition, the NPRR updates Mass Transition notification requirements for Emergency Qualified Scheduling Entities (QSEs) to align with revisions in the RMGRR.  </a:t>
            </a:r>
            <a:endParaRPr lang="en-US" sz="1400" b="1" dirty="0" smtClean="0"/>
          </a:p>
          <a:p>
            <a:pPr marL="0" indent="0">
              <a:buNone/>
            </a:pPr>
            <a:endParaRPr lang="en-US" sz="1400" b="1" dirty="0"/>
          </a:p>
          <a:p>
            <a:pPr marL="0" indent="0">
              <a:buNone/>
            </a:pPr>
            <a:r>
              <a:rPr lang="en-US" sz="1400" b="1" dirty="0" smtClean="0"/>
              <a:t>912NPRR </a:t>
            </a:r>
            <a:r>
              <a:rPr lang="en-US" sz="1400" b="1" dirty="0"/>
              <a:t>Settlement of Switchable Generation Resources (SWGRs) Instructed to Switch to ERCOT.  </a:t>
            </a:r>
            <a:r>
              <a:rPr lang="en-US" sz="1400" dirty="0"/>
              <a:t>This Nodal Protocol Revision Request (NPRR) addresses the Settlement of Switchable Generation Resources (SWGRs) that receive a Reliability Unit Commitment (RUC) instruction to switch from a non-ERCOT Control Area to the ERCOT Control Area.  The NPRR provides a Make-Whole Payment for a SWGR when the SWGR’s Real-Time revenues in ERCOT are not sufficient to cover certain specified costs the SWGR may have incurred in complying with such a RUC instruction.  </a:t>
            </a:r>
            <a:endParaRPr lang="en-US" sz="14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157887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400" dirty="0"/>
              <a:t>NPRR</a:t>
            </a:r>
          </a:p>
        </p:txBody>
      </p:sp>
      <p:sp>
        <p:nvSpPr>
          <p:cNvPr id="3" name="Content Placeholder 2"/>
          <p:cNvSpPr>
            <a:spLocks noGrp="1"/>
          </p:cNvSpPr>
          <p:nvPr>
            <p:ph idx="1"/>
          </p:nvPr>
        </p:nvSpPr>
        <p:spPr>
          <a:xfrm>
            <a:off x="304800" y="685800"/>
            <a:ext cx="8534400" cy="5234233"/>
          </a:xfrm>
        </p:spPr>
        <p:txBody>
          <a:bodyPr/>
          <a:lstStyle/>
          <a:p>
            <a:pPr marL="0" indent="0">
              <a:buNone/>
            </a:pPr>
            <a:r>
              <a:rPr lang="en-US" sz="1400" b="1" dirty="0" smtClean="0"/>
              <a:t>920NPRR </a:t>
            </a:r>
            <a:r>
              <a:rPr lang="en-US" sz="1400" b="1" dirty="0"/>
              <a:t>Change to Ramp Rate Calculation in Resource Limit Calculator.  </a:t>
            </a:r>
            <a:r>
              <a:rPr lang="en-US" sz="1400" dirty="0"/>
              <a:t>This Nodal Protocol Revision Request (NPRR) modifies the Resource ramp rate logic in Section 6.5.7.2, Resource Limit Calculator, to dynamically adjust the amount of ramp rate reserved for Regulation Service in Real-Time based on the percentage of Regulation Service being deployed in the opposite direction in Real-Time.  </a:t>
            </a:r>
            <a:endParaRPr lang="en-US" sz="1400" b="1" dirty="0" smtClean="0"/>
          </a:p>
          <a:p>
            <a:pPr marL="0" indent="0">
              <a:buNone/>
            </a:pPr>
            <a:endParaRPr lang="en-US" sz="1400" b="1" dirty="0"/>
          </a:p>
          <a:p>
            <a:pPr marL="0" indent="0">
              <a:buNone/>
            </a:pPr>
            <a:r>
              <a:rPr lang="en-US" sz="1400" b="1" dirty="0" smtClean="0"/>
              <a:t>921NPRR </a:t>
            </a:r>
            <a:r>
              <a:rPr lang="en-US" sz="1400" b="1" dirty="0"/>
              <a:t>RTF-2 Elimination of the Terms All-Inclusive Generation Resource and All-Inclusive Resource.</a:t>
            </a:r>
            <a:r>
              <a:rPr lang="en-US" sz="1400" dirty="0"/>
              <a:t>  This Nodal Protocol Revision Request (NPRR) replaces all instances of the terms All-Inclusive Generation Resource and All-Inclusive Resource with appropriate terms from Section 2.1.  </a:t>
            </a:r>
            <a:endParaRPr lang="en-US" sz="1400" b="1" dirty="0" smtClean="0"/>
          </a:p>
          <a:p>
            <a:pPr marL="0" indent="0">
              <a:buNone/>
            </a:pPr>
            <a:endParaRPr lang="en-US" sz="1400" b="1" dirty="0"/>
          </a:p>
          <a:p>
            <a:pPr marL="0" indent="0">
              <a:buNone/>
            </a:pPr>
            <a:r>
              <a:rPr lang="en-US" sz="1400" b="1" dirty="0" smtClean="0"/>
              <a:t>922NPRR </a:t>
            </a:r>
            <a:r>
              <a:rPr lang="en-US" sz="1400" b="1" dirty="0"/>
              <a:t>Modifications to DC Tie Import Forecast Method.</a:t>
            </a:r>
            <a:r>
              <a:rPr lang="en-US" sz="1400" dirty="0"/>
              <a:t>  This Nodal Protocol Revision Request (NPRR) aligns the Direct Current Tie (DC Tie) import forecast with forecasts of other Resources in the Report on Capacity, Demand and Reserves in the ERCOT Region (“CDR”) that are deployed during Energy Emergency Alert (EEA) events, such as Emergency Response Service (ERS). This NPRR also addresses a reporting gap in the CDR by specifying an approach for forecasting expected capacity imports for planned DC Tie projects.  </a:t>
            </a:r>
            <a:endParaRPr lang="en-US" sz="14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91109098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elements/1.1/"/>
    <ds:schemaRef ds:uri="http://purl.org/dc/terms/"/>
    <ds:schemaRef ds:uri="http://purl.org/dc/dcmitype/"/>
    <ds:schemaRef ds:uri="http://www.w3.org/XML/1998/namespace"/>
    <ds:schemaRef ds:uri="c34af464-7aa1-4edd-9be4-83dffc1cb926"/>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466</TotalTime>
  <Words>29</Words>
  <Application>Microsoft Office PowerPoint</Application>
  <PresentationFormat>On-screen Show (4:3)</PresentationFormat>
  <Paragraphs>17</Paragraphs>
  <Slides>2</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1_Custom Design</vt:lpstr>
      <vt:lpstr>Office Theme</vt:lpstr>
      <vt:lpstr>Custom Design</vt:lpstr>
      <vt:lpstr>NPRR</vt:lpstr>
      <vt:lpstr>NPRR</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76</cp:revision>
  <cp:lastPrinted>2016-01-21T20:53:15Z</cp:lastPrinted>
  <dcterms:created xsi:type="dcterms:W3CDTF">2016-01-21T15:20:31Z</dcterms:created>
  <dcterms:modified xsi:type="dcterms:W3CDTF">2019-02-14T17:47:59Z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