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67" r:id="rId2"/>
    <p:sldMasterId id="2147483669" r:id="rId3"/>
    <p:sldMasterId id="2147483686" r:id="rId4"/>
  </p:sldMasterIdLst>
  <p:notesMasterIdLst>
    <p:notesMasterId r:id="rId18"/>
  </p:notesMasterIdLst>
  <p:handoutMasterIdLst>
    <p:handoutMasterId r:id="rId19"/>
  </p:handoutMasterIdLst>
  <p:sldIdLst>
    <p:sldId id="270" r:id="rId5"/>
    <p:sldId id="617" r:id="rId6"/>
    <p:sldId id="571" r:id="rId7"/>
    <p:sldId id="610" r:id="rId8"/>
    <p:sldId id="611" r:id="rId9"/>
    <p:sldId id="618" r:id="rId10"/>
    <p:sldId id="605" r:id="rId11"/>
    <p:sldId id="613" r:id="rId12"/>
    <p:sldId id="614" r:id="rId13"/>
    <p:sldId id="615" r:id="rId14"/>
    <p:sldId id="616" r:id="rId15"/>
    <p:sldId id="619" r:id="rId16"/>
    <p:sldId id="44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 id="{D16F0B16-99A6-4A89-BD55-366F6B849F6F}">
          <p14:sldIdLst>
            <p14:sldId id="270"/>
            <p14:sldId id="617"/>
            <p14:sldId id="571"/>
            <p14:sldId id="610"/>
            <p14:sldId id="611"/>
            <p14:sldId id="618"/>
            <p14:sldId id="605"/>
            <p14:sldId id="613"/>
            <p14:sldId id="614"/>
            <p14:sldId id="615"/>
            <p14:sldId id="616"/>
            <p14:sldId id="619"/>
          </p14:sldIdLst>
        </p14:section>
        <p14:section name="The End" id="{DFF51345-AEAC-4B04-B61F-B055434BCA96}">
          <p14:sldIdLst>
            <p14:sldId id="44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2" clrIdx="0"/>
  <p:cmAuthor id="1" name="Du, Pengwei" initials="DP" lastIdx="3" clrIdx="1">
    <p:extLst>
      <p:ext uri="{19B8F6BF-5375-455C-9EA6-DF929625EA0E}">
        <p15:presenceInfo xmlns:p15="http://schemas.microsoft.com/office/powerpoint/2012/main" userId="S-1-5-21-639947351-343809578-3807592339-42176" providerId="AD"/>
      </p:ext>
    </p:extLst>
  </p:cmAuthor>
  <p:cmAuthor id="2" name="Mago, Nitika" initials="NVM" lastIdx="20" clrIdx="2">
    <p:extLst>
      <p:ext uri="{19B8F6BF-5375-455C-9EA6-DF929625EA0E}">
        <p15:presenceInfo xmlns:p15="http://schemas.microsoft.com/office/powerpoint/2012/main" userId="Mago, Nitika" providerId="None"/>
      </p:ext>
    </p:extLst>
  </p:cmAuthor>
  <p:cmAuthor id="3" name="Steffan, Nick" initials="SN" lastIdx="3" clrIdx="3">
    <p:extLst>
      <p:ext uri="{19B8F6BF-5375-455C-9EA6-DF929625EA0E}">
        <p15:presenceInfo xmlns:p15="http://schemas.microsoft.com/office/powerpoint/2012/main" userId="S-1-5-21-639947351-343809578-3807592339-42285" providerId="AD"/>
      </p:ext>
    </p:extLst>
  </p:cmAuthor>
  <p:cmAuthor id="4" name="Littlefield, Jennifer" initials="LJ" lastIdx="2" clrIdx="4">
    <p:extLst>
      <p:ext uri="{19B8F6BF-5375-455C-9EA6-DF929625EA0E}">
        <p15:presenceInfo xmlns:p15="http://schemas.microsoft.com/office/powerpoint/2012/main" userId="S-1-5-21-639947351-343809578-3807592339-5162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3C8FD"/>
    <a:srgbClr val="FFE89F"/>
    <a:srgbClr val="50BC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71907" autoAdjust="0"/>
  </p:normalViewPr>
  <p:slideViewPr>
    <p:cSldViewPr snapToGrid="0">
      <p:cViewPr varScale="1">
        <p:scale>
          <a:sx n="140" d="100"/>
          <a:sy n="140" d="100"/>
        </p:scale>
        <p:origin x="558" y="102"/>
      </p:cViewPr>
      <p:guideLst>
        <p:guide orient="horz" pos="2160"/>
        <p:guide pos="2880"/>
      </p:guideLst>
    </p:cSldViewPr>
  </p:slideViewPr>
  <p:notesTextViewPr>
    <p:cViewPr>
      <p:scale>
        <a:sx n="3" d="2"/>
        <a:sy n="3" d="2"/>
      </p:scale>
      <p:origin x="0" y="0"/>
    </p:cViewPr>
  </p:notesTextViewPr>
  <p:sorterViewPr>
    <p:cViewPr>
      <p:scale>
        <a:sx n="60" d="100"/>
        <a:sy n="60" d="100"/>
      </p:scale>
      <p:origin x="0" y="0"/>
    </p:cViewPr>
  </p:sorterViewPr>
  <p:notesViewPr>
    <p:cSldViewPr snapToGrid="0" showGuides="1">
      <p:cViewPr varScale="1">
        <p:scale>
          <a:sx n="98" d="100"/>
          <a:sy n="98" d="100"/>
        </p:scale>
        <p:origin x="351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FADBA4A-CF1B-46AC-9045-2B6612C0624C}" type="datetimeFigureOut">
              <a:rPr lang="en-US" smtClean="0"/>
              <a:t>2/14/2019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46EE2B4-D30B-4D65-BC1C-DE57E4765049}" type="slidenum">
              <a:rPr lang="en-US" smtClean="0"/>
              <a:t>‹#›</a:t>
            </a:fld>
            <a:endParaRPr lang="en-US"/>
          </a:p>
        </p:txBody>
      </p:sp>
    </p:spTree>
    <p:extLst>
      <p:ext uri="{BB962C8B-B14F-4D97-AF65-F5344CB8AC3E}">
        <p14:creationId xmlns:p14="http://schemas.microsoft.com/office/powerpoint/2010/main" val="2079121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3C6F44-CB68-48CB-8188-A47D4423899A}" type="datetimeFigureOut">
              <a:rPr lang="en-US" smtClean="0"/>
              <a:t>2/14/2019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72613F-3576-4EE9-945C-25503B987A39}" type="slidenum">
              <a:rPr lang="en-US" smtClean="0"/>
              <a:t>‹#›</a:t>
            </a:fld>
            <a:endParaRPr lang="en-US"/>
          </a:p>
        </p:txBody>
      </p:sp>
    </p:spTree>
    <p:extLst>
      <p:ext uri="{BB962C8B-B14F-4D97-AF65-F5344CB8AC3E}">
        <p14:creationId xmlns:p14="http://schemas.microsoft.com/office/powerpoint/2010/main" val="1739948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72613F-3576-4EE9-945C-25503B987A39}" type="slidenum">
              <a:rPr lang="en-US" smtClean="0"/>
              <a:t>1</a:t>
            </a:fld>
            <a:endParaRPr lang="en-US"/>
          </a:p>
        </p:txBody>
      </p:sp>
    </p:spTree>
    <p:extLst>
      <p:ext uri="{BB962C8B-B14F-4D97-AF65-F5344CB8AC3E}">
        <p14:creationId xmlns:p14="http://schemas.microsoft.com/office/powerpoint/2010/main" val="3087105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72613F-3576-4EE9-945C-25503B987A39}" type="slidenum">
              <a:rPr lang="en-US" smtClean="0"/>
              <a:t>3</a:t>
            </a:fld>
            <a:endParaRPr lang="en-US"/>
          </a:p>
        </p:txBody>
      </p:sp>
    </p:spTree>
    <p:extLst>
      <p:ext uri="{BB962C8B-B14F-4D97-AF65-F5344CB8AC3E}">
        <p14:creationId xmlns:p14="http://schemas.microsoft.com/office/powerpoint/2010/main" val="27267220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72613F-3576-4EE9-945C-25503B987A39}" type="slidenum">
              <a:rPr lang="en-US" smtClean="0"/>
              <a:t>12</a:t>
            </a:fld>
            <a:endParaRPr lang="en-US"/>
          </a:p>
        </p:txBody>
      </p:sp>
    </p:spTree>
    <p:extLst>
      <p:ext uri="{BB962C8B-B14F-4D97-AF65-F5344CB8AC3E}">
        <p14:creationId xmlns:p14="http://schemas.microsoft.com/office/powerpoint/2010/main" val="38370170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solidFill>
                  <a:prstClr val="black">
                    <a:tint val="75000"/>
                  </a:prstClr>
                </a:solidFill>
              </a:rPr>
              <a:t>Draft Study Results</a:t>
            </a:r>
            <a:endParaRPr lang="en-US" dirty="0">
              <a:solidFill>
                <a:prstClr val="black">
                  <a:tint val="75000"/>
                </a:prstClr>
              </a:solidFill>
            </a:endParaRPr>
          </a:p>
        </p:txBody>
      </p:sp>
      <p:sp>
        <p:nvSpPr>
          <p:cNvPr id="7" name="Slide Number Placeholder 5"/>
          <p:cNvSpPr>
            <a:spLocks noGrp="1"/>
          </p:cNvSpPr>
          <p:nvPr>
            <p:ph type="sldNum" sz="quarter" idx="4"/>
          </p:nvPr>
        </p:nvSpPr>
        <p:spPr>
          <a:xfrm>
            <a:off x="8610600" y="6561140"/>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7319011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Draft Study Results</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18515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smtClean="0"/>
              <a:t>Draft Study Results</a:t>
            </a:r>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7356653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smtClean="0"/>
              <a:t>Draft Study Results</a:t>
            </a:r>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1721704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smtClean="0"/>
              <a:t>Draft Study Results</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4556183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smtClean="0"/>
              <a:t>Draft Study Results</a:t>
            </a:r>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4308467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smtClean="0"/>
              <a:t>Draft Study Results</a:t>
            </a:r>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0774646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945481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5553138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7926355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5627472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855406"/>
            <a:ext cx="8534400" cy="5064627"/>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smtClean="0">
                <a:solidFill>
                  <a:prstClr val="black">
                    <a:tint val="75000"/>
                  </a:prstClr>
                </a:solidFill>
              </a:rPr>
              <a:t>Draft Study Results</a:t>
            </a:r>
            <a:endParaRPr lang="en-US" dirty="0">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40"/>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4269508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686800" cy="6858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781050"/>
            <a:ext cx="4038600" cy="501015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781050"/>
            <a:ext cx="4038600" cy="501015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4"/>
          <p:cNvSpPr>
            <a:spLocks noGrp="1"/>
          </p:cNvSpPr>
          <p:nvPr>
            <p:ph type="sldNum" sz="quarter" idx="10"/>
          </p:nvPr>
        </p:nvSpPr>
        <p:spPr/>
        <p:txBody>
          <a:bodyPr/>
          <a:lstStyle>
            <a:lvl1pPr>
              <a:defRPr/>
            </a:lvl1pPr>
          </a:lstStyle>
          <a:p>
            <a:fld id="{CDB75BAC-74D7-43DA-9DE7-3912ED22B407}" type="slidenum">
              <a:rPr lang="en-US"/>
              <a:pPr/>
              <a:t>‹#›</a:t>
            </a:fld>
            <a:endParaRPr lang="en-US"/>
          </a:p>
        </p:txBody>
      </p:sp>
      <p:sp>
        <p:nvSpPr>
          <p:cNvPr id="6" name="Footer Placeholder 5"/>
          <p:cNvSpPr>
            <a:spLocks noGrp="1"/>
          </p:cNvSpPr>
          <p:nvPr>
            <p:ph type="ftr" sz="quarter" idx="11"/>
          </p:nvPr>
        </p:nvSpPr>
        <p:spPr/>
        <p:txBody>
          <a:bodyPr/>
          <a:lstStyle>
            <a:lvl1pPr>
              <a:defRPr/>
            </a:lvl1pPr>
          </a:lstStyle>
          <a:p>
            <a:r>
              <a:rPr lang="en-US" smtClean="0"/>
              <a:t>Draft Study Results</a:t>
            </a:r>
            <a:endParaRPr lang="en-US"/>
          </a:p>
        </p:txBody>
      </p:sp>
      <p:sp>
        <p:nvSpPr>
          <p:cNvPr id="7" name="Date Placeholder 6"/>
          <p:cNvSpPr>
            <a:spLocks noGrp="1"/>
          </p:cNvSpPr>
          <p:nvPr>
            <p:ph type="dt" sz="half" idx="12"/>
          </p:nvPr>
        </p:nvSpPr>
        <p:spPr>
          <a:xfrm>
            <a:off x="1143000" y="6457950"/>
            <a:ext cx="2133600" cy="476250"/>
          </a:xfrm>
          <a:prstGeom prst="rect">
            <a:avLst/>
          </a:prstGeom>
        </p:spPr>
        <p:txBody>
          <a:bodyPr/>
          <a:lstStyle>
            <a:lvl1pPr>
              <a:defRPr/>
            </a:lvl1pPr>
          </a:lstStyle>
          <a:p>
            <a:endParaRPr lang="en-US"/>
          </a:p>
        </p:txBody>
      </p:sp>
    </p:spTree>
    <p:extLst>
      <p:ext uri="{BB962C8B-B14F-4D97-AF65-F5344CB8AC3E}">
        <p14:creationId xmlns:p14="http://schemas.microsoft.com/office/powerpoint/2010/main" val="230508674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13" name="Content Placeholder 2"/>
          <p:cNvSpPr>
            <a:spLocks noGrp="1"/>
          </p:cNvSpPr>
          <p:nvPr>
            <p:ph sz="half" idx="10"/>
          </p:nvPr>
        </p:nvSpPr>
        <p:spPr>
          <a:xfrm>
            <a:off x="346074" y="1325562"/>
            <a:ext cx="8416926" cy="4846638"/>
          </a:xfrm>
          <a:prstGeom prst="rect">
            <a:avLst/>
          </a:prstGeom>
        </p:spPr>
        <p:txBody>
          <a:bodyPr/>
          <a:lstStyle>
            <a:lvl1pPr marL="228600" indent="-228600">
              <a:buClr>
                <a:srgbClr val="19396E"/>
              </a:buClr>
              <a:buSzPct val="100000"/>
              <a:defRPr sz="2400" baseline="0">
                <a:solidFill>
                  <a:schemeClr val="accent6"/>
                </a:solidFill>
                <a:latin typeface="Calibri" pitchFamily="34" charset="0"/>
              </a:defRPr>
            </a:lvl1pPr>
            <a:lvl2pPr marL="457200" indent="-228600">
              <a:buClr>
                <a:srgbClr val="5D85A9"/>
              </a:buClr>
              <a:buFont typeface="Wingdings" charset="2"/>
              <a:buChar char="§"/>
              <a:defRPr sz="2000">
                <a:solidFill>
                  <a:schemeClr val="accent6"/>
                </a:solidFill>
                <a:latin typeface="Calibri" pitchFamily="34" charset="0"/>
              </a:defRPr>
            </a:lvl2pPr>
            <a:lvl3pPr marL="685800" indent="-228600">
              <a:buClr>
                <a:srgbClr val="19396E"/>
              </a:buClr>
              <a:buFont typeface="Courier New"/>
              <a:buChar char="o"/>
              <a:defRPr sz="1800">
                <a:solidFill>
                  <a:schemeClr val="accent6"/>
                </a:solidFill>
                <a:latin typeface="Calibri" pitchFamily="34" charset="0"/>
              </a:defRPr>
            </a:lvl3pPr>
            <a:lvl4pPr marL="914400" indent="-228600">
              <a:buClr>
                <a:srgbClr val="19396E"/>
              </a:buClr>
              <a:defRPr sz="1600">
                <a:solidFill>
                  <a:schemeClr val="accent6"/>
                </a:solidFill>
                <a:latin typeface="Calibri" pitchFamily="34" charset="0"/>
              </a:defRPr>
            </a:lvl4pPr>
            <a:lvl5pPr marL="2057400" indent="-228600">
              <a:buClr>
                <a:srgbClr val="19396E"/>
              </a:buClr>
              <a:buFont typeface="Wingdings" charset="2"/>
              <a:buChar char="§"/>
              <a:defRPr sz="1600">
                <a:solidFill>
                  <a:schemeClr val="accent4"/>
                </a:solidFill>
                <a:latin typeface="Calibri"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4" name="Title 1"/>
          <p:cNvSpPr>
            <a:spLocks noGrp="1"/>
          </p:cNvSpPr>
          <p:nvPr>
            <p:ph type="title" hasCustomPrompt="1"/>
          </p:nvPr>
        </p:nvSpPr>
        <p:spPr>
          <a:xfrm>
            <a:off x="2895601" y="152400"/>
            <a:ext cx="6019799" cy="655638"/>
          </a:xfrm>
          <a:prstGeom prst="rect">
            <a:avLst/>
          </a:prstGeom>
        </p:spPr>
        <p:txBody>
          <a:bodyPr anchor="ctr" anchorCtr="0"/>
          <a:lstStyle>
            <a:lvl1pPr algn="r">
              <a:defRPr sz="2400" b="1">
                <a:solidFill>
                  <a:schemeClr val="bg1"/>
                </a:solidFill>
                <a:latin typeface="Tahoma" pitchFamily="34" charset="0"/>
                <a:ea typeface="Tahoma" pitchFamily="34" charset="0"/>
                <a:cs typeface="Tahoma" pitchFamily="34" charset="0"/>
              </a:defRPr>
            </a:lvl1pPr>
          </a:lstStyle>
          <a:p>
            <a:r>
              <a:rPr lang="en-US" dirty="0" smtClean="0"/>
              <a:t>Slide Title</a:t>
            </a:r>
            <a:endParaRPr lang="en-US" dirty="0"/>
          </a:p>
        </p:txBody>
      </p:sp>
    </p:spTree>
    <p:extLst>
      <p:ext uri="{BB962C8B-B14F-4D97-AF65-F5344CB8AC3E}">
        <p14:creationId xmlns:p14="http://schemas.microsoft.com/office/powerpoint/2010/main" val="119897756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9100" y="2468562"/>
            <a:ext cx="8305800" cy="2027238"/>
          </a:xfrm>
          <a:prstGeom prst="rect">
            <a:avLst/>
          </a:prstGeom>
        </p:spPr>
        <p:txBody>
          <a:bodyPr anchor="t" anchorCtr="0"/>
          <a:lstStyle>
            <a:lvl1pPr algn="ctr">
              <a:defRPr sz="2400" b="1" baseline="0">
                <a:solidFill>
                  <a:schemeClr val="tx2"/>
                </a:solidFill>
                <a:latin typeface="Tahoma" pitchFamily="34" charset="0"/>
                <a:ea typeface="Tahoma" pitchFamily="34" charset="0"/>
                <a:cs typeface="Tahoma" pitchFamily="34" charset="0"/>
              </a:defRPr>
            </a:lvl1pPr>
          </a:lstStyle>
          <a:p>
            <a:r>
              <a:rPr lang="en-US" dirty="0" smtClean="0"/>
              <a:t>Subtitle Slide</a:t>
            </a:r>
            <a:endParaRPr lang="en-US" dirty="0"/>
          </a:p>
        </p:txBody>
      </p:sp>
    </p:spTree>
    <p:extLst>
      <p:ext uri="{BB962C8B-B14F-4D97-AF65-F5344CB8AC3E}">
        <p14:creationId xmlns:p14="http://schemas.microsoft.com/office/powerpoint/2010/main" val="293358001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endParaRPr lang="en-US"/>
          </a:p>
        </p:txBody>
      </p:sp>
      <p:sp>
        <p:nvSpPr>
          <p:cNvPr id="8" name="Footer Placeholder 7"/>
          <p:cNvSpPr>
            <a:spLocks noGrp="1"/>
          </p:cNvSpPr>
          <p:nvPr>
            <p:ph type="ftr" sz="quarter" idx="11"/>
          </p:nvPr>
        </p:nvSpPr>
        <p:spPr/>
        <p:txBody>
          <a:bodyPr/>
          <a:lstStyle/>
          <a:p>
            <a:r>
              <a:rPr lang="en-US" smtClean="0"/>
              <a:t>Draft Study Results</a:t>
            </a:r>
            <a:endParaRPr lang="en-US"/>
          </a:p>
        </p:txBody>
      </p:sp>
      <p:sp>
        <p:nvSpPr>
          <p:cNvPr id="9" name="Slide Number Placeholder 8"/>
          <p:cNvSpPr>
            <a:spLocks noGrp="1"/>
          </p:cNvSpPr>
          <p:nvPr>
            <p:ph type="sldNum" sz="quarter" idx="12"/>
          </p:nvPr>
        </p:nvSpPr>
        <p:spPr/>
        <p:txBody>
          <a:bodyPr/>
          <a:lstStyle/>
          <a:p>
            <a:fld id="{0E7085C4-D6A8-46D9-A1BA-F87C2DEFFCDB}" type="slidenum">
              <a:rPr lang="en-US" smtClean="0"/>
              <a:t>‹#›</a:t>
            </a:fld>
            <a:endParaRPr lang="en-US"/>
          </a:p>
        </p:txBody>
      </p:sp>
    </p:spTree>
    <p:extLst>
      <p:ext uri="{BB962C8B-B14F-4D97-AF65-F5344CB8AC3E}">
        <p14:creationId xmlns:p14="http://schemas.microsoft.com/office/powerpoint/2010/main" val="63095994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102633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Draft Study Results</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73838441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Draft Study Results</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87797057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5.xml"/><Relationship Id="rId13" Type="http://schemas.openxmlformats.org/officeDocument/2006/relationships/image" Target="../media/image2.png"/><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theme" Target="../theme/theme3.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4.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smtClean="0">
                <a:solidFill>
                  <a:prstClr val="black">
                    <a:tint val="75000"/>
                  </a:prstClr>
                </a:solidFill>
              </a:rPr>
              <a:t>Draft Study Results</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382000" y="5668862"/>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762999" y="6561137"/>
            <a:ext cx="289561"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1500750949"/>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81" r:id="rId3"/>
    <p:sldLayoutId id="2147483682" r:id="rId4"/>
    <p:sldLayoutId id="2147483683" r:id="rId5"/>
    <p:sldLayoutId id="2147483685" r:id="rId6"/>
  </p:sldLayoutIdLst>
  <p:timing>
    <p:tnLst>
      <p:par>
        <p:cTn id="1" dur="indefinite" restart="never" nodeType="tmRoot"/>
      </p:par>
    </p:tnLst>
  </p:timing>
  <p:hf sldNum="0" hd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1"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9"/>
            <a:ext cx="2857586" cy="1105445"/>
          </a:xfrm>
          <a:prstGeom prst="rect">
            <a:avLst/>
          </a:prstGeom>
        </p:spPr>
      </p:pic>
    </p:spTree>
    <p:extLst>
      <p:ext uri="{BB962C8B-B14F-4D97-AF65-F5344CB8AC3E}">
        <p14:creationId xmlns:p14="http://schemas.microsoft.com/office/powerpoint/2010/main" val="141939800"/>
      </p:ext>
    </p:extLst>
  </p:cSld>
  <p:clrMap bg1="lt1" tx1="dk1" bg2="lt2" tx2="dk2" accent1="accent1" accent2="accent2" accent3="accent3" accent4="accent4" accent5="accent5" accent6="accent6" hlink="hlink" folHlink="folHlink"/>
  <p:sldLayoutIdLst>
    <p:sldLayoutId id="2147483668" r:id="rId1"/>
  </p:sldLayoutIdLst>
  <p:timing>
    <p:tnLst>
      <p:par>
        <p:cTn id="1" dur="indefinite" restart="never" nodeType="tmRoot"/>
      </p:par>
    </p:tnLst>
  </p:timing>
  <p:hf sldNum="0"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solidFill>
                  <a:prstClr val="black">
                    <a:tint val="75000"/>
                  </a:prstClr>
                </a:solidFill>
              </a:rPr>
              <a:t>Draft Study Results</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
        <p:nvSpPr>
          <p:cNvPr id="7" name="Rectangle 6"/>
          <p:cNvSpPr/>
          <p:nvPr userDrawn="1"/>
        </p:nvSpPr>
        <p:spPr>
          <a:xfrm>
            <a:off x="3231351"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pic>
        <p:nvPicPr>
          <p:cNvPr id="8"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96564" y="2876279"/>
            <a:ext cx="2857586" cy="1105445"/>
          </a:xfrm>
          <a:prstGeom prst="rect">
            <a:avLst/>
          </a:prstGeom>
        </p:spPr>
      </p:pic>
    </p:spTree>
    <p:extLst>
      <p:ext uri="{BB962C8B-B14F-4D97-AF65-F5344CB8AC3E}">
        <p14:creationId xmlns:p14="http://schemas.microsoft.com/office/powerpoint/2010/main" val="3234243645"/>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iming>
    <p:tnLst>
      <p:par>
        <p:cTn id="1" dur="indefinite" restart="never" nodeType="tmRoot"/>
      </p:par>
    </p:tnLst>
  </p:timing>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3291190"/>
      </p:ext>
    </p:extLst>
  </p:cSld>
  <p:clrMap bg1="lt1" tx1="dk1" bg2="lt2" tx2="dk2" accent1="accent1" accent2="accent2" accent3="accent3" accent4="accent4" accent5="accent5" accent6="accent6" hlink="hlink" folHlink="folHlink"/>
  <p:sldLayoutIdLst>
    <p:sldLayoutId id="2147483687" r:id="rId1"/>
  </p:sldLayoutIdLst>
  <p:timing>
    <p:tnLst>
      <p:par>
        <p:cTn id="1" dur="indefinite" restart="never" nodeType="tmRoot"/>
      </p:par>
    </p:tnLst>
  </p:timing>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ercot.com/content/wcm/key_documents_lists/108744/05._RRS_Study_2017_Methodology_11022017.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50883" y="1326215"/>
            <a:ext cx="5593117" cy="2554545"/>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Southern Cross Transmission - Directive </a:t>
            </a:r>
            <a:r>
              <a:rPr lang="en-US" sz="3200" b="1" dirty="0" smtClean="0">
                <a:latin typeface="Arial" panose="020B0604020202020204" pitchFamily="34" charset="0"/>
                <a:cs typeface="Arial" panose="020B0604020202020204" pitchFamily="34" charset="0"/>
              </a:rPr>
              <a:t>9  - Discuss Frequency Overshoot Study and RRS Impacts</a:t>
            </a:r>
            <a:endParaRPr lang="en-US" sz="3200" b="1" dirty="0">
              <a:latin typeface="Arial" panose="020B0604020202020204" pitchFamily="34" charset="0"/>
              <a:cs typeface="Arial" panose="020B0604020202020204" pitchFamily="34" charset="0"/>
            </a:endParaRPr>
          </a:p>
        </p:txBody>
      </p:sp>
      <p:sp>
        <p:nvSpPr>
          <p:cNvPr id="2" name="Rectangle 1"/>
          <p:cNvSpPr/>
          <p:nvPr/>
        </p:nvSpPr>
        <p:spPr>
          <a:xfrm>
            <a:off x="3550883" y="4046382"/>
            <a:ext cx="4572000" cy="1200329"/>
          </a:xfrm>
          <a:prstGeom prst="rect">
            <a:avLst/>
          </a:prstGeom>
        </p:spPr>
        <p:txBody>
          <a:bodyPr>
            <a:spAutoFit/>
          </a:bodyPr>
          <a:lstStyle/>
          <a:p>
            <a:r>
              <a:rPr lang="en-US" dirty="0" smtClean="0">
                <a:latin typeface="Verdana" panose="020B0604030504040204" pitchFamily="34" charset="0"/>
                <a:ea typeface="Calibri" panose="020F0502020204030204" pitchFamily="34" charset="0"/>
                <a:cs typeface="Times New Roman" panose="02020603050405020304" pitchFamily="18" charset="0"/>
              </a:rPr>
              <a:t>Sandip Sharma</a:t>
            </a:r>
          </a:p>
          <a:p>
            <a:r>
              <a:rPr lang="en-US" dirty="0" smtClean="0">
                <a:latin typeface="Verdana" panose="020B0604030504040204" pitchFamily="34" charset="0"/>
                <a:ea typeface="Calibri" panose="020F0502020204030204" pitchFamily="34" charset="0"/>
                <a:cs typeface="Times New Roman" panose="02020603050405020304" pitchFamily="18" charset="0"/>
              </a:rPr>
              <a:t>Manager Operations Planning</a:t>
            </a:r>
          </a:p>
          <a:p>
            <a:r>
              <a:rPr lang="en-US" dirty="0" smtClean="0">
                <a:latin typeface="Verdana" panose="020B0604030504040204" pitchFamily="34" charset="0"/>
                <a:ea typeface="Calibri" panose="020F0502020204030204" pitchFamily="34" charset="0"/>
                <a:cs typeface="Times New Roman" panose="02020603050405020304" pitchFamily="18" charset="0"/>
              </a:rPr>
              <a:t>Feb. 13, 2019</a:t>
            </a:r>
            <a:endParaRPr lang="en-US" dirty="0">
              <a:latin typeface="Verdana" panose="020B060403050404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1880547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Interpolated RRS Quantities</a:t>
            </a:r>
            <a:endParaRPr lang="en-US" dirty="0"/>
          </a:p>
        </p:txBody>
      </p:sp>
      <p:sp>
        <p:nvSpPr>
          <p:cNvPr id="7" name="TextBox 6"/>
          <p:cNvSpPr txBox="1"/>
          <p:nvPr/>
        </p:nvSpPr>
        <p:spPr>
          <a:xfrm>
            <a:off x="769257" y="5515429"/>
            <a:ext cx="7895772" cy="507831"/>
          </a:xfrm>
          <a:prstGeom prst="rect">
            <a:avLst/>
          </a:prstGeom>
          <a:noFill/>
        </p:spPr>
        <p:txBody>
          <a:bodyPr wrap="square" rtlCol="0">
            <a:spAutoFit/>
          </a:bodyPr>
          <a:lstStyle/>
          <a:p>
            <a:r>
              <a:rPr lang="en-US" sz="900" dirty="0" smtClean="0"/>
              <a:t>*Note: With RCC increased to 3,375 MW, ERCOT’s critical inertia becomes 130 </a:t>
            </a:r>
            <a:r>
              <a:rPr lang="en-US" sz="900" dirty="0" err="1" smtClean="0"/>
              <a:t>GW</a:t>
            </a:r>
            <a:r>
              <a:rPr lang="en-US" sz="900" dirty="0" err="1" smtClean="0">
                <a:latin typeface="Calibri" panose="020F0502020204030204" pitchFamily="34" charset="0"/>
              </a:rPr>
              <a:t>·</a:t>
            </a:r>
            <a:r>
              <a:rPr lang="en-US" sz="900" dirty="0" err="1" smtClean="0"/>
              <a:t>s</a:t>
            </a:r>
            <a:r>
              <a:rPr lang="en-US" sz="900" dirty="0" smtClean="0"/>
              <a:t>. As a result, current RRS mix is insufficient to arrest system frequency above 59.4 Hz. Therefore, for the case with 130 </a:t>
            </a:r>
            <a:r>
              <a:rPr lang="en-US" sz="900" dirty="0" err="1" smtClean="0"/>
              <a:t>GW</a:t>
            </a:r>
            <a:r>
              <a:rPr lang="en-US" sz="900" dirty="0" err="1">
                <a:latin typeface="Calibri" panose="020F0502020204030204" pitchFamily="34" charset="0"/>
              </a:rPr>
              <a:t>·</a:t>
            </a:r>
            <a:r>
              <a:rPr lang="en-US" sz="900" dirty="0" err="1" smtClean="0"/>
              <a:t>s</a:t>
            </a:r>
            <a:r>
              <a:rPr lang="en-US" sz="900" dirty="0" smtClean="0"/>
              <a:t> inertia, LRs’ response time are shortened to </a:t>
            </a:r>
            <a:r>
              <a:rPr lang="en-US" sz="900" dirty="0" smtClean="0">
                <a:solidFill>
                  <a:schemeClr val="accent6">
                    <a:lumMod val="60000"/>
                    <a:lumOff val="40000"/>
                  </a:schemeClr>
                </a:solidFill>
              </a:rPr>
              <a:t>15 cycles </a:t>
            </a:r>
            <a:r>
              <a:rPr lang="en-US" sz="900" dirty="0" smtClean="0"/>
              <a:t>to improve frequency nadir. PFR quantity related to 130 </a:t>
            </a:r>
            <a:r>
              <a:rPr lang="en-US" sz="900" dirty="0" err="1" smtClean="0"/>
              <a:t>GW</a:t>
            </a:r>
            <a:r>
              <a:rPr lang="en-US" sz="900" dirty="0" err="1">
                <a:latin typeface="Calibri" panose="020F0502020204030204" pitchFamily="34" charset="0"/>
              </a:rPr>
              <a:t>·</a:t>
            </a:r>
            <a:r>
              <a:rPr lang="en-US" sz="900" dirty="0" err="1" smtClean="0"/>
              <a:t>s</a:t>
            </a:r>
            <a:r>
              <a:rPr lang="en-US" sz="900" dirty="0" smtClean="0"/>
              <a:t> is not included for interpolation.</a:t>
            </a:r>
            <a:endParaRPr lang="en-US" sz="900" dirty="0"/>
          </a:p>
        </p:txBody>
      </p:sp>
      <p:pic>
        <p:nvPicPr>
          <p:cNvPr id="3" name="Picture 2"/>
          <p:cNvPicPr>
            <a:picLocks noChangeAspect="1"/>
          </p:cNvPicPr>
          <p:nvPr/>
        </p:nvPicPr>
        <p:blipFill>
          <a:blip r:embed="rId2"/>
          <a:stretch>
            <a:fillRect/>
          </a:stretch>
        </p:blipFill>
        <p:spPr>
          <a:xfrm>
            <a:off x="965903" y="1432387"/>
            <a:ext cx="7212193" cy="3993226"/>
          </a:xfrm>
          <a:prstGeom prst="rect">
            <a:avLst/>
          </a:prstGeom>
        </p:spPr>
      </p:pic>
    </p:spTree>
    <p:extLst>
      <p:ext uri="{BB962C8B-B14F-4D97-AF65-F5344CB8AC3E}">
        <p14:creationId xmlns:p14="http://schemas.microsoft.com/office/powerpoint/2010/main" val="38537603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RRS Quantity Increase</a:t>
            </a:r>
            <a:endParaRPr lang="en-US" dirty="0"/>
          </a:p>
        </p:txBody>
      </p:sp>
      <p:graphicFrame>
        <p:nvGraphicFramePr>
          <p:cNvPr id="7" name="Table 6"/>
          <p:cNvGraphicFramePr>
            <a:graphicFrameLocks noGrp="1"/>
          </p:cNvGraphicFramePr>
          <p:nvPr>
            <p:extLst/>
          </p:nvPr>
        </p:nvGraphicFramePr>
        <p:xfrm>
          <a:off x="1886858" y="5236028"/>
          <a:ext cx="6096000" cy="919480"/>
        </p:xfrm>
        <a:graphic>
          <a:graphicData uri="http://schemas.openxmlformats.org/drawingml/2006/table">
            <a:tbl>
              <a:tblPr firstRow="1" bandRow="1">
                <a:tableStyleId>{5C22544A-7EE6-4342-B048-85BDC9FD1C3A}</a:tableStyleId>
              </a:tblPr>
              <a:tblGrid>
                <a:gridCol w="2032000"/>
                <a:gridCol w="2032000"/>
                <a:gridCol w="2032000"/>
              </a:tblGrid>
              <a:tr h="548640">
                <a:tc>
                  <a:txBody>
                    <a:bodyPr/>
                    <a:lstStyle/>
                    <a:p>
                      <a:pPr algn="ctr"/>
                      <a:r>
                        <a:rPr lang="en-US" sz="1050" dirty="0" smtClean="0"/>
                        <a:t>2019 Total RRS</a:t>
                      </a:r>
                      <a:r>
                        <a:rPr lang="en-US" sz="1050" baseline="0" dirty="0" smtClean="0"/>
                        <a:t> </a:t>
                      </a:r>
                    </a:p>
                    <a:p>
                      <a:pPr algn="ctr"/>
                      <a:r>
                        <a:rPr lang="en-US" sz="1050" baseline="0" dirty="0" smtClean="0"/>
                        <a:t>(w/o SCDCT)</a:t>
                      </a:r>
                      <a:endParaRPr lang="en-US" sz="1050" dirty="0"/>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50" dirty="0" smtClean="0"/>
                        <a:t>2019 Total RRS</a:t>
                      </a:r>
                      <a:r>
                        <a:rPr lang="en-US" sz="1050" baseline="0" dirty="0" smtClean="0"/>
                        <a:t> </a:t>
                      </a:r>
                    </a:p>
                    <a:p>
                      <a:pPr marL="0" marR="0" lvl="0" indent="0" algn="ctr" defTabSz="685800" rtl="0" eaLnBrk="1" fontAlgn="auto" latinLnBrk="0" hangingPunct="1">
                        <a:lnSpc>
                          <a:spcPct val="100000"/>
                        </a:lnSpc>
                        <a:spcBef>
                          <a:spcPts val="0"/>
                        </a:spcBef>
                        <a:spcAft>
                          <a:spcPts val="0"/>
                        </a:spcAft>
                        <a:buClrTx/>
                        <a:buSzTx/>
                        <a:buFontTx/>
                        <a:buNone/>
                        <a:tabLst/>
                        <a:defRPr/>
                      </a:pPr>
                      <a:r>
                        <a:rPr lang="en-US" sz="1050" baseline="0" dirty="0" smtClean="0"/>
                        <a:t>(w/ SCDCT)</a:t>
                      </a:r>
                      <a:endParaRPr lang="en-US" sz="1050" dirty="0" smtClean="0"/>
                    </a:p>
                  </a:txBody>
                  <a:tcPr anchor="ctr"/>
                </a:tc>
                <a:tc>
                  <a:txBody>
                    <a:bodyPr/>
                    <a:lstStyle/>
                    <a:p>
                      <a:pPr algn="ctr"/>
                      <a:r>
                        <a:rPr lang="en-US" sz="1050" dirty="0" smtClean="0"/>
                        <a:t>Delta</a:t>
                      </a:r>
                    </a:p>
                  </a:txBody>
                  <a:tcPr anchor="ctr"/>
                </a:tc>
              </a:tr>
              <a:tr h="370840">
                <a:tc>
                  <a:txBody>
                    <a:bodyPr/>
                    <a:lstStyle/>
                    <a:p>
                      <a:pPr algn="ctr" fontAlgn="b"/>
                      <a:r>
                        <a:rPr lang="en-US" sz="1100" b="0" i="0" u="none" strike="noStrike" dirty="0" smtClean="0">
                          <a:solidFill>
                            <a:srgbClr val="000000"/>
                          </a:solidFill>
                          <a:effectLst/>
                          <a:latin typeface="Calibri" panose="020F0502020204030204" pitchFamily="34" charset="0"/>
                        </a:rPr>
                        <a:t>23,716,368 MWh</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100" b="0" i="0" u="none" strike="noStrike" dirty="0" smtClean="0">
                          <a:solidFill>
                            <a:srgbClr val="000000"/>
                          </a:solidFill>
                          <a:effectLst/>
                          <a:latin typeface="Calibri" panose="020F0502020204030204" pitchFamily="34" charset="0"/>
                        </a:rPr>
                        <a:t>28,986,904 MWh</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100" b="0" i="0" u="none" strike="noStrike" dirty="0" smtClean="0">
                          <a:solidFill>
                            <a:srgbClr val="000000"/>
                          </a:solidFill>
                          <a:effectLst/>
                          <a:latin typeface="Calibri" panose="020F0502020204030204" pitchFamily="34" charset="0"/>
                        </a:rPr>
                        <a:t>5,270,536 MWh</a:t>
                      </a:r>
                      <a:endParaRPr lang="en-US" sz="1100" b="0" i="0" u="none" strike="noStrike" dirty="0">
                        <a:solidFill>
                          <a:srgbClr val="000000"/>
                        </a:solidFill>
                        <a:effectLst/>
                        <a:latin typeface="Calibri" panose="020F0502020204030204" pitchFamily="34" charset="0"/>
                      </a:endParaRPr>
                    </a:p>
                  </a:txBody>
                  <a:tcPr marL="9525" marR="9525" marT="9525" marB="0" anchor="ctr"/>
                </a:tc>
              </a:tr>
            </a:tbl>
          </a:graphicData>
        </a:graphic>
      </p:graphicFrame>
      <p:pic>
        <p:nvPicPr>
          <p:cNvPr id="9" name="Picture 8"/>
          <p:cNvPicPr>
            <a:picLocks noChangeAspect="1"/>
          </p:cNvPicPr>
          <p:nvPr/>
        </p:nvPicPr>
        <p:blipFill>
          <a:blip r:embed="rId2"/>
          <a:stretch>
            <a:fillRect/>
          </a:stretch>
        </p:blipFill>
        <p:spPr>
          <a:xfrm>
            <a:off x="2075544" y="981661"/>
            <a:ext cx="5392056" cy="3971586"/>
          </a:xfrm>
          <a:prstGeom prst="rect">
            <a:avLst/>
          </a:prstGeom>
        </p:spPr>
      </p:pic>
    </p:spTree>
    <p:extLst>
      <p:ext uri="{BB962C8B-B14F-4D97-AF65-F5344CB8AC3E}">
        <p14:creationId xmlns:p14="http://schemas.microsoft.com/office/powerpoint/2010/main" val="569240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US" dirty="0"/>
          </a:p>
        </p:txBody>
      </p:sp>
      <p:sp>
        <p:nvSpPr>
          <p:cNvPr id="3" name="Content Placeholder 2"/>
          <p:cNvSpPr>
            <a:spLocks noGrp="1"/>
          </p:cNvSpPr>
          <p:nvPr>
            <p:ph idx="1"/>
          </p:nvPr>
        </p:nvSpPr>
        <p:spPr>
          <a:xfrm>
            <a:off x="224883" y="877708"/>
            <a:ext cx="8534400" cy="5064627"/>
          </a:xfrm>
        </p:spPr>
        <p:txBody>
          <a:bodyPr/>
          <a:lstStyle/>
          <a:p>
            <a:r>
              <a:rPr lang="en-US" sz="2000" dirty="0" smtClean="0"/>
              <a:t>RRS Impact</a:t>
            </a:r>
          </a:p>
          <a:p>
            <a:pPr lvl="2"/>
            <a:r>
              <a:rPr lang="en-US" sz="1600" dirty="0" smtClean="0"/>
              <a:t>With the addition of SCT </a:t>
            </a:r>
            <a:r>
              <a:rPr lang="en-US" sz="1600" dirty="0"/>
              <a:t>DC </a:t>
            </a:r>
            <a:r>
              <a:rPr lang="en-US" sz="1600" dirty="0" smtClean="0"/>
              <a:t>Tie and non-restricted import limit of 2,000 MW, per BAL-003</a:t>
            </a:r>
            <a:r>
              <a:rPr lang="en-US" sz="1600" baseline="30000" dirty="0" smtClean="0"/>
              <a:t>1</a:t>
            </a:r>
            <a:r>
              <a:rPr lang="en-US" sz="1600" dirty="0" smtClean="0"/>
              <a:t> Standard, ERCOT’s Resource Contingency Criteria (RCC) would increase from current 2750 MW to 3375 MW. ERCOT studies show additional RRS is needed to protect against larger RCC. Using the 2019 expected system inertia, ERCOT studies show additional </a:t>
            </a:r>
            <a:r>
              <a:rPr lang="en-US" sz="1600" dirty="0"/>
              <a:t>5,270,536 MWh of RRS </a:t>
            </a:r>
            <a:r>
              <a:rPr lang="en-US" sz="1600" dirty="0" smtClean="0"/>
              <a:t>is </a:t>
            </a:r>
            <a:r>
              <a:rPr lang="en-US" sz="1600" dirty="0"/>
              <a:t>required </a:t>
            </a:r>
            <a:r>
              <a:rPr lang="en-US" sz="1600" dirty="0" smtClean="0"/>
              <a:t>for 2019. </a:t>
            </a:r>
            <a:endParaRPr lang="en-US" sz="1600" dirty="0"/>
          </a:p>
          <a:p>
            <a:pPr lvl="2"/>
            <a:r>
              <a:rPr lang="en-US" sz="1600" dirty="0" smtClean="0"/>
              <a:t>Additionally, if SC DC Tie were subject to an import limit that does not exceed current MSSC, then ERCOT RCC would not change and therefore no additional RRS is needed. </a:t>
            </a:r>
          </a:p>
          <a:p>
            <a:r>
              <a:rPr lang="en-US" sz="2000" dirty="0" smtClean="0"/>
              <a:t>Frequency Overshoot</a:t>
            </a:r>
            <a:endParaRPr lang="en-US" sz="2000" dirty="0"/>
          </a:p>
          <a:p>
            <a:pPr lvl="2"/>
            <a:r>
              <a:rPr lang="en-US" sz="1600" dirty="0" smtClean="0"/>
              <a:t>ERCOT has identified a need for new Ancillary Service that would help prevent frequency overshoot during certain low inertia hours if SCT </a:t>
            </a:r>
            <a:r>
              <a:rPr lang="en-US" sz="1600" dirty="0"/>
              <a:t>DC Tie </a:t>
            </a:r>
            <a:r>
              <a:rPr lang="en-US" sz="1600" dirty="0" smtClean="0"/>
              <a:t>is allowed to export without any export limit restriction. </a:t>
            </a:r>
          </a:p>
          <a:p>
            <a:pPr lvl="2"/>
            <a:r>
              <a:rPr lang="en-US" sz="1600" dirty="0" smtClean="0"/>
              <a:t>If </a:t>
            </a:r>
            <a:r>
              <a:rPr lang="en-US" sz="1600" dirty="0"/>
              <a:t>SCT DC Tie </a:t>
            </a:r>
            <a:r>
              <a:rPr lang="en-US" sz="1600" dirty="0" smtClean="0"/>
              <a:t>export is limited to </a:t>
            </a:r>
            <a:r>
              <a:rPr lang="en-US" sz="1600" dirty="0"/>
              <a:t>1,488 </a:t>
            </a:r>
            <a:r>
              <a:rPr lang="en-US" sz="1600" dirty="0" smtClean="0"/>
              <a:t>MW, no </a:t>
            </a:r>
            <a:r>
              <a:rPr lang="en-US" sz="1600" dirty="0"/>
              <a:t>additional </a:t>
            </a:r>
            <a:r>
              <a:rPr lang="en-US" sz="1600" dirty="0" smtClean="0"/>
              <a:t>Ancillary Service would be needed.</a:t>
            </a:r>
          </a:p>
          <a:p>
            <a:pPr lvl="2"/>
            <a:r>
              <a:rPr lang="en-US" sz="1600" dirty="0"/>
              <a:t>Additionally, if SC DC Tie were </a:t>
            </a:r>
            <a:r>
              <a:rPr lang="en-US" sz="1600" dirty="0" smtClean="0"/>
              <a:t>subject </a:t>
            </a:r>
            <a:r>
              <a:rPr lang="en-US" sz="1600" dirty="0"/>
              <a:t>to an </a:t>
            </a:r>
            <a:r>
              <a:rPr lang="en-US" sz="1600" dirty="0" smtClean="0"/>
              <a:t>export </a:t>
            </a:r>
            <a:r>
              <a:rPr lang="en-US" sz="1600" dirty="0"/>
              <a:t>limit </a:t>
            </a:r>
            <a:r>
              <a:rPr lang="en-US" sz="1600" dirty="0" smtClean="0"/>
              <a:t>during those certain hours, than ERCOT studies do not reflect a need for new Ancillary Services. </a:t>
            </a:r>
            <a:endParaRPr lang="en-US" sz="1600" dirty="0"/>
          </a:p>
        </p:txBody>
      </p:sp>
      <p:sp>
        <p:nvSpPr>
          <p:cNvPr id="4" name="Content Placeholder 2"/>
          <p:cNvSpPr txBox="1">
            <a:spLocks/>
          </p:cNvSpPr>
          <p:nvPr/>
        </p:nvSpPr>
        <p:spPr>
          <a:xfrm>
            <a:off x="82705" y="5808999"/>
            <a:ext cx="8818756" cy="420816"/>
          </a:xfrm>
          <a:prstGeom prst="rect">
            <a:avLst/>
          </a:prstGeom>
        </p:spPr>
        <p:txBody>
          <a:bodyPr/>
          <a:lst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85725" indent="0">
              <a:buNone/>
            </a:pPr>
            <a:r>
              <a:rPr lang="en-US" sz="1100" i="1" dirty="0" smtClean="0"/>
              <a:t>1 -- Please note that NERC BAL-003 Standard is currently under review. These recommendations may need to be revisited if the RCC changes. </a:t>
            </a:r>
            <a:endParaRPr lang="en-US" sz="1100" i="1" dirty="0"/>
          </a:p>
        </p:txBody>
      </p:sp>
    </p:spTree>
    <p:extLst>
      <p:ext uri="{BB962C8B-B14F-4D97-AF65-F5344CB8AC3E}">
        <p14:creationId xmlns:p14="http://schemas.microsoft.com/office/powerpoint/2010/main" val="12406660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cap="small" dirty="0" smtClean="0">
                <a:latin typeface="+mn-lt"/>
              </a:rPr>
              <a:t/>
            </a:r>
            <a:br>
              <a:rPr lang="en-US" sz="3200" cap="small" dirty="0" smtClean="0">
                <a:latin typeface="+mn-lt"/>
              </a:rPr>
            </a:br>
            <a:r>
              <a:rPr lang="en-US" sz="3600" cap="small" dirty="0" smtClean="0">
                <a:latin typeface="+mn-lt"/>
              </a:rPr>
              <a:t>Questions?</a:t>
            </a:r>
            <a:endParaRPr lang="en-US" sz="3600" cap="small" dirty="0">
              <a:latin typeface="+mn-lt"/>
            </a:endParaRPr>
          </a:p>
        </p:txBody>
      </p:sp>
    </p:spTree>
    <p:extLst>
      <p:ext uri="{BB962C8B-B14F-4D97-AF65-F5344CB8AC3E}">
        <p14:creationId xmlns:p14="http://schemas.microsoft.com/office/powerpoint/2010/main" val="13067603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Frequency Overshoot Study – Impact of </a:t>
            </a:r>
            <a:r>
              <a:rPr lang="en-US" sz="2400" dirty="0" err="1"/>
              <a:t>SCT</a:t>
            </a:r>
            <a:r>
              <a:rPr lang="en-US" sz="2400" dirty="0"/>
              <a:t> DC Tie trips when exporting</a:t>
            </a:r>
            <a:r>
              <a:rPr lang="en-US" sz="2000" dirty="0"/>
              <a:t/>
            </a:r>
            <a:br>
              <a:rPr lang="en-US" sz="2000" dirty="0"/>
            </a:br>
            <a:endParaRPr lang="en-US" sz="2000" dirty="0"/>
          </a:p>
        </p:txBody>
      </p:sp>
      <p:sp>
        <p:nvSpPr>
          <p:cNvPr id="3" name="Content Placeholder 2"/>
          <p:cNvSpPr>
            <a:spLocks noGrp="1"/>
          </p:cNvSpPr>
          <p:nvPr>
            <p:ph idx="1"/>
          </p:nvPr>
        </p:nvSpPr>
        <p:spPr>
          <a:xfrm>
            <a:off x="208156" y="1182508"/>
            <a:ext cx="8534400" cy="5064627"/>
          </a:xfrm>
        </p:spPr>
        <p:txBody>
          <a:bodyPr/>
          <a:lstStyle/>
          <a:p>
            <a:r>
              <a:rPr lang="en-US" sz="1800" dirty="0"/>
              <a:t>Sudden instantaneous trip of </a:t>
            </a:r>
            <a:r>
              <a:rPr lang="en-US" sz="1800" dirty="0" err="1"/>
              <a:t>SCT</a:t>
            </a:r>
            <a:r>
              <a:rPr lang="en-US" sz="1800" dirty="0"/>
              <a:t> DC Tie when exporting power could cause ERCOT grid frequency to overshoot. If the resulting frequency overshoot is too high, the high overshoot values could trigger other </a:t>
            </a:r>
            <a:r>
              <a:rPr lang="en-US" sz="1800" dirty="0" smtClean="0"/>
              <a:t>Generation Resources to </a:t>
            </a:r>
            <a:r>
              <a:rPr lang="en-US" sz="1800" dirty="0"/>
              <a:t>trip on over-frequency </a:t>
            </a:r>
            <a:r>
              <a:rPr lang="en-US" sz="1800" dirty="0" smtClean="0"/>
              <a:t>protection.</a:t>
            </a:r>
          </a:p>
          <a:p>
            <a:r>
              <a:rPr lang="en-US" sz="1800" dirty="0" smtClean="0"/>
              <a:t>Assumptions and Methodology </a:t>
            </a:r>
          </a:p>
          <a:p>
            <a:pPr lvl="1"/>
            <a:r>
              <a:rPr lang="en-US" sz="1600" dirty="0"/>
              <a:t>A</a:t>
            </a:r>
            <a:r>
              <a:rPr lang="en-US" sz="1600" dirty="0" smtClean="0"/>
              <a:t>ll </a:t>
            </a:r>
            <a:r>
              <a:rPr lang="en-US" sz="1600" dirty="0"/>
              <a:t>governors of on-line synchronous </a:t>
            </a:r>
            <a:r>
              <a:rPr lang="en-US" sz="1600" dirty="0" smtClean="0"/>
              <a:t>Generation Resources </a:t>
            </a:r>
            <a:r>
              <a:rPr lang="en-US" sz="1600" dirty="0"/>
              <a:t>will be enabled to provide frequency </a:t>
            </a:r>
            <a:r>
              <a:rPr lang="en-US" sz="1600" dirty="0" smtClean="0"/>
              <a:t>response</a:t>
            </a:r>
          </a:p>
          <a:p>
            <a:pPr lvl="1"/>
            <a:r>
              <a:rPr lang="en-US" sz="1600" dirty="0" smtClean="0"/>
              <a:t>All </a:t>
            </a:r>
            <a:r>
              <a:rPr lang="en-US" sz="1600" dirty="0"/>
              <a:t>on-line wind farms with </a:t>
            </a:r>
            <a:r>
              <a:rPr lang="en-US" sz="1600" dirty="0" err="1"/>
              <a:t>PFR</a:t>
            </a:r>
            <a:r>
              <a:rPr lang="en-US" sz="1600" dirty="0"/>
              <a:t> capability will be modeled to provide downward response to over frequency</a:t>
            </a:r>
            <a:endParaRPr lang="en-US" sz="1600" dirty="0" smtClean="0"/>
          </a:p>
          <a:p>
            <a:pPr lvl="1"/>
            <a:r>
              <a:rPr lang="en-US" sz="1600" dirty="0" smtClean="0"/>
              <a:t>Trip </a:t>
            </a:r>
            <a:r>
              <a:rPr lang="en-US" sz="1600" dirty="0" err="1"/>
              <a:t>SCT</a:t>
            </a:r>
            <a:r>
              <a:rPr lang="en-US" sz="1600" dirty="0"/>
              <a:t> DC Tie while exporting 2,100 MW. </a:t>
            </a:r>
          </a:p>
          <a:p>
            <a:pPr lvl="1"/>
            <a:r>
              <a:rPr lang="en-US" sz="1600" dirty="0"/>
              <a:t>The sensitivity study with load damping factor assumed to be 0% and 2% will be conducted for each case.</a:t>
            </a:r>
          </a:p>
          <a:p>
            <a:pPr lvl="1"/>
            <a:r>
              <a:rPr lang="en-US" sz="1600" dirty="0"/>
              <a:t>Record frequency trend and identify any frequency overshoot that exceeds 60.6 Hz.</a:t>
            </a:r>
          </a:p>
          <a:p>
            <a:pPr lvl="1"/>
            <a:r>
              <a:rPr lang="en-US" sz="1600" dirty="0"/>
              <a:t>In the cases where frequency overshoot exceeds 60.6 Hz, additional sensitivity studies will be conducted to identify an export limit on the </a:t>
            </a:r>
            <a:r>
              <a:rPr lang="en-US" sz="1600" dirty="0" err="1"/>
              <a:t>SCT</a:t>
            </a:r>
            <a:r>
              <a:rPr lang="en-US" sz="1600" dirty="0"/>
              <a:t> DC Tie such that frequency overshoot will not exceed 60.6 Hz.</a:t>
            </a:r>
          </a:p>
          <a:p>
            <a:endParaRPr lang="en-US" sz="2000" dirty="0"/>
          </a:p>
        </p:txBody>
      </p:sp>
    </p:spTree>
    <p:extLst>
      <p:ext uri="{BB962C8B-B14F-4D97-AF65-F5344CB8AC3E}">
        <p14:creationId xmlns:p14="http://schemas.microsoft.com/office/powerpoint/2010/main" val="41360065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Scenarios Used </a:t>
            </a:r>
            <a:r>
              <a:rPr lang="en-US" sz="2000" dirty="0"/>
              <a:t>for Frequency Overshoot Study</a:t>
            </a:r>
          </a:p>
        </p:txBody>
      </p:sp>
      <p:graphicFrame>
        <p:nvGraphicFramePr>
          <p:cNvPr id="7" name="Table 6"/>
          <p:cNvGraphicFramePr>
            <a:graphicFrameLocks noGrp="1"/>
          </p:cNvGraphicFramePr>
          <p:nvPr>
            <p:extLst>
              <p:ext uri="{D42A27DB-BD31-4B8C-83A1-F6EECF244321}">
                <p14:modId xmlns:p14="http://schemas.microsoft.com/office/powerpoint/2010/main" val="3893784595"/>
              </p:ext>
            </p:extLst>
          </p:nvPr>
        </p:nvGraphicFramePr>
        <p:xfrm>
          <a:off x="532006" y="1991798"/>
          <a:ext cx="7886700" cy="2537460"/>
        </p:xfrm>
        <a:graphic>
          <a:graphicData uri="http://schemas.openxmlformats.org/drawingml/2006/table">
            <a:tbl>
              <a:tblPr firstRow="1" firstCol="1" bandRow="1"/>
              <a:tblGrid>
                <a:gridCol w="1970098"/>
                <a:gridCol w="1184582"/>
                <a:gridCol w="1577340"/>
                <a:gridCol w="1260295"/>
                <a:gridCol w="1894385"/>
              </a:tblGrid>
              <a:tr h="361950">
                <a:tc>
                  <a:txBody>
                    <a:bodyPr/>
                    <a:lstStyle/>
                    <a:p>
                      <a:pPr marL="0" marR="0" algn="ctr">
                        <a:spcBef>
                          <a:spcPts val="0"/>
                        </a:spcBef>
                        <a:spcAft>
                          <a:spcPts val="0"/>
                        </a:spcAft>
                      </a:pPr>
                      <a:r>
                        <a:rPr lang="en-US" sz="1400" b="1" cap="small" dirty="0">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Scenario Name</a:t>
                      </a:r>
                      <a:endParaRPr lang="en-US" sz="16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marL="0" marR="0" algn="ctr">
                        <a:spcBef>
                          <a:spcPts val="0"/>
                        </a:spcBef>
                        <a:spcAft>
                          <a:spcPts val="0"/>
                        </a:spcAft>
                      </a:pPr>
                      <a:r>
                        <a:rPr lang="en-US" sz="1400" b="1" cap="small" dirty="0">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Inertia (</a:t>
                      </a:r>
                      <a:r>
                        <a:rPr lang="en-US" sz="1400" b="1" cap="small" dirty="0" err="1">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GW</a:t>
                      </a:r>
                      <a:r>
                        <a:rPr lang="en-US" sz="1400" b="1" cap="small" dirty="0" err="1">
                          <a:solidFill>
                            <a:srgbClr val="FFFFFF"/>
                          </a:solidFill>
                          <a:effectLst/>
                          <a:latin typeface="Calibri" panose="020F0502020204030204" pitchFamily="34" charset="0"/>
                          <a:ea typeface="Arial" panose="020B0604020202020204" pitchFamily="34" charset="0"/>
                          <a:cs typeface="Times New Roman" panose="02020603050405020304" pitchFamily="18" charset="0"/>
                        </a:rPr>
                        <a:t>·</a:t>
                      </a:r>
                      <a:r>
                        <a:rPr lang="en-US" sz="1400" b="1" cap="small" dirty="0" err="1">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s</a:t>
                      </a:r>
                      <a:r>
                        <a:rPr lang="en-US" sz="1400" b="1" cap="small" dirty="0">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a:t>
                      </a:r>
                      <a:endParaRPr lang="en-US" sz="16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marL="0" marR="0" algn="ctr">
                        <a:spcBef>
                          <a:spcPts val="0"/>
                        </a:spcBef>
                        <a:spcAft>
                          <a:spcPts val="0"/>
                        </a:spcAft>
                      </a:pPr>
                      <a:r>
                        <a:rPr lang="en-US" sz="1400" b="1" cap="small">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Load</a:t>
                      </a:r>
                      <a:endParaRPr lang="en-US" sz="1600">
                        <a:effectLst/>
                        <a:latin typeface="Times New Roman" panose="02020603050405020304" pitchFamily="18" charset="0"/>
                        <a:ea typeface="Arial" panose="020B0604020202020204" pitchFamily="34" charset="0"/>
                        <a:cs typeface="Times New Roman" panose="02020603050405020304" pitchFamily="18" charset="0"/>
                      </a:endParaRPr>
                    </a:p>
                    <a:p>
                      <a:pPr marL="0" marR="0" algn="ctr">
                        <a:spcBef>
                          <a:spcPts val="0"/>
                        </a:spcBef>
                        <a:spcAft>
                          <a:spcPts val="0"/>
                        </a:spcAft>
                      </a:pPr>
                      <a:r>
                        <a:rPr lang="en-US" sz="1400" b="1" cap="small">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(GW)</a:t>
                      </a:r>
                      <a:endParaRPr lang="en-US" sz="16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marL="0" marR="0" algn="ctr">
                        <a:spcBef>
                          <a:spcPts val="0"/>
                        </a:spcBef>
                        <a:spcAft>
                          <a:spcPts val="0"/>
                        </a:spcAft>
                      </a:pPr>
                      <a:r>
                        <a:rPr lang="en-US" sz="1400" b="1" cap="small">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Wind</a:t>
                      </a:r>
                      <a:endParaRPr lang="en-US" sz="1600">
                        <a:effectLst/>
                        <a:latin typeface="Times New Roman" panose="02020603050405020304" pitchFamily="18" charset="0"/>
                        <a:ea typeface="Arial" panose="020B0604020202020204" pitchFamily="34" charset="0"/>
                        <a:cs typeface="Times New Roman" panose="02020603050405020304" pitchFamily="18" charset="0"/>
                      </a:endParaRPr>
                    </a:p>
                    <a:p>
                      <a:pPr marL="0" marR="0" algn="ctr">
                        <a:spcBef>
                          <a:spcPts val="0"/>
                        </a:spcBef>
                        <a:spcAft>
                          <a:spcPts val="0"/>
                        </a:spcAft>
                      </a:pPr>
                      <a:r>
                        <a:rPr lang="en-US" sz="1400" b="1" cap="small">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(GW)</a:t>
                      </a:r>
                      <a:endParaRPr lang="en-US" sz="16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marL="0" marR="0" algn="ctr">
                        <a:spcBef>
                          <a:spcPts val="0"/>
                        </a:spcBef>
                        <a:spcAft>
                          <a:spcPts val="0"/>
                        </a:spcAft>
                      </a:pPr>
                      <a:r>
                        <a:rPr lang="en-US" sz="1400" b="1" cap="small">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Synchronous Gen (GW)</a:t>
                      </a:r>
                      <a:endParaRPr lang="en-US" sz="16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r>
              <a:tr h="351790">
                <a:tc>
                  <a:txBody>
                    <a:bodyPr/>
                    <a:lstStyle/>
                    <a:p>
                      <a:pPr marL="0" marR="0" algn="ctr">
                        <a:spcBef>
                          <a:spcPts val="0"/>
                        </a:spcBef>
                        <a:spcAft>
                          <a:spcPts val="0"/>
                        </a:spcAft>
                      </a:pPr>
                      <a:r>
                        <a:rPr lang="en-US" sz="1400" b="1" cap="small">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Scenario 0</a:t>
                      </a:r>
                      <a:endParaRPr lang="en-US" sz="16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marL="0" marR="0" algn="ctr">
                        <a:spcBef>
                          <a:spcPts val="0"/>
                        </a:spcBef>
                        <a:spcAft>
                          <a:spcPts val="0"/>
                        </a:spcAft>
                      </a:pPr>
                      <a:r>
                        <a:rPr lang="en-US" sz="1400" dirty="0">
                          <a:solidFill>
                            <a:srgbClr val="5B6770"/>
                          </a:solidFill>
                          <a:effectLst/>
                          <a:latin typeface="Times New Roman" panose="02020603050405020304" pitchFamily="18" charset="0"/>
                          <a:ea typeface="Arial" panose="020B0604020202020204" pitchFamily="34" charset="0"/>
                          <a:cs typeface="Times New Roman" panose="02020603050405020304" pitchFamily="18" charset="0"/>
                        </a:rPr>
                        <a:t>130</a:t>
                      </a:r>
                      <a:endParaRPr lang="en-US" sz="16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EEFF"/>
                    </a:solidFill>
                  </a:tcPr>
                </a:tc>
                <a:tc>
                  <a:txBody>
                    <a:bodyPr/>
                    <a:lstStyle/>
                    <a:p>
                      <a:pPr marL="0" marR="0" algn="ctr">
                        <a:spcBef>
                          <a:spcPts val="0"/>
                        </a:spcBef>
                        <a:spcAft>
                          <a:spcPts val="0"/>
                        </a:spcAft>
                      </a:pPr>
                      <a:r>
                        <a:rPr lang="en-US" sz="1400" dirty="0">
                          <a:solidFill>
                            <a:srgbClr val="5B6770"/>
                          </a:solidFill>
                          <a:effectLst/>
                          <a:latin typeface="Times New Roman" panose="02020603050405020304" pitchFamily="18" charset="0"/>
                          <a:ea typeface="Arial" panose="020B0604020202020204" pitchFamily="34" charset="0"/>
                          <a:cs typeface="Times New Roman" panose="02020603050405020304" pitchFamily="18" charset="0"/>
                        </a:rPr>
                        <a:t>34</a:t>
                      </a:r>
                      <a:endParaRPr lang="en-US" sz="16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EEFF"/>
                    </a:solidFill>
                  </a:tcPr>
                </a:tc>
                <a:tc>
                  <a:txBody>
                    <a:bodyPr/>
                    <a:lstStyle/>
                    <a:p>
                      <a:pPr marL="0" marR="0" algn="ctr">
                        <a:spcBef>
                          <a:spcPts val="0"/>
                        </a:spcBef>
                        <a:spcAft>
                          <a:spcPts val="0"/>
                        </a:spcAft>
                      </a:pPr>
                      <a:r>
                        <a:rPr lang="en-US" sz="1400">
                          <a:solidFill>
                            <a:srgbClr val="5B6770"/>
                          </a:solidFill>
                          <a:effectLst/>
                          <a:latin typeface="Times New Roman" panose="02020603050405020304" pitchFamily="18" charset="0"/>
                          <a:ea typeface="Arial" panose="020B0604020202020204" pitchFamily="34" charset="0"/>
                          <a:cs typeface="Times New Roman" panose="02020603050405020304" pitchFamily="18" charset="0"/>
                        </a:rPr>
                        <a:t>15.5</a:t>
                      </a:r>
                      <a:endParaRPr lang="en-US" sz="16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EEFF"/>
                    </a:solidFill>
                  </a:tcPr>
                </a:tc>
                <a:tc>
                  <a:txBody>
                    <a:bodyPr/>
                    <a:lstStyle/>
                    <a:p>
                      <a:pPr marL="0" marR="0" algn="ctr">
                        <a:spcBef>
                          <a:spcPts val="0"/>
                        </a:spcBef>
                        <a:spcAft>
                          <a:spcPts val="0"/>
                        </a:spcAft>
                      </a:pPr>
                      <a:r>
                        <a:rPr lang="en-US" sz="1400">
                          <a:solidFill>
                            <a:srgbClr val="5B6770"/>
                          </a:solidFill>
                          <a:effectLst/>
                          <a:latin typeface="Times New Roman" panose="02020603050405020304" pitchFamily="18" charset="0"/>
                          <a:ea typeface="Arial" panose="020B0604020202020204" pitchFamily="34" charset="0"/>
                          <a:cs typeface="Times New Roman" panose="02020603050405020304" pitchFamily="18" charset="0"/>
                        </a:rPr>
                        <a:t>19</a:t>
                      </a:r>
                      <a:endParaRPr lang="en-US" sz="16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EEFF"/>
                    </a:solidFill>
                  </a:tcPr>
                </a:tc>
              </a:tr>
              <a:tr h="351790">
                <a:tc>
                  <a:txBody>
                    <a:bodyPr/>
                    <a:lstStyle/>
                    <a:p>
                      <a:pPr marL="0" marR="0" algn="ctr">
                        <a:spcBef>
                          <a:spcPts val="0"/>
                        </a:spcBef>
                        <a:spcAft>
                          <a:spcPts val="0"/>
                        </a:spcAft>
                      </a:pPr>
                      <a:r>
                        <a:rPr lang="en-US" sz="1400" b="1" cap="small">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Scenario 1</a:t>
                      </a:r>
                      <a:endParaRPr lang="en-US" sz="16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marL="0" marR="0" algn="ctr">
                        <a:spcBef>
                          <a:spcPts val="0"/>
                        </a:spcBef>
                        <a:spcAft>
                          <a:spcPts val="0"/>
                        </a:spcAft>
                      </a:pPr>
                      <a:r>
                        <a:rPr lang="en-US" sz="1400">
                          <a:solidFill>
                            <a:srgbClr val="5B6770"/>
                          </a:solidFill>
                          <a:effectLst/>
                          <a:latin typeface="Times New Roman" panose="02020603050405020304" pitchFamily="18" charset="0"/>
                          <a:ea typeface="Arial" panose="020B0604020202020204" pitchFamily="34" charset="0"/>
                          <a:cs typeface="Times New Roman" panose="02020603050405020304" pitchFamily="18" charset="0"/>
                        </a:rPr>
                        <a:t>130</a:t>
                      </a:r>
                      <a:endParaRPr lang="en-US" sz="16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0F6FF"/>
                    </a:solidFill>
                  </a:tcPr>
                </a:tc>
                <a:tc>
                  <a:txBody>
                    <a:bodyPr/>
                    <a:lstStyle/>
                    <a:p>
                      <a:pPr marL="0" marR="0" algn="ctr">
                        <a:spcBef>
                          <a:spcPts val="0"/>
                        </a:spcBef>
                        <a:spcAft>
                          <a:spcPts val="0"/>
                        </a:spcAft>
                      </a:pPr>
                      <a:r>
                        <a:rPr lang="en-US" sz="1400" dirty="0">
                          <a:solidFill>
                            <a:srgbClr val="5B6770"/>
                          </a:solidFill>
                          <a:effectLst/>
                          <a:latin typeface="Times New Roman" panose="02020603050405020304" pitchFamily="18" charset="0"/>
                          <a:ea typeface="Arial" panose="020B0604020202020204" pitchFamily="34" charset="0"/>
                          <a:cs typeface="Times New Roman" panose="02020603050405020304" pitchFamily="18" charset="0"/>
                        </a:rPr>
                        <a:t>34</a:t>
                      </a:r>
                      <a:endParaRPr lang="en-US" sz="16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0F6FF"/>
                    </a:solidFill>
                  </a:tcPr>
                </a:tc>
                <a:tc>
                  <a:txBody>
                    <a:bodyPr/>
                    <a:lstStyle/>
                    <a:p>
                      <a:pPr marL="0" marR="0" algn="ctr">
                        <a:spcBef>
                          <a:spcPts val="0"/>
                        </a:spcBef>
                        <a:spcAft>
                          <a:spcPts val="0"/>
                        </a:spcAft>
                      </a:pPr>
                      <a:r>
                        <a:rPr lang="en-US" sz="1400" dirty="0">
                          <a:solidFill>
                            <a:srgbClr val="5B6770"/>
                          </a:solidFill>
                          <a:effectLst/>
                          <a:latin typeface="Times New Roman" panose="02020603050405020304" pitchFamily="18" charset="0"/>
                          <a:ea typeface="Arial" panose="020B0604020202020204" pitchFamily="34" charset="0"/>
                          <a:cs typeface="Times New Roman" panose="02020603050405020304" pitchFamily="18" charset="0"/>
                        </a:rPr>
                        <a:t>10</a:t>
                      </a:r>
                      <a:endParaRPr lang="en-US" sz="16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0F6FF"/>
                    </a:solidFill>
                  </a:tcPr>
                </a:tc>
                <a:tc>
                  <a:txBody>
                    <a:bodyPr/>
                    <a:lstStyle/>
                    <a:p>
                      <a:pPr marL="0" marR="0" algn="ctr">
                        <a:spcBef>
                          <a:spcPts val="0"/>
                        </a:spcBef>
                        <a:spcAft>
                          <a:spcPts val="0"/>
                        </a:spcAft>
                      </a:pPr>
                      <a:r>
                        <a:rPr lang="en-US" sz="1400">
                          <a:solidFill>
                            <a:srgbClr val="5B6770"/>
                          </a:solidFill>
                          <a:effectLst/>
                          <a:latin typeface="Times New Roman" panose="02020603050405020304" pitchFamily="18" charset="0"/>
                          <a:ea typeface="Arial" panose="020B0604020202020204" pitchFamily="34" charset="0"/>
                          <a:cs typeface="Times New Roman" panose="02020603050405020304" pitchFamily="18" charset="0"/>
                        </a:rPr>
                        <a:t>24.5</a:t>
                      </a:r>
                      <a:endParaRPr lang="en-US" sz="16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0F6FF"/>
                    </a:solidFill>
                  </a:tcPr>
                </a:tc>
              </a:tr>
              <a:tr h="351790">
                <a:tc>
                  <a:txBody>
                    <a:bodyPr/>
                    <a:lstStyle/>
                    <a:p>
                      <a:pPr marL="0" marR="0" algn="ctr">
                        <a:spcBef>
                          <a:spcPts val="0"/>
                        </a:spcBef>
                        <a:spcAft>
                          <a:spcPts val="0"/>
                        </a:spcAft>
                      </a:pPr>
                      <a:r>
                        <a:rPr lang="en-US" sz="1400" b="1" cap="small">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Scenario 2</a:t>
                      </a:r>
                      <a:endParaRPr lang="en-US" sz="16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marL="0" marR="0" algn="ctr">
                        <a:spcBef>
                          <a:spcPts val="0"/>
                        </a:spcBef>
                        <a:spcAft>
                          <a:spcPts val="0"/>
                        </a:spcAft>
                      </a:pPr>
                      <a:r>
                        <a:rPr lang="en-US" sz="1400">
                          <a:solidFill>
                            <a:srgbClr val="5B6770"/>
                          </a:solidFill>
                          <a:effectLst/>
                          <a:latin typeface="Times New Roman" panose="02020603050405020304" pitchFamily="18" charset="0"/>
                          <a:ea typeface="Arial" panose="020B0604020202020204" pitchFamily="34" charset="0"/>
                          <a:cs typeface="Times New Roman" panose="02020603050405020304" pitchFamily="18" charset="0"/>
                        </a:rPr>
                        <a:t>130</a:t>
                      </a:r>
                      <a:endParaRPr lang="en-US" sz="16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EEFF"/>
                    </a:solidFill>
                  </a:tcPr>
                </a:tc>
                <a:tc>
                  <a:txBody>
                    <a:bodyPr/>
                    <a:lstStyle/>
                    <a:p>
                      <a:pPr marL="0" marR="0" algn="ctr">
                        <a:spcBef>
                          <a:spcPts val="0"/>
                        </a:spcBef>
                        <a:spcAft>
                          <a:spcPts val="0"/>
                        </a:spcAft>
                      </a:pPr>
                      <a:r>
                        <a:rPr lang="en-US" sz="1400">
                          <a:solidFill>
                            <a:srgbClr val="5B6770"/>
                          </a:solidFill>
                          <a:effectLst/>
                          <a:latin typeface="Times New Roman" panose="02020603050405020304" pitchFamily="18" charset="0"/>
                          <a:ea typeface="Arial" panose="020B0604020202020204" pitchFamily="34" charset="0"/>
                          <a:cs typeface="Times New Roman" panose="02020603050405020304" pitchFamily="18" charset="0"/>
                        </a:rPr>
                        <a:t>32</a:t>
                      </a:r>
                      <a:endParaRPr lang="en-US" sz="16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EEFF"/>
                    </a:solidFill>
                  </a:tcPr>
                </a:tc>
                <a:tc>
                  <a:txBody>
                    <a:bodyPr/>
                    <a:lstStyle/>
                    <a:p>
                      <a:pPr marL="0" marR="0" algn="ctr">
                        <a:spcBef>
                          <a:spcPts val="0"/>
                        </a:spcBef>
                        <a:spcAft>
                          <a:spcPts val="0"/>
                        </a:spcAft>
                      </a:pPr>
                      <a:r>
                        <a:rPr lang="en-US" sz="1400" dirty="0">
                          <a:solidFill>
                            <a:srgbClr val="5B6770"/>
                          </a:solidFill>
                          <a:effectLst/>
                          <a:latin typeface="Times New Roman" panose="02020603050405020304" pitchFamily="18" charset="0"/>
                          <a:ea typeface="Arial" panose="020B0604020202020204" pitchFamily="34" charset="0"/>
                          <a:cs typeface="Times New Roman" panose="02020603050405020304" pitchFamily="18" charset="0"/>
                        </a:rPr>
                        <a:t>5</a:t>
                      </a:r>
                      <a:endParaRPr lang="en-US" sz="16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EEFF"/>
                    </a:solidFill>
                  </a:tcPr>
                </a:tc>
                <a:tc>
                  <a:txBody>
                    <a:bodyPr/>
                    <a:lstStyle/>
                    <a:p>
                      <a:pPr marL="0" marR="0" algn="ctr">
                        <a:spcBef>
                          <a:spcPts val="0"/>
                        </a:spcBef>
                        <a:spcAft>
                          <a:spcPts val="0"/>
                        </a:spcAft>
                      </a:pPr>
                      <a:r>
                        <a:rPr lang="en-US" sz="1400" dirty="0">
                          <a:solidFill>
                            <a:srgbClr val="5B6770"/>
                          </a:solidFill>
                          <a:effectLst/>
                          <a:latin typeface="Times New Roman" panose="02020603050405020304" pitchFamily="18" charset="0"/>
                          <a:ea typeface="Arial" panose="020B0604020202020204" pitchFamily="34" charset="0"/>
                          <a:cs typeface="Times New Roman" panose="02020603050405020304" pitchFamily="18" charset="0"/>
                        </a:rPr>
                        <a:t>27.5</a:t>
                      </a:r>
                      <a:endParaRPr lang="en-US" sz="16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EEFF"/>
                    </a:solidFill>
                  </a:tcPr>
                </a:tc>
              </a:tr>
              <a:tr h="351790">
                <a:tc>
                  <a:txBody>
                    <a:bodyPr/>
                    <a:lstStyle/>
                    <a:p>
                      <a:pPr marL="0" marR="0" algn="ctr">
                        <a:spcBef>
                          <a:spcPts val="0"/>
                        </a:spcBef>
                        <a:spcAft>
                          <a:spcPts val="0"/>
                        </a:spcAft>
                      </a:pPr>
                      <a:r>
                        <a:rPr lang="en-US" sz="1400" b="1" cap="small">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Scenario 3</a:t>
                      </a:r>
                      <a:endParaRPr lang="en-US" sz="16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marL="0" marR="0" algn="ctr">
                        <a:spcBef>
                          <a:spcPts val="0"/>
                        </a:spcBef>
                        <a:spcAft>
                          <a:spcPts val="0"/>
                        </a:spcAft>
                      </a:pPr>
                      <a:r>
                        <a:rPr lang="en-US" sz="1400">
                          <a:solidFill>
                            <a:srgbClr val="5B6770"/>
                          </a:solidFill>
                          <a:effectLst/>
                          <a:latin typeface="Times New Roman" panose="02020603050405020304" pitchFamily="18" charset="0"/>
                          <a:ea typeface="Arial" panose="020B0604020202020204" pitchFamily="34" charset="0"/>
                          <a:cs typeface="Times New Roman" panose="02020603050405020304" pitchFamily="18" charset="0"/>
                        </a:rPr>
                        <a:t>130</a:t>
                      </a:r>
                      <a:endParaRPr lang="en-US" sz="16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0F6FF"/>
                    </a:solidFill>
                  </a:tcPr>
                </a:tc>
                <a:tc>
                  <a:txBody>
                    <a:bodyPr/>
                    <a:lstStyle/>
                    <a:p>
                      <a:pPr marL="0" marR="0" algn="ctr">
                        <a:spcBef>
                          <a:spcPts val="0"/>
                        </a:spcBef>
                        <a:spcAft>
                          <a:spcPts val="0"/>
                        </a:spcAft>
                      </a:pPr>
                      <a:r>
                        <a:rPr lang="en-US" sz="1400">
                          <a:solidFill>
                            <a:srgbClr val="5B6770"/>
                          </a:solidFill>
                          <a:effectLst/>
                          <a:latin typeface="Times New Roman" panose="02020603050405020304" pitchFamily="18" charset="0"/>
                          <a:ea typeface="Arial" panose="020B0604020202020204" pitchFamily="34" charset="0"/>
                          <a:cs typeface="Times New Roman" panose="02020603050405020304" pitchFamily="18" charset="0"/>
                        </a:rPr>
                        <a:t>32</a:t>
                      </a:r>
                      <a:endParaRPr lang="en-US" sz="16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0F6FF"/>
                    </a:solidFill>
                  </a:tcPr>
                </a:tc>
                <a:tc>
                  <a:txBody>
                    <a:bodyPr/>
                    <a:lstStyle/>
                    <a:p>
                      <a:pPr marL="0" marR="0" algn="ctr">
                        <a:spcBef>
                          <a:spcPts val="0"/>
                        </a:spcBef>
                        <a:spcAft>
                          <a:spcPts val="0"/>
                        </a:spcAft>
                      </a:pPr>
                      <a:r>
                        <a:rPr lang="en-US" sz="1400">
                          <a:solidFill>
                            <a:srgbClr val="5B6770"/>
                          </a:solidFill>
                          <a:effectLst/>
                          <a:latin typeface="Times New Roman" panose="02020603050405020304" pitchFamily="18" charset="0"/>
                          <a:ea typeface="Arial" panose="020B0604020202020204" pitchFamily="34" charset="0"/>
                          <a:cs typeface="Times New Roman" panose="02020603050405020304" pitchFamily="18" charset="0"/>
                        </a:rPr>
                        <a:t>3.5</a:t>
                      </a:r>
                      <a:endParaRPr lang="en-US" sz="16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0F6FF"/>
                    </a:solidFill>
                  </a:tcPr>
                </a:tc>
                <a:tc>
                  <a:txBody>
                    <a:bodyPr/>
                    <a:lstStyle/>
                    <a:p>
                      <a:pPr marL="0" marR="0" algn="ctr">
                        <a:spcBef>
                          <a:spcPts val="0"/>
                        </a:spcBef>
                        <a:spcAft>
                          <a:spcPts val="0"/>
                        </a:spcAft>
                      </a:pPr>
                      <a:r>
                        <a:rPr lang="en-US" sz="1400" dirty="0">
                          <a:solidFill>
                            <a:srgbClr val="5B6770"/>
                          </a:solidFill>
                          <a:effectLst/>
                          <a:latin typeface="Times New Roman" panose="02020603050405020304" pitchFamily="18" charset="0"/>
                          <a:ea typeface="Arial" panose="020B0604020202020204" pitchFamily="34" charset="0"/>
                          <a:cs typeface="Times New Roman" panose="02020603050405020304" pitchFamily="18" charset="0"/>
                        </a:rPr>
                        <a:t>29</a:t>
                      </a:r>
                      <a:endParaRPr lang="en-US" sz="16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0F6FF"/>
                    </a:solidFill>
                  </a:tcPr>
                </a:tc>
              </a:tr>
              <a:tr h="351790">
                <a:tc>
                  <a:txBody>
                    <a:bodyPr/>
                    <a:lstStyle/>
                    <a:p>
                      <a:pPr marL="0" marR="0" algn="ctr">
                        <a:spcBef>
                          <a:spcPts val="0"/>
                        </a:spcBef>
                        <a:spcAft>
                          <a:spcPts val="0"/>
                        </a:spcAft>
                      </a:pPr>
                      <a:r>
                        <a:rPr lang="en-US" sz="1400" b="1" cap="small">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Scenario 4</a:t>
                      </a:r>
                      <a:endParaRPr lang="en-US" sz="16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marL="0" marR="0" algn="ctr">
                        <a:spcBef>
                          <a:spcPts val="0"/>
                        </a:spcBef>
                        <a:spcAft>
                          <a:spcPts val="0"/>
                        </a:spcAft>
                      </a:pPr>
                      <a:r>
                        <a:rPr lang="en-US" sz="1400">
                          <a:solidFill>
                            <a:srgbClr val="5B6770"/>
                          </a:solidFill>
                          <a:effectLst/>
                          <a:latin typeface="Times New Roman" panose="02020603050405020304" pitchFamily="18" charset="0"/>
                          <a:ea typeface="Arial" panose="020B0604020202020204" pitchFamily="34" charset="0"/>
                          <a:cs typeface="Times New Roman" panose="02020603050405020304" pitchFamily="18" charset="0"/>
                        </a:rPr>
                        <a:t>120</a:t>
                      </a:r>
                      <a:endParaRPr lang="en-US" sz="16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EEFF"/>
                    </a:solidFill>
                  </a:tcPr>
                </a:tc>
                <a:tc>
                  <a:txBody>
                    <a:bodyPr/>
                    <a:lstStyle/>
                    <a:p>
                      <a:pPr marL="0" marR="0" algn="ctr">
                        <a:spcBef>
                          <a:spcPts val="0"/>
                        </a:spcBef>
                        <a:spcAft>
                          <a:spcPts val="0"/>
                        </a:spcAft>
                      </a:pPr>
                      <a:r>
                        <a:rPr lang="en-US" sz="1400">
                          <a:solidFill>
                            <a:srgbClr val="5B6770"/>
                          </a:solidFill>
                          <a:effectLst/>
                          <a:latin typeface="Times New Roman" panose="02020603050405020304" pitchFamily="18" charset="0"/>
                          <a:ea typeface="Arial" panose="020B0604020202020204" pitchFamily="34" charset="0"/>
                          <a:cs typeface="Times New Roman" panose="02020603050405020304" pitchFamily="18" charset="0"/>
                        </a:rPr>
                        <a:t>29.9</a:t>
                      </a:r>
                      <a:endParaRPr lang="en-US" sz="16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EEFF"/>
                    </a:solidFill>
                  </a:tcPr>
                </a:tc>
                <a:tc>
                  <a:txBody>
                    <a:bodyPr/>
                    <a:lstStyle/>
                    <a:p>
                      <a:pPr marL="0" marR="0" algn="ctr">
                        <a:spcBef>
                          <a:spcPts val="0"/>
                        </a:spcBef>
                        <a:spcAft>
                          <a:spcPts val="0"/>
                        </a:spcAft>
                      </a:pPr>
                      <a:r>
                        <a:rPr lang="en-US" sz="1400">
                          <a:solidFill>
                            <a:srgbClr val="5B6770"/>
                          </a:solidFill>
                          <a:effectLst/>
                          <a:latin typeface="Times New Roman" panose="02020603050405020304" pitchFamily="18" charset="0"/>
                          <a:ea typeface="Arial" panose="020B0604020202020204" pitchFamily="34" charset="0"/>
                          <a:cs typeface="Times New Roman" panose="02020603050405020304" pitchFamily="18" charset="0"/>
                        </a:rPr>
                        <a:t>3.5</a:t>
                      </a:r>
                      <a:endParaRPr lang="en-US" sz="16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EEFF"/>
                    </a:solidFill>
                  </a:tcPr>
                </a:tc>
                <a:tc>
                  <a:txBody>
                    <a:bodyPr/>
                    <a:lstStyle/>
                    <a:p>
                      <a:pPr marL="0" marR="0" algn="ctr">
                        <a:spcBef>
                          <a:spcPts val="0"/>
                        </a:spcBef>
                        <a:spcAft>
                          <a:spcPts val="0"/>
                        </a:spcAft>
                      </a:pPr>
                      <a:r>
                        <a:rPr lang="en-US" sz="1400" dirty="0">
                          <a:solidFill>
                            <a:srgbClr val="5B6770"/>
                          </a:solidFill>
                          <a:effectLst/>
                          <a:latin typeface="Times New Roman" panose="02020603050405020304" pitchFamily="18" charset="0"/>
                          <a:ea typeface="Arial" panose="020B0604020202020204" pitchFamily="34" charset="0"/>
                          <a:cs typeface="Times New Roman" panose="02020603050405020304" pitchFamily="18" charset="0"/>
                        </a:rPr>
                        <a:t>26.9</a:t>
                      </a:r>
                      <a:endParaRPr lang="en-US" sz="16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EEFF"/>
                    </a:solidFill>
                  </a:tcPr>
                </a:tc>
              </a:tr>
              <a:tr h="351790">
                <a:tc>
                  <a:txBody>
                    <a:bodyPr/>
                    <a:lstStyle/>
                    <a:p>
                      <a:pPr marL="0" marR="0" algn="ctr">
                        <a:spcBef>
                          <a:spcPts val="0"/>
                        </a:spcBef>
                        <a:spcAft>
                          <a:spcPts val="0"/>
                        </a:spcAft>
                      </a:pPr>
                      <a:r>
                        <a:rPr lang="en-US" sz="1400" b="1" cap="small">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Scenario 5</a:t>
                      </a:r>
                      <a:endParaRPr lang="en-US" sz="16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marL="0" marR="0" algn="ctr">
                        <a:spcBef>
                          <a:spcPts val="0"/>
                        </a:spcBef>
                        <a:spcAft>
                          <a:spcPts val="0"/>
                        </a:spcAft>
                      </a:pPr>
                      <a:r>
                        <a:rPr lang="en-US" sz="1400">
                          <a:solidFill>
                            <a:srgbClr val="5B6770"/>
                          </a:solidFill>
                          <a:effectLst/>
                          <a:latin typeface="Times New Roman" panose="02020603050405020304" pitchFamily="18" charset="0"/>
                          <a:ea typeface="Arial" panose="020B0604020202020204" pitchFamily="34" charset="0"/>
                          <a:cs typeface="Times New Roman" panose="02020603050405020304" pitchFamily="18" charset="0"/>
                        </a:rPr>
                        <a:t>110</a:t>
                      </a:r>
                      <a:endParaRPr lang="en-US" sz="16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0F6FF"/>
                    </a:solidFill>
                  </a:tcPr>
                </a:tc>
                <a:tc>
                  <a:txBody>
                    <a:bodyPr/>
                    <a:lstStyle/>
                    <a:p>
                      <a:pPr marL="0" marR="0" algn="ctr">
                        <a:spcBef>
                          <a:spcPts val="0"/>
                        </a:spcBef>
                        <a:spcAft>
                          <a:spcPts val="0"/>
                        </a:spcAft>
                      </a:pPr>
                      <a:r>
                        <a:rPr lang="en-US" sz="1400">
                          <a:solidFill>
                            <a:srgbClr val="5B6770"/>
                          </a:solidFill>
                          <a:effectLst/>
                          <a:latin typeface="Times New Roman" panose="02020603050405020304" pitchFamily="18" charset="0"/>
                          <a:ea typeface="Arial" panose="020B0604020202020204" pitchFamily="34" charset="0"/>
                          <a:cs typeface="Times New Roman" panose="02020603050405020304" pitchFamily="18" charset="0"/>
                        </a:rPr>
                        <a:t>27.2</a:t>
                      </a:r>
                      <a:endParaRPr lang="en-US" sz="16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0F6FF"/>
                    </a:solidFill>
                  </a:tcPr>
                </a:tc>
                <a:tc>
                  <a:txBody>
                    <a:bodyPr/>
                    <a:lstStyle/>
                    <a:p>
                      <a:pPr marL="0" marR="0" algn="ctr">
                        <a:spcBef>
                          <a:spcPts val="0"/>
                        </a:spcBef>
                        <a:spcAft>
                          <a:spcPts val="0"/>
                        </a:spcAft>
                      </a:pPr>
                      <a:r>
                        <a:rPr lang="en-US" sz="1400">
                          <a:solidFill>
                            <a:srgbClr val="5B6770"/>
                          </a:solidFill>
                          <a:effectLst/>
                          <a:latin typeface="Times New Roman" panose="02020603050405020304" pitchFamily="18" charset="0"/>
                          <a:ea typeface="Arial" panose="020B0604020202020204" pitchFamily="34" charset="0"/>
                          <a:cs typeface="Times New Roman" panose="02020603050405020304" pitchFamily="18" charset="0"/>
                        </a:rPr>
                        <a:t>3.5</a:t>
                      </a:r>
                      <a:endParaRPr lang="en-US" sz="16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0F6FF"/>
                    </a:solidFill>
                  </a:tcPr>
                </a:tc>
                <a:tc>
                  <a:txBody>
                    <a:bodyPr/>
                    <a:lstStyle/>
                    <a:p>
                      <a:pPr marL="0" marR="0" algn="ctr">
                        <a:spcBef>
                          <a:spcPts val="0"/>
                        </a:spcBef>
                        <a:spcAft>
                          <a:spcPts val="0"/>
                        </a:spcAft>
                      </a:pPr>
                      <a:r>
                        <a:rPr lang="en-US" sz="1400" dirty="0">
                          <a:solidFill>
                            <a:srgbClr val="5B6770"/>
                          </a:solidFill>
                          <a:effectLst/>
                          <a:latin typeface="Times New Roman" panose="02020603050405020304" pitchFamily="18" charset="0"/>
                          <a:ea typeface="Arial" panose="020B0604020202020204" pitchFamily="34" charset="0"/>
                          <a:cs typeface="Times New Roman" panose="02020603050405020304" pitchFamily="18" charset="0"/>
                        </a:rPr>
                        <a:t>24.2</a:t>
                      </a:r>
                      <a:endParaRPr lang="en-US" sz="16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0F6FF"/>
                    </a:solidFill>
                  </a:tcPr>
                </a:tc>
              </a:tr>
            </a:tbl>
          </a:graphicData>
        </a:graphic>
      </p:graphicFrame>
    </p:spTree>
    <p:extLst>
      <p:ext uri="{BB962C8B-B14F-4D97-AF65-F5344CB8AC3E}">
        <p14:creationId xmlns:p14="http://schemas.microsoft.com/office/powerpoint/2010/main" val="24493702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Frequency Response when Tripping SC DC Tie Export at 2,100 MW</a:t>
            </a:r>
            <a:endParaRPr lang="en-US" sz="2000" dirty="0"/>
          </a:p>
        </p:txBody>
      </p:sp>
      <p:graphicFrame>
        <p:nvGraphicFramePr>
          <p:cNvPr id="5" name="Table 4"/>
          <p:cNvGraphicFramePr>
            <a:graphicFrameLocks noGrp="1"/>
          </p:cNvGraphicFramePr>
          <p:nvPr>
            <p:extLst>
              <p:ext uri="{D42A27DB-BD31-4B8C-83A1-F6EECF244321}">
                <p14:modId xmlns:p14="http://schemas.microsoft.com/office/powerpoint/2010/main" val="2226907493"/>
              </p:ext>
            </p:extLst>
          </p:nvPr>
        </p:nvGraphicFramePr>
        <p:xfrm>
          <a:off x="505519" y="5049778"/>
          <a:ext cx="7710142" cy="1224280"/>
        </p:xfrm>
        <a:graphic>
          <a:graphicData uri="http://schemas.openxmlformats.org/drawingml/2006/table">
            <a:tbl>
              <a:tblPr firstRow="1" bandRow="1">
                <a:tableStyleId>{5C22544A-7EE6-4342-B048-85BDC9FD1C3A}</a:tableStyleId>
              </a:tblPr>
              <a:tblGrid>
                <a:gridCol w="2051827"/>
                <a:gridCol w="839475"/>
                <a:gridCol w="963768"/>
                <a:gridCol w="963768"/>
                <a:gridCol w="963768"/>
                <a:gridCol w="963768"/>
                <a:gridCol w="963768"/>
              </a:tblGrid>
              <a:tr h="370840">
                <a:tc>
                  <a:txBody>
                    <a:bodyPr/>
                    <a:lstStyle/>
                    <a:p>
                      <a:endParaRPr lang="en-US" sz="1100" dirty="0"/>
                    </a:p>
                  </a:txBody>
                  <a:tcPr/>
                </a:tc>
                <a:tc>
                  <a:txBody>
                    <a:bodyPr/>
                    <a:lstStyle/>
                    <a:p>
                      <a:pPr marL="0" marR="0" algn="ctr">
                        <a:spcBef>
                          <a:spcPts val="0"/>
                        </a:spcBef>
                        <a:spcAft>
                          <a:spcPts val="0"/>
                        </a:spcAft>
                      </a:pPr>
                      <a:r>
                        <a:rPr lang="en-US" sz="1200" kern="1200" dirty="0">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Scenario</a:t>
                      </a:r>
                      <a:r>
                        <a:rPr lang="en-US" sz="1200" b="1" kern="1200" dirty="0">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 0</a:t>
                      </a:r>
                      <a:endParaRPr lang="en-US" sz="14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kern="1200" dirty="0">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Scenario </a:t>
                      </a:r>
                      <a:r>
                        <a:rPr lang="en-US" sz="1200" b="1" kern="1200" dirty="0">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1</a:t>
                      </a:r>
                      <a:endParaRPr lang="en-US" sz="14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kern="1200" dirty="0">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Scenario </a:t>
                      </a:r>
                      <a:r>
                        <a:rPr lang="en-US" sz="1200" b="1" kern="1200" dirty="0">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2</a:t>
                      </a:r>
                      <a:endParaRPr lang="en-US" sz="14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kern="1200" dirty="0">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Scenario </a:t>
                      </a:r>
                      <a:r>
                        <a:rPr lang="en-US" sz="1200" b="1" kern="1200" dirty="0">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3</a:t>
                      </a:r>
                      <a:endParaRPr lang="en-US" sz="14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kern="1200" dirty="0">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Scenario </a:t>
                      </a:r>
                      <a:r>
                        <a:rPr lang="en-US" sz="1200" b="1" kern="1200" dirty="0">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4</a:t>
                      </a:r>
                      <a:endParaRPr lang="en-US" sz="14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kern="1200" dirty="0">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Scenario </a:t>
                      </a:r>
                      <a:r>
                        <a:rPr lang="en-US" sz="1200" b="1" kern="1200" dirty="0">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5</a:t>
                      </a:r>
                      <a:endParaRPr lang="en-US" sz="14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100" dirty="0" smtClean="0"/>
                        <a:t>Highest</a:t>
                      </a:r>
                      <a:r>
                        <a:rPr lang="en-US" sz="1100" baseline="0" dirty="0" smtClean="0"/>
                        <a:t> Frequency Overshoot (Hz) </a:t>
                      </a:r>
                      <a:r>
                        <a:rPr lang="en-US" sz="1100" dirty="0" smtClean="0"/>
                        <a:t>DR=2.0</a:t>
                      </a:r>
                      <a:endParaRPr lang="en-US" sz="1100" dirty="0"/>
                    </a:p>
                  </a:txBody>
                  <a:tcPr anchor="ctr"/>
                </a:tc>
                <a:tc>
                  <a:txBody>
                    <a:bodyPr/>
                    <a:lstStyle/>
                    <a:p>
                      <a:r>
                        <a:rPr lang="en-US" sz="1100" dirty="0" smtClean="0"/>
                        <a:t>60.38</a:t>
                      </a:r>
                      <a:endParaRPr lang="en-US" sz="1100" dirty="0"/>
                    </a:p>
                  </a:txBody>
                  <a:tcPr anchor="ctr"/>
                </a:tc>
                <a:tc>
                  <a:txBody>
                    <a:bodyPr/>
                    <a:lstStyle/>
                    <a:p>
                      <a:r>
                        <a:rPr lang="en-US" sz="1100" dirty="0" smtClean="0"/>
                        <a:t>60.47</a:t>
                      </a:r>
                      <a:endParaRPr lang="en-US" sz="1100" dirty="0"/>
                    </a:p>
                  </a:txBody>
                  <a:tcPr anchor="ctr"/>
                </a:tc>
                <a:tc>
                  <a:txBody>
                    <a:bodyPr/>
                    <a:lstStyle/>
                    <a:p>
                      <a:r>
                        <a:rPr lang="en-US" sz="1100" dirty="0" smtClean="0"/>
                        <a:t>60.51</a:t>
                      </a:r>
                      <a:endParaRPr lang="en-US" sz="1100" dirty="0"/>
                    </a:p>
                  </a:txBody>
                  <a:tcPr anchor="ctr"/>
                </a:tc>
                <a:tc>
                  <a:txBody>
                    <a:bodyPr/>
                    <a:lstStyle/>
                    <a:p>
                      <a:r>
                        <a:rPr lang="en-US" sz="1100" dirty="0" smtClean="0"/>
                        <a:t>60.53</a:t>
                      </a:r>
                      <a:endParaRPr lang="en-US" sz="1100" dirty="0"/>
                    </a:p>
                  </a:txBody>
                  <a:tcPr anchor="ctr"/>
                </a:tc>
                <a:tc>
                  <a:txBody>
                    <a:bodyPr/>
                    <a:lstStyle/>
                    <a:p>
                      <a:pPr marL="0" algn="l" defTabSz="685800" rtl="0" eaLnBrk="1" latinLnBrk="0" hangingPunct="1"/>
                      <a:r>
                        <a:rPr lang="en-US" sz="1100" kern="1200" dirty="0" smtClean="0">
                          <a:solidFill>
                            <a:schemeClr val="dk1"/>
                          </a:solidFill>
                          <a:latin typeface="+mn-lt"/>
                          <a:ea typeface="+mn-ea"/>
                          <a:cs typeface="+mn-cs"/>
                        </a:rPr>
                        <a:t>60.60</a:t>
                      </a:r>
                      <a:endParaRPr lang="en-US" sz="1100" kern="1200" dirty="0">
                        <a:solidFill>
                          <a:schemeClr val="dk1"/>
                        </a:solidFill>
                        <a:latin typeface="+mn-lt"/>
                        <a:ea typeface="+mn-ea"/>
                        <a:cs typeface="+mn-cs"/>
                      </a:endParaRPr>
                    </a:p>
                  </a:txBody>
                  <a:tcPr anchor="ctr"/>
                </a:tc>
                <a:tc>
                  <a:txBody>
                    <a:bodyPr/>
                    <a:lstStyle/>
                    <a:p>
                      <a:pPr marL="0" algn="l" defTabSz="685800" rtl="0" eaLnBrk="1" latinLnBrk="0" hangingPunct="1"/>
                      <a:r>
                        <a:rPr lang="en-US" sz="1100" b="1" kern="1200" dirty="0" smtClean="0">
                          <a:solidFill>
                            <a:srgbClr val="FF0000"/>
                          </a:solidFill>
                          <a:latin typeface="+mn-lt"/>
                          <a:ea typeface="+mn-ea"/>
                          <a:cs typeface="+mn-cs"/>
                        </a:rPr>
                        <a:t>60.70</a:t>
                      </a:r>
                      <a:endParaRPr lang="en-US" sz="1100" b="1" kern="1200" dirty="0">
                        <a:solidFill>
                          <a:srgbClr val="FF0000"/>
                        </a:solidFill>
                        <a:latin typeface="+mn-lt"/>
                        <a:ea typeface="+mn-ea"/>
                        <a:cs typeface="+mn-cs"/>
                      </a:endParaRPr>
                    </a:p>
                  </a:txBody>
                  <a:tcPr anchor="ctr"/>
                </a:tc>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100" dirty="0" smtClean="0"/>
                        <a:t>Highest</a:t>
                      </a:r>
                      <a:r>
                        <a:rPr lang="en-US" sz="1100" baseline="0" dirty="0" smtClean="0"/>
                        <a:t> Frequency Overshoot (Hz) </a:t>
                      </a:r>
                      <a:r>
                        <a:rPr lang="en-US" sz="1100" dirty="0" smtClean="0"/>
                        <a:t>DR=0.0</a:t>
                      </a:r>
                      <a:endParaRPr lang="en-US" sz="1100" dirty="0"/>
                    </a:p>
                  </a:txBody>
                  <a:tcPr anchor="ctr"/>
                </a:tc>
                <a:tc>
                  <a:txBody>
                    <a:bodyPr/>
                    <a:lstStyle/>
                    <a:p>
                      <a:r>
                        <a:rPr lang="en-US" sz="1100" dirty="0" smtClean="0"/>
                        <a:t>60.42</a:t>
                      </a:r>
                      <a:endParaRPr lang="en-US" sz="1100" dirty="0"/>
                    </a:p>
                  </a:txBody>
                  <a:tcPr anchor="ctr"/>
                </a:tc>
                <a:tc>
                  <a:txBody>
                    <a:bodyPr/>
                    <a:lstStyle/>
                    <a:p>
                      <a:r>
                        <a:rPr lang="en-US" sz="1100" dirty="0" smtClean="0"/>
                        <a:t>60.54</a:t>
                      </a:r>
                      <a:endParaRPr lang="en-US" sz="1100" dirty="0"/>
                    </a:p>
                  </a:txBody>
                  <a:tcPr anchor="ctr"/>
                </a:tc>
                <a:tc>
                  <a:txBody>
                    <a:bodyPr/>
                    <a:lstStyle/>
                    <a:p>
                      <a:r>
                        <a:rPr lang="en-US" sz="1100" dirty="0" smtClean="0"/>
                        <a:t>60.60</a:t>
                      </a:r>
                      <a:endParaRPr lang="en-US" sz="1100" dirty="0"/>
                    </a:p>
                  </a:txBody>
                  <a:tcPr anchor="ctr"/>
                </a:tc>
                <a:tc>
                  <a:txBody>
                    <a:bodyPr/>
                    <a:lstStyle/>
                    <a:p>
                      <a:r>
                        <a:rPr lang="en-US" sz="1100" b="1" dirty="0" smtClean="0">
                          <a:solidFill>
                            <a:srgbClr val="FF0000"/>
                          </a:solidFill>
                        </a:rPr>
                        <a:t>60.62</a:t>
                      </a:r>
                      <a:endParaRPr lang="en-US" sz="1100" b="1" dirty="0">
                        <a:solidFill>
                          <a:srgbClr val="FF0000"/>
                        </a:solidFill>
                      </a:endParaRPr>
                    </a:p>
                  </a:txBody>
                  <a:tcPr anchor="ctr"/>
                </a:tc>
                <a:tc>
                  <a:txBody>
                    <a:bodyPr/>
                    <a:lstStyle/>
                    <a:p>
                      <a:pPr marL="0" algn="l" defTabSz="685800" rtl="0" eaLnBrk="1" latinLnBrk="0" hangingPunct="1"/>
                      <a:r>
                        <a:rPr lang="en-US" sz="1100" b="1" kern="1200" dirty="0" smtClean="0">
                          <a:solidFill>
                            <a:srgbClr val="FF0000"/>
                          </a:solidFill>
                          <a:latin typeface="+mn-lt"/>
                          <a:ea typeface="+mn-ea"/>
                          <a:cs typeface="+mn-cs"/>
                        </a:rPr>
                        <a:t>60.73</a:t>
                      </a:r>
                      <a:endParaRPr lang="en-US" sz="1100" b="1" kern="1200" dirty="0">
                        <a:solidFill>
                          <a:srgbClr val="FF0000"/>
                        </a:solidFill>
                        <a:latin typeface="+mn-lt"/>
                        <a:ea typeface="+mn-ea"/>
                        <a:cs typeface="+mn-cs"/>
                      </a:endParaRPr>
                    </a:p>
                  </a:txBody>
                  <a:tcPr anchor="ctr"/>
                </a:tc>
                <a:tc>
                  <a:txBody>
                    <a:bodyPr/>
                    <a:lstStyle/>
                    <a:p>
                      <a:pPr marL="0" algn="l" defTabSz="685800" rtl="0" eaLnBrk="1" latinLnBrk="0" hangingPunct="1"/>
                      <a:r>
                        <a:rPr lang="en-US" sz="1100" b="1" kern="1200" dirty="0" smtClean="0">
                          <a:solidFill>
                            <a:srgbClr val="FF0000"/>
                          </a:solidFill>
                          <a:latin typeface="+mn-lt"/>
                          <a:ea typeface="+mn-ea"/>
                          <a:cs typeface="+mn-cs"/>
                        </a:rPr>
                        <a:t>60.89</a:t>
                      </a:r>
                      <a:endParaRPr lang="en-US" sz="1100" b="1" kern="1200" dirty="0">
                        <a:solidFill>
                          <a:srgbClr val="FF0000"/>
                        </a:solidFill>
                        <a:latin typeface="+mn-lt"/>
                        <a:ea typeface="+mn-ea"/>
                        <a:cs typeface="+mn-cs"/>
                      </a:endParaRPr>
                    </a:p>
                  </a:txBody>
                  <a:tcPr anchor="ctr"/>
                </a:tc>
              </a:tr>
            </a:tbl>
          </a:graphicData>
        </a:graphic>
      </p:graphicFrame>
      <p:pic>
        <p:nvPicPr>
          <p:cNvPr id="9" name="Picture 8"/>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4995" y="854928"/>
            <a:ext cx="7501983" cy="4073912"/>
          </a:xfrm>
          <a:prstGeom prst="rect">
            <a:avLst/>
          </a:prstGeom>
          <a:noFill/>
        </p:spPr>
      </p:pic>
    </p:spTree>
    <p:extLst>
      <p:ext uri="{BB962C8B-B14F-4D97-AF65-F5344CB8AC3E}">
        <p14:creationId xmlns:p14="http://schemas.microsoft.com/office/powerpoint/2010/main" val="29312819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 Imposed on SC DC Tie Export</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959500555"/>
              </p:ext>
            </p:extLst>
          </p:nvPr>
        </p:nvGraphicFramePr>
        <p:xfrm>
          <a:off x="1390184" y="5373676"/>
          <a:ext cx="6571787" cy="797560"/>
        </p:xfrm>
        <a:graphic>
          <a:graphicData uri="http://schemas.openxmlformats.org/drawingml/2006/table">
            <a:tbl>
              <a:tblPr firstRow="1" bandRow="1">
                <a:tableStyleId>{5C22544A-7EE6-4342-B048-85BDC9FD1C3A}</a:tableStyleId>
              </a:tblPr>
              <a:tblGrid>
                <a:gridCol w="2423533"/>
                <a:gridCol w="1519538"/>
                <a:gridCol w="1314358"/>
                <a:gridCol w="1314358"/>
              </a:tblGrid>
              <a:tr h="370840">
                <a:tc>
                  <a:txBody>
                    <a:bodyPr/>
                    <a:lstStyle/>
                    <a:p>
                      <a:endParaRPr lang="en-US" sz="11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100" b="1" kern="1200" dirty="0" smtClean="0">
                          <a:solidFill>
                            <a:schemeClr val="lt1"/>
                          </a:solidFill>
                          <a:latin typeface="+mn-lt"/>
                          <a:ea typeface="+mn-ea"/>
                          <a:cs typeface="+mn-cs"/>
                        </a:rPr>
                        <a:t>Scenario 3 </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1100" b="1" kern="1200" dirty="0" smtClean="0">
                          <a:solidFill>
                            <a:schemeClr val="lt1"/>
                          </a:solidFill>
                          <a:latin typeface="+mn-lt"/>
                          <a:ea typeface="+mn-ea"/>
                          <a:cs typeface="+mn-cs"/>
                        </a:rPr>
                        <a:t>(130 </a:t>
                      </a:r>
                      <a:r>
                        <a:rPr lang="en-US" sz="1100" b="1" kern="1200" dirty="0" err="1" smtClean="0">
                          <a:solidFill>
                            <a:schemeClr val="lt1"/>
                          </a:solidFill>
                          <a:latin typeface="+mn-lt"/>
                          <a:ea typeface="+mn-ea"/>
                          <a:cs typeface="+mn-cs"/>
                        </a:rPr>
                        <a:t>GW·s</a:t>
                      </a:r>
                      <a:r>
                        <a:rPr lang="en-US" sz="1100" b="1" kern="1200" dirty="0" smtClean="0">
                          <a:solidFill>
                            <a:schemeClr val="lt1"/>
                          </a:solidFill>
                          <a:latin typeface="+mn-lt"/>
                          <a:ea typeface="+mn-ea"/>
                          <a:cs typeface="+mn-cs"/>
                        </a:rPr>
                        <a:t>)</a:t>
                      </a:r>
                      <a:endParaRPr lang="en-US" sz="1100" b="1" kern="1200" dirty="0">
                        <a:solidFill>
                          <a:schemeClr val="lt1"/>
                        </a:solidFill>
                        <a:latin typeface="+mn-lt"/>
                        <a:ea typeface="+mn-ea"/>
                        <a:cs typeface="+mn-cs"/>
                      </a:endParaRP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100" b="1" kern="1200" dirty="0" smtClean="0">
                          <a:solidFill>
                            <a:schemeClr val="lt1"/>
                          </a:solidFill>
                          <a:latin typeface="+mn-lt"/>
                          <a:ea typeface="+mn-ea"/>
                          <a:cs typeface="+mn-cs"/>
                        </a:rPr>
                        <a:t>Scenario 4 </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1100" b="1" kern="1200" dirty="0" smtClean="0">
                          <a:solidFill>
                            <a:schemeClr val="lt1"/>
                          </a:solidFill>
                          <a:latin typeface="+mn-lt"/>
                          <a:ea typeface="+mn-ea"/>
                          <a:cs typeface="+mn-cs"/>
                        </a:rPr>
                        <a:t>(120 </a:t>
                      </a:r>
                      <a:r>
                        <a:rPr lang="en-US" sz="1100" b="1" kern="1200" dirty="0" err="1" smtClean="0">
                          <a:solidFill>
                            <a:schemeClr val="lt1"/>
                          </a:solidFill>
                          <a:latin typeface="+mn-lt"/>
                          <a:ea typeface="+mn-ea"/>
                          <a:cs typeface="+mn-cs"/>
                        </a:rPr>
                        <a:t>GW·s</a:t>
                      </a:r>
                      <a:r>
                        <a:rPr lang="en-US" sz="1100" b="1" kern="1200" dirty="0" smtClean="0">
                          <a:solidFill>
                            <a:schemeClr val="lt1"/>
                          </a:solidFill>
                          <a:latin typeface="+mn-lt"/>
                          <a:ea typeface="+mn-ea"/>
                          <a:cs typeface="+mn-cs"/>
                        </a:rPr>
                        <a:t>)</a:t>
                      </a:r>
                      <a:endParaRPr lang="en-US" sz="1100" b="1" kern="1200" dirty="0">
                        <a:solidFill>
                          <a:schemeClr val="lt1"/>
                        </a:solidFill>
                        <a:latin typeface="+mn-lt"/>
                        <a:ea typeface="+mn-ea"/>
                        <a:cs typeface="+mn-cs"/>
                      </a:endParaRP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100" b="1" kern="1200" dirty="0" smtClean="0">
                          <a:solidFill>
                            <a:schemeClr val="lt1"/>
                          </a:solidFill>
                          <a:latin typeface="+mn-lt"/>
                          <a:ea typeface="+mn-ea"/>
                          <a:cs typeface="+mn-cs"/>
                        </a:rPr>
                        <a:t>Scenario 5 </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1100" b="1" kern="1200" dirty="0" smtClean="0">
                          <a:solidFill>
                            <a:schemeClr val="lt1"/>
                          </a:solidFill>
                          <a:latin typeface="+mn-lt"/>
                          <a:ea typeface="+mn-ea"/>
                          <a:cs typeface="+mn-cs"/>
                        </a:rPr>
                        <a:t>(110 </a:t>
                      </a:r>
                      <a:r>
                        <a:rPr lang="en-US" sz="1100" b="1" kern="1200" dirty="0" err="1" smtClean="0">
                          <a:solidFill>
                            <a:schemeClr val="lt1"/>
                          </a:solidFill>
                          <a:latin typeface="+mn-lt"/>
                          <a:ea typeface="+mn-ea"/>
                          <a:cs typeface="+mn-cs"/>
                        </a:rPr>
                        <a:t>GW·s</a:t>
                      </a:r>
                      <a:r>
                        <a:rPr lang="en-US" sz="1100" b="1" kern="1200" dirty="0" smtClean="0">
                          <a:solidFill>
                            <a:schemeClr val="lt1"/>
                          </a:solidFill>
                          <a:latin typeface="+mn-lt"/>
                          <a:ea typeface="+mn-ea"/>
                          <a:cs typeface="+mn-cs"/>
                        </a:rPr>
                        <a:t>)</a:t>
                      </a:r>
                      <a:endParaRPr lang="en-US" sz="1100" b="1" kern="1200" dirty="0">
                        <a:solidFill>
                          <a:schemeClr val="lt1"/>
                        </a:solidFill>
                        <a:latin typeface="+mn-lt"/>
                        <a:ea typeface="+mn-ea"/>
                        <a:cs typeface="+mn-cs"/>
                      </a:endParaRPr>
                    </a:p>
                  </a:txBody>
                  <a:tcPr anchor="ctr"/>
                </a:tc>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100" dirty="0" smtClean="0"/>
                        <a:t>Limit on SC DC tie</a:t>
                      </a:r>
                      <a:r>
                        <a:rPr lang="en-US" sz="1100" baseline="0" dirty="0" smtClean="0"/>
                        <a:t> export</a:t>
                      </a:r>
                      <a:endParaRPr lang="en-US" sz="1100" dirty="0"/>
                    </a:p>
                  </a:txBody>
                  <a:tcPr/>
                </a:tc>
                <a:tc>
                  <a:txBody>
                    <a:bodyPr/>
                    <a:lstStyle/>
                    <a:p>
                      <a:r>
                        <a:rPr lang="en-US" sz="1100" dirty="0" smtClean="0"/>
                        <a:t>2,000 MW</a:t>
                      </a:r>
                      <a:endParaRPr lang="en-US" sz="1100" dirty="0"/>
                    </a:p>
                  </a:txBody>
                  <a:tcPr/>
                </a:tc>
                <a:tc>
                  <a:txBody>
                    <a:bodyPr/>
                    <a:lstStyle/>
                    <a:p>
                      <a:r>
                        <a:rPr lang="en-US" sz="1100" dirty="0" smtClean="0"/>
                        <a:t>1,745 MW</a:t>
                      </a:r>
                      <a:endParaRPr lang="en-US" sz="1100" dirty="0"/>
                    </a:p>
                  </a:txBody>
                  <a:tcPr/>
                </a:tc>
                <a:tc>
                  <a:txBody>
                    <a:bodyPr/>
                    <a:lstStyle/>
                    <a:p>
                      <a:r>
                        <a:rPr lang="en-US" sz="1100" dirty="0" smtClean="0"/>
                        <a:t>1,488 MW</a:t>
                      </a:r>
                      <a:endParaRPr lang="en-US" sz="1100" dirty="0"/>
                    </a:p>
                  </a:txBody>
                  <a:tcPr/>
                </a:tc>
              </a:tr>
            </a:tbl>
          </a:graphicData>
        </a:graphic>
      </p:graphicFrame>
      <p:pic>
        <p:nvPicPr>
          <p:cNvPr id="9" name="Picture 8"/>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4831" y="1020663"/>
            <a:ext cx="7895754" cy="4212976"/>
          </a:xfrm>
          <a:prstGeom prst="rect">
            <a:avLst/>
          </a:prstGeom>
          <a:noFill/>
        </p:spPr>
      </p:pic>
    </p:spTree>
    <p:extLst>
      <p:ext uri="{BB962C8B-B14F-4D97-AF65-F5344CB8AC3E}">
        <p14:creationId xmlns:p14="http://schemas.microsoft.com/office/powerpoint/2010/main" val="6075070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Responsive Reserve Service (RRS) </a:t>
            </a:r>
            <a:br>
              <a:rPr lang="en-US" dirty="0"/>
            </a:br>
            <a:endParaRPr lang="en-US" dirty="0"/>
          </a:p>
        </p:txBody>
      </p:sp>
      <p:sp>
        <p:nvSpPr>
          <p:cNvPr id="3" name="Content Placeholder 2"/>
          <p:cNvSpPr>
            <a:spLocks noGrp="1"/>
          </p:cNvSpPr>
          <p:nvPr>
            <p:ph idx="1"/>
          </p:nvPr>
        </p:nvSpPr>
        <p:spPr/>
        <p:txBody>
          <a:bodyPr/>
          <a:lstStyle/>
          <a:p>
            <a:r>
              <a:rPr lang="en-US" sz="2000" dirty="0"/>
              <a:t>Per ERCOT’s current AS </a:t>
            </a:r>
            <a:r>
              <a:rPr lang="en-US" sz="2000" dirty="0" smtClean="0"/>
              <a:t>Methodology, </a:t>
            </a:r>
            <a:r>
              <a:rPr lang="en-US" sz="2000" dirty="0"/>
              <a:t>minimum quantities of RRS are established based on historic (last two years) system inertia conditions and RRS studies (most recently </a:t>
            </a:r>
            <a:r>
              <a:rPr lang="en-US" sz="2000" u="sng" dirty="0">
                <a:hlinkClick r:id="rId2"/>
              </a:rPr>
              <a:t>conducted in 2017</a:t>
            </a:r>
            <a:r>
              <a:rPr lang="en-US" sz="2000" dirty="0"/>
              <a:t>). RRS Studies are </a:t>
            </a:r>
            <a:r>
              <a:rPr lang="en-US" sz="2000" dirty="0" smtClean="0"/>
              <a:t>set up to determine at what amount of RRS a </a:t>
            </a:r>
            <a:r>
              <a:rPr lang="en-US" sz="2000" dirty="0"/>
              <a:t>G</a:t>
            </a:r>
            <a:r>
              <a:rPr lang="en-US" sz="2000" dirty="0" smtClean="0"/>
              <a:t>eneration Resource </a:t>
            </a:r>
            <a:r>
              <a:rPr lang="en-US" sz="2000" dirty="0"/>
              <a:t>trip </a:t>
            </a:r>
            <a:r>
              <a:rPr lang="en-US" sz="2000" dirty="0" smtClean="0"/>
              <a:t>equal </a:t>
            </a:r>
            <a:r>
              <a:rPr lang="en-US" sz="2000" dirty="0"/>
              <a:t>to ERCOT’s Resource Contingency Criteria (RCC) as established by BAL-003, Under Frequency Load Shed (UFLS) </a:t>
            </a:r>
            <a:r>
              <a:rPr lang="en-US" sz="2000" dirty="0" smtClean="0"/>
              <a:t>would </a:t>
            </a:r>
            <a:r>
              <a:rPr lang="en-US" sz="2000" dirty="0"/>
              <a:t>not </a:t>
            </a:r>
            <a:r>
              <a:rPr lang="en-US" sz="2000" dirty="0" smtClean="0"/>
              <a:t>be triggered</a:t>
            </a:r>
            <a:r>
              <a:rPr lang="en-US" sz="2000" dirty="0"/>
              <a:t>. </a:t>
            </a:r>
          </a:p>
          <a:p>
            <a:pPr lvl="1"/>
            <a:r>
              <a:rPr lang="en-US" sz="2000" b="1" dirty="0"/>
              <a:t>Scenario 1 - </a:t>
            </a:r>
            <a:r>
              <a:rPr lang="en-US" sz="2000" b="1" dirty="0" err="1"/>
              <a:t>SCT</a:t>
            </a:r>
            <a:r>
              <a:rPr lang="en-US" sz="2000" b="1" dirty="0"/>
              <a:t> DC Tie import is limited to existing ERCOT Most Severe Single Contingency (</a:t>
            </a:r>
            <a:r>
              <a:rPr lang="en-US" sz="2000" b="1" dirty="0" err="1"/>
              <a:t>MSSC</a:t>
            </a:r>
            <a:r>
              <a:rPr lang="en-US" sz="2000" b="1" dirty="0"/>
              <a:t>) at 1,375 MW </a:t>
            </a:r>
          </a:p>
          <a:p>
            <a:pPr lvl="1"/>
            <a:r>
              <a:rPr lang="en-US" sz="2000" b="1" dirty="0"/>
              <a:t>Scenario 2 - </a:t>
            </a:r>
            <a:r>
              <a:rPr lang="en-US" sz="2000" b="1" dirty="0" err="1"/>
              <a:t>SCT</a:t>
            </a:r>
            <a:r>
              <a:rPr lang="en-US" sz="2000" b="1" dirty="0"/>
              <a:t> DC Tie import is above existing ERCOT </a:t>
            </a:r>
            <a:r>
              <a:rPr lang="en-US" sz="2000" b="1" dirty="0" err="1"/>
              <a:t>MSSC</a:t>
            </a:r>
            <a:r>
              <a:rPr lang="en-US" sz="2000" b="1" dirty="0"/>
              <a:t> up to 2,000 MW </a:t>
            </a:r>
          </a:p>
          <a:p>
            <a:endParaRPr lang="en-US" dirty="0"/>
          </a:p>
        </p:txBody>
      </p:sp>
    </p:spTree>
    <p:extLst>
      <p:ext uri="{BB962C8B-B14F-4D97-AF65-F5344CB8AC3E}">
        <p14:creationId xmlns:p14="http://schemas.microsoft.com/office/powerpoint/2010/main" val="355697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a:t>
            </a:r>
            <a:r>
              <a:rPr lang="en-US" dirty="0" smtClean="0"/>
              <a:t>2: RRS Case Study</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158521983"/>
              </p:ext>
            </p:extLst>
          </p:nvPr>
        </p:nvGraphicFramePr>
        <p:xfrm>
          <a:off x="730249" y="1103085"/>
          <a:ext cx="7782383" cy="4154109"/>
        </p:xfrm>
        <a:graphic>
          <a:graphicData uri="http://schemas.openxmlformats.org/drawingml/2006/table">
            <a:tbl>
              <a:tblPr firstRow="1" firstCol="1">
                <a:tableStyleId>{5C22544A-7EE6-4342-B048-85BDC9FD1C3A}</a:tableStyleId>
              </a:tblPr>
              <a:tblGrid>
                <a:gridCol w="496208"/>
                <a:gridCol w="809575"/>
                <a:gridCol w="809575"/>
                <a:gridCol w="809575"/>
                <a:gridCol w="809575"/>
                <a:gridCol w="809575"/>
                <a:gridCol w="809575"/>
                <a:gridCol w="809575"/>
                <a:gridCol w="809575"/>
                <a:gridCol w="809575"/>
              </a:tblGrid>
              <a:tr h="457200">
                <a:tc rowSpan="2">
                  <a:txBody>
                    <a:bodyPr/>
                    <a:lstStyle/>
                    <a:p>
                      <a:pPr algn="ctr" fontAlgn="b"/>
                      <a:r>
                        <a:rPr lang="en-US" sz="1000" u="none" strike="noStrike" dirty="0">
                          <a:effectLst/>
                        </a:rPr>
                        <a:t>Case No.</a:t>
                      </a:r>
                      <a:endParaRPr lang="en-US" sz="1000" b="0" i="0" u="none" strike="noStrike" dirty="0">
                        <a:solidFill>
                          <a:srgbClr val="000000"/>
                        </a:solidFill>
                        <a:effectLst/>
                        <a:latin typeface="Calibri" panose="020F0502020204030204" pitchFamily="34" charset="0"/>
                      </a:endParaRPr>
                    </a:p>
                  </a:txBody>
                  <a:tcPr marL="4747" marR="4747" marT="4747" marB="0" anchor="ctr"/>
                </a:tc>
                <a:tc rowSpan="2">
                  <a:txBody>
                    <a:bodyPr/>
                    <a:lstStyle/>
                    <a:p>
                      <a:pPr algn="ctr" fontAlgn="b"/>
                      <a:r>
                        <a:rPr lang="en-US" sz="1000" u="none" strike="noStrike" dirty="0">
                          <a:effectLst/>
                        </a:rPr>
                        <a:t>Time</a:t>
                      </a:r>
                      <a:endParaRPr lang="en-US" sz="1000" b="0" i="0" u="none" strike="noStrike" dirty="0">
                        <a:solidFill>
                          <a:srgbClr val="000000"/>
                        </a:solidFill>
                        <a:effectLst/>
                        <a:latin typeface="Calibri" panose="020F0502020204030204" pitchFamily="34" charset="0"/>
                      </a:endParaRPr>
                    </a:p>
                  </a:txBody>
                  <a:tcPr marL="4747" marR="4747" marT="4747" marB="0" anchor="ctr"/>
                </a:tc>
                <a:tc rowSpan="2">
                  <a:txBody>
                    <a:bodyPr/>
                    <a:lstStyle/>
                    <a:p>
                      <a:pPr algn="ctr" fontAlgn="b"/>
                      <a:r>
                        <a:rPr lang="en-US" sz="1000" u="none" strike="noStrike" dirty="0">
                          <a:effectLst/>
                        </a:rPr>
                        <a:t>INERTIA (</a:t>
                      </a:r>
                      <a:r>
                        <a:rPr lang="en-US" sz="1000" u="none" strike="noStrike" dirty="0" err="1" smtClean="0">
                          <a:effectLst/>
                        </a:rPr>
                        <a:t>GW</a:t>
                      </a:r>
                      <a:r>
                        <a:rPr lang="en-US" sz="1000" u="none" strike="noStrike" dirty="0" err="1" smtClean="0">
                          <a:effectLst/>
                          <a:latin typeface="Calibri" panose="020F0502020204030204" pitchFamily="34" charset="0"/>
                        </a:rPr>
                        <a:t>·</a:t>
                      </a:r>
                      <a:r>
                        <a:rPr lang="en-US" sz="1000" u="none" strike="noStrike" dirty="0" err="1" smtClean="0">
                          <a:effectLst/>
                        </a:rPr>
                        <a:t>s</a:t>
                      </a:r>
                      <a:r>
                        <a:rPr lang="en-US" sz="1000" u="none" strike="noStrike" dirty="0">
                          <a:effectLst/>
                        </a:rPr>
                        <a:t>)</a:t>
                      </a:r>
                      <a:endParaRPr lang="en-US" sz="1000" b="0" i="0" u="none" strike="noStrike" dirty="0">
                        <a:solidFill>
                          <a:srgbClr val="000000"/>
                        </a:solidFill>
                        <a:effectLst/>
                        <a:latin typeface="Calibri" panose="020F0502020204030204" pitchFamily="34" charset="0"/>
                      </a:endParaRPr>
                    </a:p>
                  </a:txBody>
                  <a:tcPr marL="4747" marR="4747" marT="4747" marB="0" anchor="ctr"/>
                </a:tc>
                <a:tc rowSpan="2">
                  <a:txBody>
                    <a:bodyPr/>
                    <a:lstStyle/>
                    <a:p>
                      <a:pPr algn="ctr" fontAlgn="b"/>
                      <a:r>
                        <a:rPr lang="en-US" sz="1000" u="none" strike="noStrike" dirty="0">
                          <a:effectLst/>
                        </a:rPr>
                        <a:t>PFR </a:t>
                      </a:r>
                      <a:endParaRPr lang="en-US" sz="1000" u="none" strike="noStrike" dirty="0" smtClean="0">
                        <a:effectLst/>
                      </a:endParaRPr>
                    </a:p>
                    <a:p>
                      <a:pPr algn="ctr" fontAlgn="b"/>
                      <a:r>
                        <a:rPr lang="en-US" sz="1000" u="none" strike="noStrike" dirty="0" smtClean="0">
                          <a:effectLst/>
                        </a:rPr>
                        <a:t>(</a:t>
                      </a:r>
                      <a:r>
                        <a:rPr lang="en-US" sz="1000" u="none" strike="noStrike" dirty="0">
                          <a:effectLst/>
                        </a:rPr>
                        <a:t>MW)</a:t>
                      </a:r>
                      <a:endParaRPr lang="en-US" sz="1000" b="0" i="0" u="none" strike="noStrike" dirty="0">
                        <a:solidFill>
                          <a:srgbClr val="000000"/>
                        </a:solidFill>
                        <a:effectLst/>
                        <a:latin typeface="Calibri" panose="020F0502020204030204" pitchFamily="34" charset="0"/>
                      </a:endParaRPr>
                    </a:p>
                  </a:txBody>
                  <a:tcPr marL="4747" marR="4747" marT="4747" marB="0" anchor="ctr"/>
                </a:tc>
                <a:tc gridSpan="2">
                  <a:txBody>
                    <a:bodyPr/>
                    <a:lstStyle/>
                    <a:p>
                      <a:pPr algn="ctr" fontAlgn="b"/>
                      <a:r>
                        <a:rPr lang="en-US" sz="1000" u="none" strike="noStrike" dirty="0">
                          <a:effectLst/>
                        </a:rPr>
                        <a:t>LR </a:t>
                      </a:r>
                      <a:r>
                        <a:rPr lang="en-US" sz="1000" u="none" strike="noStrike" dirty="0" smtClean="0">
                          <a:effectLst/>
                        </a:rPr>
                        <a:t>(</a:t>
                      </a:r>
                      <a:r>
                        <a:rPr lang="en-US" sz="1000" u="none" strike="noStrike" dirty="0">
                          <a:effectLst/>
                        </a:rPr>
                        <a:t>MW)</a:t>
                      </a:r>
                      <a:endParaRPr lang="en-US" sz="1000" b="0" i="0" u="none" strike="noStrike" dirty="0">
                        <a:solidFill>
                          <a:srgbClr val="000000"/>
                        </a:solidFill>
                        <a:effectLst/>
                        <a:latin typeface="Calibri" panose="020F0502020204030204" pitchFamily="34" charset="0"/>
                      </a:endParaRPr>
                    </a:p>
                  </a:txBody>
                  <a:tcPr marL="4747" marR="4747" marT="4747" marB="0" anchor="ctr"/>
                </a:tc>
                <a:tc hMerge="1">
                  <a:txBody>
                    <a:bodyPr/>
                    <a:lstStyle/>
                    <a:p>
                      <a:pPr algn="ctr" fontAlgn="b"/>
                      <a:endParaRPr lang="en-US" sz="800" b="0" i="0" u="none" strike="noStrike" dirty="0">
                        <a:solidFill>
                          <a:srgbClr val="000000"/>
                        </a:solidFill>
                        <a:effectLst/>
                        <a:latin typeface="Calibri" panose="020F0502020204030204" pitchFamily="34" charset="0"/>
                      </a:endParaRPr>
                    </a:p>
                  </a:txBody>
                  <a:tcPr marL="4747" marR="4747" marT="4747" marB="0" anchor="ctr"/>
                </a:tc>
                <a:tc gridSpan="2">
                  <a:txBody>
                    <a:bodyPr/>
                    <a:lstStyle/>
                    <a:p>
                      <a:pPr algn="ctr" fontAlgn="b"/>
                      <a:r>
                        <a:rPr lang="en-US" sz="1000" u="none" strike="noStrike" dirty="0" smtClean="0">
                          <a:effectLst/>
                        </a:rPr>
                        <a:t>LR/PFR Ratio </a:t>
                      </a:r>
                      <a:endParaRPr lang="en-US" sz="1000" b="0" i="0" u="none" strike="noStrike" dirty="0">
                        <a:solidFill>
                          <a:srgbClr val="000000"/>
                        </a:solidFill>
                        <a:effectLst/>
                        <a:latin typeface="Calibri" panose="020F0502020204030204" pitchFamily="34" charset="0"/>
                      </a:endParaRPr>
                    </a:p>
                  </a:txBody>
                  <a:tcPr marL="4747" marR="4747" marT="4747" marB="0" anchor="ctr"/>
                </a:tc>
                <a:tc hMerge="1">
                  <a:txBody>
                    <a:bodyPr/>
                    <a:lstStyle/>
                    <a:p>
                      <a:pPr algn="ctr" fontAlgn="b"/>
                      <a:endParaRPr lang="en-US" sz="800" b="0" i="0" u="none" strike="noStrike" dirty="0">
                        <a:solidFill>
                          <a:srgbClr val="000000"/>
                        </a:solidFill>
                        <a:effectLst/>
                        <a:latin typeface="Calibri" panose="020F0502020204030204" pitchFamily="34" charset="0"/>
                      </a:endParaRPr>
                    </a:p>
                  </a:txBody>
                  <a:tcPr marL="4747" marR="4747" marT="4747" marB="0" anchor="ctr"/>
                </a:tc>
                <a:tc gridSpan="2">
                  <a:txBody>
                    <a:bodyPr/>
                    <a:lstStyle/>
                    <a:p>
                      <a:pPr algn="ctr" fontAlgn="b"/>
                      <a:r>
                        <a:rPr lang="en-US" sz="1000" u="none" strike="noStrike" dirty="0" smtClean="0">
                          <a:effectLst/>
                        </a:rPr>
                        <a:t>PFR (No LR) (MW)</a:t>
                      </a:r>
                      <a:endParaRPr lang="en-US" sz="1000" b="0" i="0" u="none" strike="noStrike" dirty="0">
                        <a:solidFill>
                          <a:srgbClr val="000000"/>
                        </a:solidFill>
                        <a:effectLst/>
                        <a:latin typeface="Calibri" panose="020F0502020204030204" pitchFamily="34" charset="0"/>
                      </a:endParaRPr>
                    </a:p>
                  </a:txBody>
                  <a:tcPr marL="4747" marR="4747" marT="4747" marB="0" anchor="ctr"/>
                </a:tc>
                <a:tc hMerge="1">
                  <a:txBody>
                    <a:bodyPr/>
                    <a:lstStyle/>
                    <a:p>
                      <a:pPr algn="ctr" fontAlgn="b"/>
                      <a:endParaRPr lang="en-US" sz="800" b="0" i="0" u="none" strike="noStrike" dirty="0">
                        <a:solidFill>
                          <a:srgbClr val="000000"/>
                        </a:solidFill>
                        <a:effectLst/>
                        <a:latin typeface="Calibri" panose="020F0502020204030204" pitchFamily="34" charset="0"/>
                      </a:endParaRPr>
                    </a:p>
                  </a:txBody>
                  <a:tcPr marL="4747" marR="4747" marT="4747" marB="0" anchor="ctr"/>
                </a:tc>
              </a:tr>
              <a:tr h="457200">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b"/>
                      <a:r>
                        <a:rPr lang="en-US" sz="1000" u="none" strike="noStrike" dirty="0" smtClean="0">
                          <a:solidFill>
                            <a:schemeClr val="bg2"/>
                          </a:solidFill>
                          <a:effectLst/>
                        </a:rPr>
                        <a:t>w/o SCDCT</a:t>
                      </a:r>
                      <a:endParaRPr lang="en-US" sz="1000" b="0" i="0" u="none" strike="noStrike" dirty="0">
                        <a:solidFill>
                          <a:schemeClr val="bg2"/>
                        </a:solidFill>
                        <a:effectLst/>
                        <a:latin typeface="Calibri" panose="020F0502020204030204" pitchFamily="34" charset="0"/>
                      </a:endParaRPr>
                    </a:p>
                  </a:txBody>
                  <a:tcPr marL="4747" marR="4747" marT="4747" marB="0" anchor="ctr">
                    <a:solidFill>
                      <a:schemeClr val="accent1"/>
                    </a:solidFill>
                  </a:tcPr>
                </a:tc>
                <a:tc>
                  <a:txBody>
                    <a:bodyPr/>
                    <a:lstStyle/>
                    <a:p>
                      <a:pPr algn="ctr" fontAlgn="b"/>
                      <a:r>
                        <a:rPr lang="en-US" sz="1000" u="none" strike="noStrike" dirty="0" smtClean="0">
                          <a:solidFill>
                            <a:schemeClr val="bg2"/>
                          </a:solidFill>
                          <a:effectLst/>
                        </a:rPr>
                        <a:t>w/ SCDCT</a:t>
                      </a:r>
                      <a:endParaRPr lang="en-US" sz="1000" b="0" i="0" u="none" strike="noStrike" dirty="0">
                        <a:solidFill>
                          <a:schemeClr val="bg2"/>
                        </a:solidFill>
                        <a:effectLst/>
                        <a:latin typeface="Calibri" panose="020F0502020204030204" pitchFamily="34" charset="0"/>
                      </a:endParaRPr>
                    </a:p>
                  </a:txBody>
                  <a:tcPr marL="4747" marR="4747" marT="4747" marB="0" anchor="ctr">
                    <a:solidFill>
                      <a:schemeClr val="accent1"/>
                    </a:solidFill>
                  </a:tcPr>
                </a:tc>
                <a:tc>
                  <a:txBody>
                    <a:bodyPr/>
                    <a:lstStyle/>
                    <a:p>
                      <a:pPr algn="ctr" fontAlgn="b"/>
                      <a:r>
                        <a:rPr lang="en-US" sz="1000" u="none" strike="noStrike" dirty="0" smtClean="0">
                          <a:solidFill>
                            <a:schemeClr val="bg2"/>
                          </a:solidFill>
                          <a:effectLst/>
                        </a:rPr>
                        <a:t>w/o SCDCT</a:t>
                      </a:r>
                      <a:endParaRPr lang="en-US" sz="1000" b="0" i="0" u="none" strike="noStrike" dirty="0">
                        <a:solidFill>
                          <a:schemeClr val="bg2"/>
                        </a:solidFill>
                        <a:effectLst/>
                        <a:latin typeface="Calibri" panose="020F0502020204030204" pitchFamily="34" charset="0"/>
                      </a:endParaRPr>
                    </a:p>
                  </a:txBody>
                  <a:tcPr marL="4747" marR="4747" marT="4747" marB="0" anchor="ctr">
                    <a:solidFill>
                      <a:schemeClr val="accent1"/>
                    </a:solidFill>
                  </a:tcPr>
                </a:tc>
                <a:tc>
                  <a:txBody>
                    <a:bodyPr/>
                    <a:lstStyle/>
                    <a:p>
                      <a:pPr algn="ctr" fontAlgn="b"/>
                      <a:r>
                        <a:rPr lang="en-US" sz="1000" u="none" strike="noStrike" dirty="0" smtClean="0">
                          <a:solidFill>
                            <a:schemeClr val="bg2"/>
                          </a:solidFill>
                          <a:effectLst/>
                        </a:rPr>
                        <a:t>w/ SCDCT</a:t>
                      </a:r>
                      <a:endParaRPr lang="en-US" sz="1000" b="0" i="0" u="none" strike="noStrike" dirty="0">
                        <a:solidFill>
                          <a:schemeClr val="bg2"/>
                        </a:solidFill>
                        <a:effectLst/>
                        <a:latin typeface="Calibri" panose="020F0502020204030204" pitchFamily="34" charset="0"/>
                      </a:endParaRPr>
                    </a:p>
                  </a:txBody>
                  <a:tcPr marL="4747" marR="4747" marT="4747" marB="0" anchor="ctr">
                    <a:solidFill>
                      <a:schemeClr val="accent1"/>
                    </a:solidFill>
                  </a:tcPr>
                </a:tc>
                <a:tc>
                  <a:txBody>
                    <a:bodyPr/>
                    <a:lstStyle/>
                    <a:p>
                      <a:pPr algn="ctr" fontAlgn="b"/>
                      <a:r>
                        <a:rPr lang="en-US" sz="1000" u="none" strike="noStrike" dirty="0" smtClean="0">
                          <a:solidFill>
                            <a:schemeClr val="bg2"/>
                          </a:solidFill>
                          <a:effectLst/>
                        </a:rPr>
                        <a:t>w/o SCDCT</a:t>
                      </a:r>
                      <a:endParaRPr lang="en-US" sz="1000" b="0" i="0" u="none" strike="noStrike" dirty="0">
                        <a:solidFill>
                          <a:schemeClr val="bg2"/>
                        </a:solidFill>
                        <a:effectLst/>
                        <a:latin typeface="Calibri" panose="020F0502020204030204" pitchFamily="34" charset="0"/>
                      </a:endParaRPr>
                    </a:p>
                  </a:txBody>
                  <a:tcPr marL="4747" marR="4747" marT="4747" marB="0" anchor="ctr">
                    <a:solidFill>
                      <a:schemeClr val="accent1"/>
                    </a:solidFill>
                  </a:tcPr>
                </a:tc>
                <a:tc>
                  <a:txBody>
                    <a:bodyPr/>
                    <a:lstStyle/>
                    <a:p>
                      <a:pPr algn="ctr" fontAlgn="b"/>
                      <a:r>
                        <a:rPr lang="en-US" sz="1000" u="none" strike="noStrike" dirty="0" smtClean="0">
                          <a:solidFill>
                            <a:schemeClr val="bg2"/>
                          </a:solidFill>
                          <a:effectLst/>
                        </a:rPr>
                        <a:t>w/ SCDCT</a:t>
                      </a:r>
                      <a:endParaRPr lang="en-US" sz="1000" b="0" i="0" u="none" strike="noStrike" dirty="0">
                        <a:solidFill>
                          <a:schemeClr val="bg2"/>
                        </a:solidFill>
                        <a:effectLst/>
                        <a:latin typeface="Calibri" panose="020F0502020204030204" pitchFamily="34" charset="0"/>
                      </a:endParaRPr>
                    </a:p>
                  </a:txBody>
                  <a:tcPr marL="4747" marR="4747" marT="4747" marB="0" anchor="ctr">
                    <a:solidFill>
                      <a:schemeClr val="accent1"/>
                    </a:solidFill>
                  </a:tcPr>
                </a:tc>
              </a:tr>
              <a:tr h="294519">
                <a:tc>
                  <a:txBody>
                    <a:bodyPr/>
                    <a:lstStyle/>
                    <a:p>
                      <a:pPr algn="ctr" fontAlgn="b"/>
                      <a:r>
                        <a:rPr lang="en-US" sz="800" u="none" strike="noStrike" dirty="0" smtClean="0">
                          <a:solidFill>
                            <a:schemeClr val="accent6">
                              <a:lumMod val="60000"/>
                              <a:lumOff val="40000"/>
                            </a:schemeClr>
                          </a:solidFill>
                          <a:effectLst/>
                        </a:rPr>
                        <a:t>*Case1</a:t>
                      </a:r>
                      <a:endParaRPr lang="en-US" sz="800" b="0" i="0" u="none" strike="noStrike" dirty="0">
                        <a:solidFill>
                          <a:schemeClr val="accent6">
                            <a:lumMod val="60000"/>
                            <a:lumOff val="40000"/>
                          </a:schemeClr>
                        </a:solidFill>
                        <a:effectLst/>
                        <a:latin typeface="Calibri" panose="020F0502020204030204" pitchFamily="34" charset="0"/>
                      </a:endParaRPr>
                    </a:p>
                  </a:txBody>
                  <a:tcPr marL="4747" marR="4747" marT="4747" marB="0" anchor="ctr"/>
                </a:tc>
                <a:tc>
                  <a:txBody>
                    <a:bodyPr/>
                    <a:lstStyle/>
                    <a:p>
                      <a:pPr algn="ctr" fontAlgn="b"/>
                      <a:r>
                        <a:rPr lang="en-US" sz="800" u="none" strike="noStrike" dirty="0">
                          <a:solidFill>
                            <a:schemeClr val="accent6">
                              <a:lumMod val="60000"/>
                              <a:lumOff val="40000"/>
                            </a:schemeClr>
                          </a:solidFill>
                          <a:effectLst/>
                        </a:rPr>
                        <a:t>10-Feb-17 01:00:00</a:t>
                      </a:r>
                      <a:endParaRPr lang="en-US" sz="800" b="0" i="0" u="none" strike="noStrike" dirty="0">
                        <a:solidFill>
                          <a:schemeClr val="accent6">
                            <a:lumMod val="60000"/>
                            <a:lumOff val="40000"/>
                          </a:schemeClr>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solidFill>
                            <a:schemeClr val="accent6">
                              <a:lumMod val="60000"/>
                              <a:lumOff val="40000"/>
                            </a:schemeClr>
                          </a:solidFill>
                          <a:effectLst/>
                        </a:rPr>
                        <a:t>130</a:t>
                      </a:r>
                      <a:endParaRPr lang="en-US" sz="1000" b="0" i="0" u="none" strike="noStrike" dirty="0">
                        <a:solidFill>
                          <a:schemeClr val="accent6">
                            <a:lumMod val="60000"/>
                            <a:lumOff val="40000"/>
                          </a:schemeClr>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solidFill>
                            <a:schemeClr val="accent6">
                              <a:lumMod val="60000"/>
                              <a:lumOff val="40000"/>
                            </a:schemeClr>
                          </a:solidFill>
                          <a:effectLst/>
                        </a:rPr>
                        <a:t>1150</a:t>
                      </a:r>
                      <a:endParaRPr lang="en-US" sz="1000" b="0" i="0" u="none" strike="noStrike" dirty="0">
                        <a:solidFill>
                          <a:schemeClr val="accent6">
                            <a:lumMod val="60000"/>
                            <a:lumOff val="40000"/>
                          </a:schemeClr>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solidFill>
                            <a:schemeClr val="accent6">
                              <a:lumMod val="60000"/>
                              <a:lumOff val="40000"/>
                            </a:schemeClr>
                          </a:solidFill>
                          <a:effectLst/>
                        </a:rPr>
                        <a:t>1900</a:t>
                      </a:r>
                      <a:endParaRPr lang="en-US" sz="1000" b="0" i="0" u="none" strike="noStrike" dirty="0">
                        <a:solidFill>
                          <a:schemeClr val="accent6">
                            <a:lumMod val="60000"/>
                            <a:lumOff val="40000"/>
                          </a:schemeClr>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solidFill>
                            <a:schemeClr val="accent6">
                              <a:lumMod val="60000"/>
                              <a:lumOff val="40000"/>
                            </a:schemeClr>
                          </a:solidFill>
                          <a:effectLst/>
                        </a:rPr>
                        <a:t>2650</a:t>
                      </a:r>
                      <a:endParaRPr lang="en-US" sz="1000" b="0" i="0" u="none" strike="noStrike" dirty="0">
                        <a:solidFill>
                          <a:schemeClr val="accent6">
                            <a:lumMod val="60000"/>
                            <a:lumOff val="40000"/>
                          </a:schemeClr>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solidFill>
                            <a:schemeClr val="accent6">
                              <a:lumMod val="60000"/>
                              <a:lumOff val="40000"/>
                            </a:schemeClr>
                          </a:solidFill>
                          <a:effectLst/>
                        </a:rPr>
                        <a:t>2.39</a:t>
                      </a:r>
                      <a:endParaRPr lang="en-US" sz="1000" b="0" i="0" u="none" strike="noStrike" dirty="0">
                        <a:solidFill>
                          <a:schemeClr val="accent6">
                            <a:lumMod val="60000"/>
                            <a:lumOff val="40000"/>
                          </a:schemeClr>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solidFill>
                            <a:schemeClr val="accent6">
                              <a:lumMod val="60000"/>
                              <a:lumOff val="40000"/>
                            </a:schemeClr>
                          </a:solidFill>
                          <a:effectLst/>
                        </a:rPr>
                        <a:t>2.94</a:t>
                      </a:r>
                      <a:endParaRPr lang="en-US" sz="1000" b="0" i="0" u="none" strike="noStrike" dirty="0">
                        <a:solidFill>
                          <a:schemeClr val="accent6">
                            <a:lumMod val="60000"/>
                            <a:lumOff val="40000"/>
                          </a:schemeClr>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solidFill>
                            <a:schemeClr val="accent6">
                              <a:lumMod val="60000"/>
                              <a:lumOff val="40000"/>
                            </a:schemeClr>
                          </a:solidFill>
                          <a:effectLst/>
                        </a:rPr>
                        <a:t>5691</a:t>
                      </a:r>
                      <a:endParaRPr lang="en-US" sz="1000" b="0" i="0" u="none" strike="noStrike" dirty="0">
                        <a:solidFill>
                          <a:schemeClr val="accent6">
                            <a:lumMod val="60000"/>
                            <a:lumOff val="40000"/>
                          </a:schemeClr>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solidFill>
                            <a:schemeClr val="accent6">
                              <a:lumMod val="60000"/>
                              <a:lumOff val="40000"/>
                            </a:schemeClr>
                          </a:solidFill>
                          <a:effectLst/>
                        </a:rPr>
                        <a:t>8941</a:t>
                      </a:r>
                      <a:endParaRPr lang="en-US" sz="1000" b="0" i="0" u="none" strike="noStrike" dirty="0">
                        <a:solidFill>
                          <a:schemeClr val="accent6">
                            <a:lumMod val="60000"/>
                            <a:lumOff val="40000"/>
                          </a:schemeClr>
                        </a:solidFill>
                        <a:effectLst/>
                        <a:latin typeface="Calibri" panose="020F0502020204030204" pitchFamily="34" charset="0"/>
                      </a:endParaRPr>
                    </a:p>
                  </a:txBody>
                  <a:tcPr marL="4747" marR="4747" marT="4747" marB="0" anchor="ctr"/>
                </a:tc>
              </a:tr>
              <a:tr h="294519">
                <a:tc>
                  <a:txBody>
                    <a:bodyPr/>
                    <a:lstStyle/>
                    <a:p>
                      <a:pPr algn="ctr" fontAlgn="b"/>
                      <a:r>
                        <a:rPr lang="en-US" sz="800" u="none" strike="noStrike">
                          <a:effectLst/>
                        </a:rPr>
                        <a:t>Case2</a:t>
                      </a:r>
                      <a:endParaRPr lang="en-US" sz="8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800" u="none" strike="noStrike">
                          <a:effectLst/>
                        </a:rPr>
                        <a:t>31-Mar-14 02:00:00</a:t>
                      </a:r>
                      <a:endParaRPr lang="en-US" sz="8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140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1150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1800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3250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2.17</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3.29</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5056</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11843</a:t>
                      </a:r>
                      <a:endParaRPr lang="en-US" sz="1000" b="0" i="0" u="none" strike="noStrike">
                        <a:solidFill>
                          <a:srgbClr val="000000"/>
                        </a:solidFill>
                        <a:effectLst/>
                        <a:latin typeface="Calibri" panose="020F0502020204030204" pitchFamily="34" charset="0"/>
                      </a:endParaRPr>
                    </a:p>
                  </a:txBody>
                  <a:tcPr marL="4747" marR="4747" marT="4747" marB="0" anchor="ctr"/>
                </a:tc>
              </a:tr>
              <a:tr h="294519">
                <a:tc>
                  <a:txBody>
                    <a:bodyPr/>
                    <a:lstStyle/>
                    <a:p>
                      <a:pPr algn="ctr" fontAlgn="b"/>
                      <a:r>
                        <a:rPr lang="en-US" sz="800" u="none" strike="noStrike" dirty="0">
                          <a:effectLst/>
                        </a:rPr>
                        <a:t>Case3</a:t>
                      </a:r>
                      <a:endParaRPr lang="en-US" sz="800" b="0" i="0" u="none" strike="noStrike" dirty="0">
                        <a:solidFill>
                          <a:srgbClr val="000000"/>
                        </a:solidFill>
                        <a:effectLst/>
                        <a:latin typeface="Calibri" panose="020F0502020204030204" pitchFamily="34" charset="0"/>
                      </a:endParaRPr>
                    </a:p>
                  </a:txBody>
                  <a:tcPr marL="4747" marR="4747" marT="4747" marB="0" anchor="ctr"/>
                </a:tc>
                <a:tc>
                  <a:txBody>
                    <a:bodyPr/>
                    <a:lstStyle/>
                    <a:p>
                      <a:pPr algn="ctr" fontAlgn="b"/>
                      <a:r>
                        <a:rPr lang="en-US" sz="800" u="none" strike="noStrike">
                          <a:effectLst/>
                        </a:rPr>
                        <a:t>21-Mar-14 02:00:00</a:t>
                      </a:r>
                      <a:endParaRPr lang="en-US" sz="8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150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effectLst/>
                        </a:rPr>
                        <a:t>1150</a:t>
                      </a:r>
                      <a:endParaRPr lang="en-US" sz="1000" b="0" i="0" u="none" strike="noStrike" dirty="0">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1750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2900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1.85</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2.59</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4388</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effectLst/>
                        </a:rPr>
                        <a:t>8661</a:t>
                      </a:r>
                      <a:endParaRPr lang="en-US" sz="1000" b="0" i="0" u="none" strike="noStrike" dirty="0">
                        <a:solidFill>
                          <a:srgbClr val="000000"/>
                        </a:solidFill>
                        <a:effectLst/>
                        <a:latin typeface="Calibri" panose="020F0502020204030204" pitchFamily="34" charset="0"/>
                      </a:endParaRPr>
                    </a:p>
                  </a:txBody>
                  <a:tcPr marL="4747" marR="4747" marT="4747" marB="0" anchor="ctr"/>
                </a:tc>
              </a:tr>
              <a:tr h="294519">
                <a:tc>
                  <a:txBody>
                    <a:bodyPr/>
                    <a:lstStyle/>
                    <a:p>
                      <a:pPr algn="ctr" fontAlgn="b"/>
                      <a:r>
                        <a:rPr lang="en-US" sz="800" u="none" strike="noStrike">
                          <a:effectLst/>
                        </a:rPr>
                        <a:t>Case4</a:t>
                      </a:r>
                      <a:endParaRPr lang="en-US" sz="8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800" u="none" strike="noStrike">
                          <a:effectLst/>
                        </a:rPr>
                        <a:t>23-Oct-16 00:00:00</a:t>
                      </a:r>
                      <a:endParaRPr lang="en-US" sz="8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160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1150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effectLst/>
                        </a:rPr>
                        <a:t>1700</a:t>
                      </a:r>
                      <a:endParaRPr lang="en-US" sz="1000" b="0" i="0" u="none" strike="noStrike" dirty="0">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2550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1.85</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2.43</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4295</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7347</a:t>
                      </a:r>
                      <a:endParaRPr lang="en-US" sz="1000" b="0" i="0" u="none" strike="noStrike">
                        <a:solidFill>
                          <a:srgbClr val="000000"/>
                        </a:solidFill>
                        <a:effectLst/>
                        <a:latin typeface="Calibri" panose="020F0502020204030204" pitchFamily="34" charset="0"/>
                      </a:endParaRPr>
                    </a:p>
                  </a:txBody>
                  <a:tcPr marL="4747" marR="4747" marT="4747" marB="0" anchor="ctr"/>
                </a:tc>
              </a:tr>
              <a:tr h="294519">
                <a:tc>
                  <a:txBody>
                    <a:bodyPr/>
                    <a:lstStyle/>
                    <a:p>
                      <a:pPr algn="ctr" fontAlgn="b"/>
                      <a:r>
                        <a:rPr lang="en-US" sz="800" u="none" strike="noStrike" dirty="0">
                          <a:effectLst/>
                        </a:rPr>
                        <a:t>Case5</a:t>
                      </a:r>
                      <a:endParaRPr lang="en-US" sz="800" b="0" i="0" u="none" strike="noStrike" dirty="0">
                        <a:solidFill>
                          <a:srgbClr val="000000"/>
                        </a:solidFill>
                        <a:effectLst/>
                        <a:latin typeface="Calibri" panose="020F0502020204030204" pitchFamily="34" charset="0"/>
                      </a:endParaRPr>
                    </a:p>
                  </a:txBody>
                  <a:tcPr marL="4747" marR="4747" marT="4747" marB="0" anchor="ctr"/>
                </a:tc>
                <a:tc>
                  <a:txBody>
                    <a:bodyPr/>
                    <a:lstStyle/>
                    <a:p>
                      <a:pPr algn="ctr" fontAlgn="b"/>
                      <a:r>
                        <a:rPr lang="en-US" sz="800" u="none" strike="noStrike">
                          <a:effectLst/>
                        </a:rPr>
                        <a:t>28-Oct-13 00:00:00</a:t>
                      </a:r>
                      <a:endParaRPr lang="en-US" sz="8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180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1150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1650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effectLst/>
                        </a:rPr>
                        <a:t>2375</a:t>
                      </a:r>
                      <a:endParaRPr lang="en-US" sz="1000" b="0" i="0" u="none" strike="noStrike" dirty="0">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1.71</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1.98</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3972</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5853</a:t>
                      </a:r>
                      <a:endParaRPr lang="en-US" sz="1000" b="0" i="0" u="none" strike="noStrike">
                        <a:solidFill>
                          <a:srgbClr val="000000"/>
                        </a:solidFill>
                        <a:effectLst/>
                        <a:latin typeface="Calibri" panose="020F0502020204030204" pitchFamily="34" charset="0"/>
                      </a:endParaRPr>
                    </a:p>
                  </a:txBody>
                  <a:tcPr marL="4747" marR="4747" marT="4747" marB="0" anchor="ctr"/>
                </a:tc>
              </a:tr>
              <a:tr h="294519">
                <a:tc>
                  <a:txBody>
                    <a:bodyPr/>
                    <a:lstStyle/>
                    <a:p>
                      <a:pPr algn="ctr" fontAlgn="b"/>
                      <a:r>
                        <a:rPr lang="en-US" sz="800" u="none" strike="noStrike" dirty="0">
                          <a:effectLst/>
                        </a:rPr>
                        <a:t>Case6</a:t>
                      </a:r>
                      <a:endParaRPr lang="en-US" sz="800" b="0" i="0" u="none" strike="noStrike" dirty="0">
                        <a:solidFill>
                          <a:srgbClr val="000000"/>
                        </a:solidFill>
                        <a:effectLst/>
                        <a:latin typeface="Calibri" panose="020F0502020204030204" pitchFamily="34" charset="0"/>
                      </a:endParaRPr>
                    </a:p>
                  </a:txBody>
                  <a:tcPr marL="4747" marR="4747" marT="4747" marB="0" anchor="ctr"/>
                </a:tc>
                <a:tc>
                  <a:txBody>
                    <a:bodyPr/>
                    <a:lstStyle/>
                    <a:p>
                      <a:pPr algn="ctr" fontAlgn="b"/>
                      <a:r>
                        <a:rPr lang="en-US" sz="800" u="none" strike="noStrike">
                          <a:effectLst/>
                        </a:rPr>
                        <a:t>24-Nov-16 15:00:00</a:t>
                      </a:r>
                      <a:endParaRPr lang="en-US" sz="8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200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1150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1450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effectLst/>
                        </a:rPr>
                        <a:t>2100</a:t>
                      </a:r>
                      <a:endParaRPr lang="en-US" sz="1000" b="0" i="0" u="none" strike="noStrike" dirty="0">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1.43</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1.53</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3224</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4363</a:t>
                      </a:r>
                      <a:endParaRPr lang="en-US" sz="1000" b="0" i="0" u="none" strike="noStrike">
                        <a:solidFill>
                          <a:srgbClr val="000000"/>
                        </a:solidFill>
                        <a:effectLst/>
                        <a:latin typeface="Calibri" panose="020F0502020204030204" pitchFamily="34" charset="0"/>
                      </a:endParaRPr>
                    </a:p>
                  </a:txBody>
                  <a:tcPr marL="4747" marR="4747" marT="4747" marB="0" anchor="ctr"/>
                </a:tc>
              </a:tr>
              <a:tr h="294519">
                <a:tc>
                  <a:txBody>
                    <a:bodyPr/>
                    <a:lstStyle/>
                    <a:p>
                      <a:pPr algn="ctr" fontAlgn="b"/>
                      <a:r>
                        <a:rPr lang="en-US" sz="800" u="none" strike="noStrike" dirty="0">
                          <a:effectLst/>
                        </a:rPr>
                        <a:t>Case7</a:t>
                      </a:r>
                      <a:endParaRPr lang="en-US" sz="800" b="0" i="0" u="none" strike="noStrike" dirty="0">
                        <a:solidFill>
                          <a:srgbClr val="000000"/>
                        </a:solidFill>
                        <a:effectLst/>
                        <a:latin typeface="Calibri" panose="020F0502020204030204" pitchFamily="34" charset="0"/>
                      </a:endParaRPr>
                    </a:p>
                  </a:txBody>
                  <a:tcPr marL="4747" marR="4747" marT="4747" marB="0" anchor="ctr"/>
                </a:tc>
                <a:tc>
                  <a:txBody>
                    <a:bodyPr/>
                    <a:lstStyle/>
                    <a:p>
                      <a:pPr algn="ctr" fontAlgn="b"/>
                      <a:r>
                        <a:rPr lang="en-US" sz="800" u="none" strike="noStrike">
                          <a:effectLst/>
                        </a:rPr>
                        <a:t>02-Apr-14 10:00:00</a:t>
                      </a:r>
                      <a:endParaRPr lang="en-US" sz="8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220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1150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1500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2150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effectLst/>
                        </a:rPr>
                        <a:t>1.55</a:t>
                      </a:r>
                      <a:endParaRPr lang="en-US" sz="1000" b="0" i="0" u="none" strike="noStrike" dirty="0">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1.68</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3475</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4762</a:t>
                      </a:r>
                      <a:endParaRPr lang="en-US" sz="1000" b="0" i="0" u="none" strike="noStrike">
                        <a:solidFill>
                          <a:srgbClr val="000000"/>
                        </a:solidFill>
                        <a:effectLst/>
                        <a:latin typeface="Calibri" panose="020F0502020204030204" pitchFamily="34" charset="0"/>
                      </a:endParaRPr>
                    </a:p>
                  </a:txBody>
                  <a:tcPr marL="4747" marR="4747" marT="4747" marB="0" anchor="ctr"/>
                </a:tc>
              </a:tr>
              <a:tr h="294519">
                <a:tc>
                  <a:txBody>
                    <a:bodyPr/>
                    <a:lstStyle/>
                    <a:p>
                      <a:pPr algn="ctr" fontAlgn="b"/>
                      <a:r>
                        <a:rPr lang="en-US" sz="800" u="none" strike="noStrike" dirty="0">
                          <a:effectLst/>
                        </a:rPr>
                        <a:t>Case8</a:t>
                      </a:r>
                      <a:endParaRPr lang="en-US" sz="800" b="0" i="0" u="none" strike="noStrike" dirty="0">
                        <a:solidFill>
                          <a:srgbClr val="000000"/>
                        </a:solidFill>
                        <a:effectLst/>
                        <a:latin typeface="Calibri" panose="020F0502020204030204" pitchFamily="34" charset="0"/>
                      </a:endParaRPr>
                    </a:p>
                  </a:txBody>
                  <a:tcPr marL="4747" marR="4747" marT="4747" marB="0" anchor="ctr"/>
                </a:tc>
                <a:tc>
                  <a:txBody>
                    <a:bodyPr/>
                    <a:lstStyle/>
                    <a:p>
                      <a:pPr algn="ctr" fontAlgn="b"/>
                      <a:r>
                        <a:rPr lang="en-US" sz="800" u="none" strike="noStrike">
                          <a:effectLst/>
                        </a:rPr>
                        <a:t>05-Oct-13 18:00:00</a:t>
                      </a:r>
                      <a:endParaRPr lang="en-US" sz="8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260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1150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1450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2150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effectLst/>
                        </a:rPr>
                        <a:t>1.10</a:t>
                      </a:r>
                      <a:endParaRPr lang="en-US" sz="1000" b="0" i="0" u="none" strike="noStrike" dirty="0">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effectLst/>
                        </a:rPr>
                        <a:t>1.17</a:t>
                      </a:r>
                      <a:endParaRPr lang="en-US" sz="1000" b="0" i="0" u="none" strike="noStrike" dirty="0">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2745</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3666</a:t>
                      </a:r>
                      <a:endParaRPr lang="en-US" sz="1000" b="0" i="0" u="none" strike="noStrike">
                        <a:solidFill>
                          <a:srgbClr val="000000"/>
                        </a:solidFill>
                        <a:effectLst/>
                        <a:latin typeface="Calibri" panose="020F0502020204030204" pitchFamily="34" charset="0"/>
                      </a:endParaRPr>
                    </a:p>
                  </a:txBody>
                  <a:tcPr marL="4747" marR="4747" marT="4747" marB="0" anchor="ctr"/>
                </a:tc>
              </a:tr>
              <a:tr h="294519">
                <a:tc>
                  <a:txBody>
                    <a:bodyPr/>
                    <a:lstStyle/>
                    <a:p>
                      <a:pPr algn="ctr" fontAlgn="b"/>
                      <a:r>
                        <a:rPr lang="en-US" sz="800" u="none" strike="noStrike" dirty="0">
                          <a:effectLst/>
                        </a:rPr>
                        <a:t>Case9</a:t>
                      </a:r>
                      <a:endParaRPr lang="en-US" sz="800" b="0" i="0" u="none" strike="noStrike" dirty="0">
                        <a:solidFill>
                          <a:srgbClr val="000000"/>
                        </a:solidFill>
                        <a:effectLst/>
                        <a:latin typeface="Calibri" panose="020F0502020204030204" pitchFamily="34" charset="0"/>
                      </a:endParaRPr>
                    </a:p>
                  </a:txBody>
                  <a:tcPr marL="4747" marR="4747" marT="4747" marB="0" anchor="ctr"/>
                </a:tc>
                <a:tc>
                  <a:txBody>
                    <a:bodyPr/>
                    <a:lstStyle/>
                    <a:p>
                      <a:pPr algn="ctr" fontAlgn="b"/>
                      <a:r>
                        <a:rPr lang="en-US" sz="800" u="none" strike="noStrike">
                          <a:effectLst/>
                        </a:rPr>
                        <a:t>28-May-14 18:00:00</a:t>
                      </a:r>
                      <a:endParaRPr lang="en-US" sz="8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290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1150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1300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1950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1.00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effectLst/>
                        </a:rPr>
                        <a:t>1.06</a:t>
                      </a:r>
                      <a:endParaRPr lang="en-US" sz="1000" b="0" i="0" u="none" strike="noStrike" dirty="0">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effectLst/>
                        </a:rPr>
                        <a:t>2450</a:t>
                      </a:r>
                      <a:endParaRPr lang="en-US" sz="1000" b="0" i="0" u="none" strike="noStrike" dirty="0">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3217</a:t>
                      </a:r>
                      <a:endParaRPr lang="en-US" sz="1000" b="0" i="0" u="none" strike="noStrike">
                        <a:solidFill>
                          <a:srgbClr val="000000"/>
                        </a:solidFill>
                        <a:effectLst/>
                        <a:latin typeface="Calibri" panose="020F0502020204030204" pitchFamily="34" charset="0"/>
                      </a:endParaRPr>
                    </a:p>
                  </a:txBody>
                  <a:tcPr marL="4747" marR="4747" marT="4747" marB="0" anchor="ctr"/>
                </a:tc>
              </a:tr>
              <a:tr h="294519">
                <a:tc>
                  <a:txBody>
                    <a:bodyPr/>
                    <a:lstStyle/>
                    <a:p>
                      <a:pPr algn="ctr" fontAlgn="b"/>
                      <a:r>
                        <a:rPr lang="en-US" sz="800" u="none" strike="noStrike" dirty="0">
                          <a:effectLst/>
                        </a:rPr>
                        <a:t>Case10</a:t>
                      </a:r>
                      <a:endParaRPr lang="en-US" sz="800" b="0" i="0" u="none" strike="noStrike" dirty="0">
                        <a:solidFill>
                          <a:srgbClr val="000000"/>
                        </a:solidFill>
                        <a:effectLst/>
                        <a:latin typeface="Calibri" panose="020F0502020204030204" pitchFamily="34" charset="0"/>
                      </a:endParaRPr>
                    </a:p>
                  </a:txBody>
                  <a:tcPr marL="4747" marR="4747" marT="4747" marB="0" anchor="ctr"/>
                </a:tc>
                <a:tc>
                  <a:txBody>
                    <a:bodyPr/>
                    <a:lstStyle/>
                    <a:p>
                      <a:pPr algn="ctr" fontAlgn="b"/>
                      <a:r>
                        <a:rPr lang="en-US" sz="800" u="none" strike="noStrike">
                          <a:effectLst/>
                        </a:rPr>
                        <a:t>03-Sep-13 18:00:00</a:t>
                      </a:r>
                      <a:endParaRPr lang="en-US" sz="8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359</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1150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1150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1800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1.00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1.12</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effectLst/>
                        </a:rPr>
                        <a:t>2300</a:t>
                      </a:r>
                      <a:endParaRPr lang="en-US" sz="1000" b="0" i="0" u="none" strike="noStrike" dirty="0">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3166</a:t>
                      </a:r>
                      <a:endParaRPr lang="en-US" sz="1000" b="0" i="0" u="none" strike="noStrike">
                        <a:solidFill>
                          <a:srgbClr val="000000"/>
                        </a:solidFill>
                        <a:effectLst/>
                        <a:latin typeface="Calibri" panose="020F0502020204030204" pitchFamily="34" charset="0"/>
                      </a:endParaRPr>
                    </a:p>
                  </a:txBody>
                  <a:tcPr marL="4747" marR="4747" marT="4747" marB="0" anchor="ctr"/>
                </a:tc>
              </a:tr>
              <a:tr h="294519">
                <a:tc>
                  <a:txBody>
                    <a:bodyPr/>
                    <a:lstStyle/>
                    <a:p>
                      <a:pPr algn="ctr" fontAlgn="b"/>
                      <a:r>
                        <a:rPr lang="en-US" sz="800" u="none" strike="noStrike" dirty="0">
                          <a:effectLst/>
                        </a:rPr>
                        <a:t>Case11</a:t>
                      </a:r>
                      <a:endParaRPr lang="en-US" sz="800" b="0" i="0" u="none" strike="noStrike" dirty="0">
                        <a:solidFill>
                          <a:srgbClr val="000000"/>
                        </a:solidFill>
                        <a:effectLst/>
                        <a:latin typeface="Calibri" panose="020F0502020204030204" pitchFamily="34" charset="0"/>
                      </a:endParaRPr>
                    </a:p>
                  </a:txBody>
                  <a:tcPr marL="4747" marR="4747" marT="4747" marB="0" anchor="ctr"/>
                </a:tc>
                <a:tc>
                  <a:txBody>
                    <a:bodyPr/>
                    <a:lstStyle/>
                    <a:p>
                      <a:pPr algn="ctr" fontAlgn="b"/>
                      <a:r>
                        <a:rPr lang="en-US" sz="800" u="none" strike="noStrike" dirty="0">
                          <a:effectLst/>
                        </a:rPr>
                        <a:t>07-Aug-13 17:00:00</a:t>
                      </a:r>
                      <a:endParaRPr lang="en-US" sz="800" b="0" i="0" u="none" strike="noStrike" dirty="0">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effectLst/>
                        </a:rPr>
                        <a:t>376</a:t>
                      </a:r>
                      <a:endParaRPr lang="en-US" sz="1000" b="0" i="0" u="none" strike="noStrike" dirty="0">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effectLst/>
                        </a:rPr>
                        <a:t>1150</a:t>
                      </a:r>
                      <a:endParaRPr lang="en-US" sz="1000" b="0" i="0" u="none" strike="noStrike" dirty="0">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effectLst/>
                        </a:rPr>
                        <a:t>1050</a:t>
                      </a:r>
                      <a:endParaRPr lang="en-US" sz="1000" b="0" i="0" u="none" strike="noStrike" dirty="0">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effectLst/>
                        </a:rPr>
                        <a:t>1700</a:t>
                      </a:r>
                      <a:endParaRPr lang="en-US" sz="1000" b="0" i="0" u="none" strike="noStrike" dirty="0">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effectLst/>
                        </a:rPr>
                        <a:t>1.00</a:t>
                      </a:r>
                      <a:endParaRPr lang="en-US" sz="1000" b="0" i="0" u="none" strike="noStrike" dirty="0">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effectLst/>
                        </a:rPr>
                        <a:t>0.95</a:t>
                      </a:r>
                      <a:endParaRPr lang="en-US" sz="1000" b="0" i="0" u="none" strike="noStrike" dirty="0">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effectLst/>
                        </a:rPr>
                        <a:t>2085</a:t>
                      </a:r>
                      <a:endParaRPr lang="en-US" sz="1000" b="0" i="0" u="none" strike="noStrike" dirty="0">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effectLst/>
                        </a:rPr>
                        <a:t>2765</a:t>
                      </a:r>
                      <a:endParaRPr lang="en-US" sz="1000" b="0" i="0" u="none" strike="noStrike" dirty="0">
                        <a:solidFill>
                          <a:srgbClr val="000000"/>
                        </a:solidFill>
                        <a:effectLst/>
                        <a:latin typeface="Calibri" panose="020F0502020204030204" pitchFamily="34" charset="0"/>
                      </a:endParaRPr>
                    </a:p>
                  </a:txBody>
                  <a:tcPr marL="4747" marR="4747" marT="4747" marB="0" anchor="ctr"/>
                </a:tc>
              </a:tr>
            </a:tbl>
          </a:graphicData>
        </a:graphic>
      </p:graphicFrame>
      <p:sp>
        <p:nvSpPr>
          <p:cNvPr id="6" name="TextBox 5"/>
          <p:cNvSpPr txBox="1"/>
          <p:nvPr/>
        </p:nvSpPr>
        <p:spPr>
          <a:xfrm>
            <a:off x="653143" y="5646057"/>
            <a:ext cx="7895772" cy="507831"/>
          </a:xfrm>
          <a:prstGeom prst="rect">
            <a:avLst/>
          </a:prstGeom>
          <a:noFill/>
        </p:spPr>
        <p:txBody>
          <a:bodyPr wrap="square" rtlCol="0">
            <a:spAutoFit/>
          </a:bodyPr>
          <a:lstStyle/>
          <a:p>
            <a:r>
              <a:rPr lang="en-US" sz="900" dirty="0"/>
              <a:t>*Case 1 : </a:t>
            </a:r>
            <a:r>
              <a:rPr lang="en-US" sz="900" dirty="0" smtClean="0"/>
              <a:t>With RCC increased to 3,375 MW, ERCOT’s critical inertia goes up to around 130 GW*s. As a result, current RRS mix is insufficient to arrest system frequency above 59.4 Hz. Therefore, for the case with 130 GW*s inertia, LRs’ response time are shortened to 15 cycles to improve frequency nadir.</a:t>
            </a:r>
            <a:endParaRPr lang="en-US" sz="900" dirty="0"/>
          </a:p>
        </p:txBody>
      </p:sp>
    </p:spTree>
    <p:extLst>
      <p:ext uri="{BB962C8B-B14F-4D97-AF65-F5344CB8AC3E}">
        <p14:creationId xmlns:p14="http://schemas.microsoft.com/office/powerpoint/2010/main" val="16926681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Interpolated PFR (No LR) Quantities</a:t>
            </a:r>
            <a:endParaRPr lang="en-US" dirty="0"/>
          </a:p>
        </p:txBody>
      </p:sp>
      <p:sp>
        <p:nvSpPr>
          <p:cNvPr id="6" name="TextBox 5"/>
          <p:cNvSpPr txBox="1"/>
          <p:nvPr/>
        </p:nvSpPr>
        <p:spPr>
          <a:xfrm>
            <a:off x="769257" y="5515429"/>
            <a:ext cx="7895772" cy="507831"/>
          </a:xfrm>
          <a:prstGeom prst="rect">
            <a:avLst/>
          </a:prstGeom>
          <a:noFill/>
        </p:spPr>
        <p:txBody>
          <a:bodyPr wrap="square" rtlCol="0">
            <a:spAutoFit/>
          </a:bodyPr>
          <a:lstStyle/>
          <a:p>
            <a:r>
              <a:rPr lang="en-US" sz="900" dirty="0" smtClean="0"/>
              <a:t>*Note: With RCC increased to 3,375 MW, ERCOT’s critical inertia becomes 130 </a:t>
            </a:r>
            <a:r>
              <a:rPr lang="en-US" sz="900" dirty="0" err="1" smtClean="0"/>
              <a:t>GW</a:t>
            </a:r>
            <a:r>
              <a:rPr lang="en-US" sz="900" dirty="0" err="1" smtClean="0">
                <a:latin typeface="Calibri" panose="020F0502020204030204" pitchFamily="34" charset="0"/>
              </a:rPr>
              <a:t>·</a:t>
            </a:r>
            <a:r>
              <a:rPr lang="en-US" sz="900" dirty="0" err="1" smtClean="0"/>
              <a:t>s</a:t>
            </a:r>
            <a:r>
              <a:rPr lang="en-US" sz="900" dirty="0" smtClean="0"/>
              <a:t>. As a result, current RRS mix is insufficient to arrest system frequency above 59.4 Hz. Therefore, for the case with 130 </a:t>
            </a:r>
            <a:r>
              <a:rPr lang="en-US" sz="900" dirty="0" err="1" smtClean="0"/>
              <a:t>GW</a:t>
            </a:r>
            <a:r>
              <a:rPr lang="en-US" sz="900" dirty="0" err="1">
                <a:latin typeface="Calibri" panose="020F0502020204030204" pitchFamily="34" charset="0"/>
              </a:rPr>
              <a:t>·</a:t>
            </a:r>
            <a:r>
              <a:rPr lang="en-US" sz="900" dirty="0" err="1" smtClean="0"/>
              <a:t>s</a:t>
            </a:r>
            <a:r>
              <a:rPr lang="en-US" sz="900" dirty="0" smtClean="0"/>
              <a:t> inertia, LRs’ response time are shortened to </a:t>
            </a:r>
            <a:r>
              <a:rPr lang="en-US" sz="900" dirty="0" smtClean="0">
                <a:solidFill>
                  <a:schemeClr val="accent6">
                    <a:lumMod val="60000"/>
                    <a:lumOff val="40000"/>
                  </a:schemeClr>
                </a:solidFill>
              </a:rPr>
              <a:t>15 cycles </a:t>
            </a:r>
            <a:r>
              <a:rPr lang="en-US" sz="900" dirty="0" smtClean="0"/>
              <a:t>to improve frequency nadir. PFR quantity related to 130 </a:t>
            </a:r>
            <a:r>
              <a:rPr lang="en-US" sz="900" dirty="0" err="1" smtClean="0"/>
              <a:t>GW</a:t>
            </a:r>
            <a:r>
              <a:rPr lang="en-US" sz="900" dirty="0" err="1">
                <a:latin typeface="Calibri" panose="020F0502020204030204" pitchFamily="34" charset="0"/>
              </a:rPr>
              <a:t>·</a:t>
            </a:r>
            <a:r>
              <a:rPr lang="en-US" sz="900" dirty="0" err="1" smtClean="0"/>
              <a:t>s</a:t>
            </a:r>
            <a:r>
              <a:rPr lang="en-US" sz="900" dirty="0" smtClean="0"/>
              <a:t> is not included for interpolation.</a:t>
            </a:r>
            <a:endParaRPr lang="en-US" sz="900" dirty="0"/>
          </a:p>
        </p:txBody>
      </p:sp>
      <p:pic>
        <p:nvPicPr>
          <p:cNvPr id="3" name="Picture 2"/>
          <p:cNvPicPr>
            <a:picLocks noChangeAspect="1"/>
          </p:cNvPicPr>
          <p:nvPr/>
        </p:nvPicPr>
        <p:blipFill>
          <a:blip r:embed="rId2"/>
          <a:stretch>
            <a:fillRect/>
          </a:stretch>
        </p:blipFill>
        <p:spPr>
          <a:xfrm>
            <a:off x="968951" y="1435435"/>
            <a:ext cx="7206097" cy="3987130"/>
          </a:xfrm>
          <a:prstGeom prst="rect">
            <a:avLst/>
          </a:prstGeom>
        </p:spPr>
      </p:pic>
    </p:spTree>
    <p:extLst>
      <p:ext uri="{BB962C8B-B14F-4D97-AF65-F5344CB8AC3E}">
        <p14:creationId xmlns:p14="http://schemas.microsoft.com/office/powerpoint/2010/main" val="27984064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Interpolated LR/PFR Equivalency Ratio</a:t>
            </a:r>
            <a:endParaRPr lang="en-US" dirty="0"/>
          </a:p>
        </p:txBody>
      </p:sp>
      <p:sp>
        <p:nvSpPr>
          <p:cNvPr id="8" name="TextBox 7"/>
          <p:cNvSpPr txBox="1"/>
          <p:nvPr/>
        </p:nvSpPr>
        <p:spPr>
          <a:xfrm>
            <a:off x="769257" y="5515429"/>
            <a:ext cx="7895772" cy="507831"/>
          </a:xfrm>
          <a:prstGeom prst="rect">
            <a:avLst/>
          </a:prstGeom>
          <a:noFill/>
        </p:spPr>
        <p:txBody>
          <a:bodyPr wrap="square" rtlCol="0">
            <a:spAutoFit/>
          </a:bodyPr>
          <a:lstStyle/>
          <a:p>
            <a:r>
              <a:rPr lang="en-US" sz="900" dirty="0" smtClean="0"/>
              <a:t>*Note: With RCC increased to 3,375 MW, ERCOT’s critical inertia becomes 130 </a:t>
            </a:r>
            <a:r>
              <a:rPr lang="en-US" sz="900" dirty="0" err="1" smtClean="0"/>
              <a:t>GW</a:t>
            </a:r>
            <a:r>
              <a:rPr lang="en-US" sz="900" dirty="0" err="1" smtClean="0">
                <a:latin typeface="Calibri" panose="020F0502020204030204" pitchFamily="34" charset="0"/>
              </a:rPr>
              <a:t>·</a:t>
            </a:r>
            <a:r>
              <a:rPr lang="en-US" sz="900" dirty="0" err="1" smtClean="0"/>
              <a:t>s</a:t>
            </a:r>
            <a:r>
              <a:rPr lang="en-US" sz="900" dirty="0" smtClean="0"/>
              <a:t>. As a result, current RRS mix is insufficient to arrest system frequency above 59.4 Hz. Therefore, for the case with 130 </a:t>
            </a:r>
            <a:r>
              <a:rPr lang="en-US" sz="900" dirty="0" err="1" smtClean="0"/>
              <a:t>GW</a:t>
            </a:r>
            <a:r>
              <a:rPr lang="en-US" sz="900" dirty="0" err="1">
                <a:latin typeface="Calibri" panose="020F0502020204030204" pitchFamily="34" charset="0"/>
              </a:rPr>
              <a:t>·</a:t>
            </a:r>
            <a:r>
              <a:rPr lang="en-US" sz="900" dirty="0" err="1" smtClean="0"/>
              <a:t>s</a:t>
            </a:r>
            <a:r>
              <a:rPr lang="en-US" sz="900" dirty="0" smtClean="0"/>
              <a:t> inertia, LRs’ response time are shortened to </a:t>
            </a:r>
            <a:r>
              <a:rPr lang="en-US" sz="900" dirty="0" smtClean="0">
                <a:solidFill>
                  <a:schemeClr val="accent6">
                    <a:lumMod val="60000"/>
                    <a:lumOff val="40000"/>
                  </a:schemeClr>
                </a:solidFill>
              </a:rPr>
              <a:t>15 cycles </a:t>
            </a:r>
            <a:r>
              <a:rPr lang="en-US" sz="900" dirty="0" smtClean="0"/>
              <a:t>to improve frequency nadir. PFR quantity related to 130 </a:t>
            </a:r>
            <a:r>
              <a:rPr lang="en-US" sz="900" dirty="0" err="1" smtClean="0"/>
              <a:t>GW</a:t>
            </a:r>
            <a:r>
              <a:rPr lang="en-US" sz="900" dirty="0" err="1">
                <a:latin typeface="Calibri" panose="020F0502020204030204" pitchFamily="34" charset="0"/>
              </a:rPr>
              <a:t>·</a:t>
            </a:r>
            <a:r>
              <a:rPr lang="en-US" sz="900" dirty="0" err="1" smtClean="0"/>
              <a:t>s</a:t>
            </a:r>
            <a:r>
              <a:rPr lang="en-US" sz="900" dirty="0" smtClean="0"/>
              <a:t> is not included for interpolation.</a:t>
            </a:r>
            <a:endParaRPr lang="en-US" sz="900" dirty="0"/>
          </a:p>
        </p:txBody>
      </p:sp>
      <p:pic>
        <p:nvPicPr>
          <p:cNvPr id="3" name="Picture 2"/>
          <p:cNvPicPr>
            <a:picLocks noChangeAspect="1"/>
          </p:cNvPicPr>
          <p:nvPr/>
        </p:nvPicPr>
        <p:blipFill>
          <a:blip r:embed="rId2"/>
          <a:stretch>
            <a:fillRect/>
          </a:stretch>
        </p:blipFill>
        <p:spPr>
          <a:xfrm>
            <a:off x="968951" y="1432387"/>
            <a:ext cx="7206097" cy="3993226"/>
          </a:xfrm>
          <a:prstGeom prst="rect">
            <a:avLst/>
          </a:prstGeom>
        </p:spPr>
      </p:pic>
    </p:spTree>
    <p:extLst>
      <p:ext uri="{BB962C8B-B14F-4D97-AF65-F5344CB8AC3E}">
        <p14:creationId xmlns:p14="http://schemas.microsoft.com/office/powerpoint/2010/main" val="1251059878"/>
      </p:ext>
    </p:extLst>
  </p:cSld>
  <p:clrMapOvr>
    <a:masterClrMapping/>
  </p:clrMapOvr>
</p:sld>
</file>

<file path=ppt/theme/theme1.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Custom Design">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25112</TotalTime>
  <Words>1156</Words>
  <Application>Microsoft Office PowerPoint</Application>
  <PresentationFormat>On-screen Show (4:3)</PresentationFormat>
  <Paragraphs>241</Paragraphs>
  <Slides>13</Slides>
  <Notes>3</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13</vt:i4>
      </vt:variant>
    </vt:vector>
  </HeadingPairs>
  <TitlesOfParts>
    <vt:vector size="25" baseType="lpstr">
      <vt:lpstr>Arial</vt:lpstr>
      <vt:lpstr>Calibri</vt:lpstr>
      <vt:lpstr>Calibri Light</vt:lpstr>
      <vt:lpstr>Courier New</vt:lpstr>
      <vt:lpstr>Tahoma</vt:lpstr>
      <vt:lpstr>Times New Roman</vt:lpstr>
      <vt:lpstr>Verdana</vt:lpstr>
      <vt:lpstr>Wingdings</vt:lpstr>
      <vt:lpstr>1_Office Theme</vt:lpstr>
      <vt:lpstr>1_Custom Design</vt:lpstr>
      <vt:lpstr>2_Custom Design</vt:lpstr>
      <vt:lpstr>Custom Design</vt:lpstr>
      <vt:lpstr>PowerPoint Presentation</vt:lpstr>
      <vt:lpstr>Frequency Overshoot Study – Impact of SCT DC Tie trips when exporting </vt:lpstr>
      <vt:lpstr>Scenarios Used for Frequency Overshoot Study</vt:lpstr>
      <vt:lpstr>Frequency Response when Tripping SC DC Tie Export at 2,100 MW</vt:lpstr>
      <vt:lpstr>Limit Imposed on SC DC Tie Export</vt:lpstr>
      <vt:lpstr>Responsive Reserve Service (RRS)  </vt:lpstr>
      <vt:lpstr>Scenario 2: RRS Case Study</vt:lpstr>
      <vt:lpstr>Interpolated PFR (No LR) Quantities</vt:lpstr>
      <vt:lpstr>Interpolated LR/PFR Equivalency Ratio</vt:lpstr>
      <vt:lpstr>Interpolated RRS Quantities</vt:lpstr>
      <vt:lpstr>RRS Quantity Increase</vt:lpstr>
      <vt:lpstr>Recommendations</vt:lpstr>
      <vt:lpstr> Questions?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Matevosjana, Julia</dc:creator>
  <cp:lastModifiedBy>Ayson, Janice</cp:lastModifiedBy>
  <cp:revision>626</cp:revision>
  <dcterms:created xsi:type="dcterms:W3CDTF">2016-04-16T13:25:21Z</dcterms:created>
  <dcterms:modified xsi:type="dcterms:W3CDTF">2019-02-14T21:38:20Z</dcterms:modified>
</cp:coreProperties>
</file>