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4"/>
  </p:notesMasterIdLst>
  <p:sldIdLst>
    <p:sldId id="256" r:id="rId2"/>
    <p:sldId id="271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705" autoAdjust="0"/>
  </p:normalViewPr>
  <p:slideViewPr>
    <p:cSldViewPr>
      <p:cViewPr>
        <p:scale>
          <a:sx n="100" d="100"/>
          <a:sy n="100" d="100"/>
        </p:scale>
        <p:origin x="-946" y="6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-3120" y="-8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F1568B-5DA3-4B11-86A2-B350F980F904}" type="datetimeFigureOut">
              <a:rPr lang="en-US" smtClean="0"/>
              <a:t>2/7/2019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D770B8-C1E9-42C8-8C32-757BAA47EF3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13293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D770B8-C1E9-42C8-8C32-757BAA47EF38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69621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BA9C-394B-4B9F-A3FF-638CD91567B0}" type="datetimeFigureOut">
              <a:rPr lang="en-US" smtClean="0"/>
              <a:t>2/7/2019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37751-7456-43DB-9146-BAE58EEC1228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BA9C-394B-4B9F-A3FF-638CD91567B0}" type="datetimeFigureOut">
              <a:rPr lang="en-US" smtClean="0"/>
              <a:t>2/7/2019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37751-7456-43DB-9146-BAE58EEC122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BA9C-394B-4B9F-A3FF-638CD91567B0}" type="datetimeFigureOut">
              <a:rPr lang="en-US" smtClean="0"/>
              <a:t>2/7/2019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37751-7456-43DB-9146-BAE58EEC122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BA9C-394B-4B9F-A3FF-638CD91567B0}" type="datetimeFigureOut">
              <a:rPr lang="en-US" smtClean="0"/>
              <a:t>2/7/2019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37751-7456-43DB-9146-BAE58EEC122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BA9C-394B-4B9F-A3FF-638CD91567B0}" type="datetimeFigureOut">
              <a:rPr lang="en-US" smtClean="0"/>
              <a:t>2/7/2019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37751-7456-43DB-9146-BAE58EEC1228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BA9C-394B-4B9F-A3FF-638CD91567B0}" type="datetimeFigureOut">
              <a:rPr lang="en-US" smtClean="0"/>
              <a:t>2/7/2019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37751-7456-43DB-9146-BAE58EEC122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BA9C-394B-4B9F-A3FF-638CD91567B0}" type="datetimeFigureOut">
              <a:rPr lang="en-US" smtClean="0"/>
              <a:t>2/7/2019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37751-7456-43DB-9146-BAE58EEC122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BA9C-394B-4B9F-A3FF-638CD91567B0}" type="datetimeFigureOut">
              <a:rPr lang="en-US" smtClean="0"/>
              <a:t>2/7/2019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37751-7456-43DB-9146-BAE58EEC122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BA9C-394B-4B9F-A3FF-638CD91567B0}" type="datetimeFigureOut">
              <a:rPr lang="en-US" smtClean="0"/>
              <a:t>2/7/2019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37751-7456-43DB-9146-BAE58EEC122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BA9C-394B-4B9F-A3FF-638CD91567B0}" type="datetimeFigureOut">
              <a:rPr lang="en-US" smtClean="0"/>
              <a:t>2/7/2019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37751-7456-43DB-9146-BAE58EEC122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BA9C-394B-4B9F-A3FF-638CD91567B0}" type="datetimeFigureOut">
              <a:rPr lang="en-US" smtClean="0"/>
              <a:t>2/7/2019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0337751-7456-43DB-9146-BAE58EEC122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2FEBA9C-394B-4B9F-A3FF-638CD91567B0}" type="datetimeFigureOut">
              <a:rPr lang="en-US" smtClean="0"/>
              <a:t>2/7/2019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0337751-7456-43DB-9146-BAE58EEC1228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RMS Update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February, 2018</a:t>
            </a:r>
            <a:endParaRPr lang="en-US" dirty="0">
              <a:solidFill>
                <a:schemeClr val="bg1"/>
              </a:solidFill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304800" y="228600"/>
            <a:ext cx="1303020" cy="1524000"/>
            <a:chOff x="304800" y="228600"/>
            <a:chExt cx="1303020" cy="1524000"/>
          </a:xfrm>
        </p:grpSpPr>
        <p:pic>
          <p:nvPicPr>
            <p:cNvPr id="1029" name="Picture 5" descr="C:\Users\UA2525\AppData\Local\Microsoft\Windows\Temporary Internet Files\Content.IE5\33KRKYVU\texas[1].jp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800" y="228600"/>
              <a:ext cx="1303020" cy="1524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" name="TextBox 3"/>
            <p:cNvSpPr txBox="1"/>
            <p:nvPr/>
          </p:nvSpPr>
          <p:spPr>
            <a:xfrm>
              <a:off x="973901" y="838200"/>
              <a:ext cx="6096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TX SET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158743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RMS Update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lvl="2" indent="-457200">
              <a:lnSpc>
                <a:spcPct val="90000"/>
              </a:lnSpc>
              <a:defRPr/>
            </a:pPr>
            <a:r>
              <a:rPr lang="en-US" sz="2000" dirty="0"/>
              <a:t>All Working Group and Task Force </a:t>
            </a:r>
            <a:r>
              <a:rPr lang="en-US" sz="2000" b="1" dirty="0"/>
              <a:t>Leadership </a:t>
            </a:r>
            <a:r>
              <a:rPr lang="en-US" sz="2000" b="1" dirty="0" smtClean="0"/>
              <a:t>Approved</a:t>
            </a:r>
          </a:p>
          <a:p>
            <a:pPr marL="457200" lvl="2" indent="-457200">
              <a:lnSpc>
                <a:spcPct val="90000"/>
              </a:lnSpc>
              <a:defRPr/>
            </a:pPr>
            <a:r>
              <a:rPr lang="en-US" sz="2000" dirty="0"/>
              <a:t>NPRR908, Revisions to Mass Transition Processes (Texas SET WG)—</a:t>
            </a:r>
            <a:r>
              <a:rPr lang="en-US" sz="2000" b="1" dirty="0"/>
              <a:t>RMS voted to endorse as </a:t>
            </a:r>
            <a:r>
              <a:rPr lang="en-US" sz="2000" b="1" dirty="0" smtClean="0"/>
              <a:t>submitted</a:t>
            </a:r>
          </a:p>
          <a:p>
            <a:pPr marL="457200" lvl="2" indent="-457200">
              <a:lnSpc>
                <a:spcPct val="90000"/>
              </a:lnSpc>
              <a:defRPr/>
            </a:pPr>
            <a:r>
              <a:rPr lang="en-US" sz="2000" dirty="0"/>
              <a:t>RMGRR159, Related to NPRR908, Revisions to Mass Transition Process (Texas SET WG)—</a:t>
            </a:r>
            <a:r>
              <a:rPr lang="en-US" sz="2000" b="1" dirty="0"/>
              <a:t>RMS voted to approve with the Texas SET comments and RMS desktop edits</a:t>
            </a:r>
            <a:r>
              <a:rPr lang="en-US" sz="2000" dirty="0" smtClean="0"/>
              <a:t>.</a:t>
            </a:r>
          </a:p>
          <a:p>
            <a:pPr marL="457200" lvl="2" indent="-457200">
              <a:lnSpc>
                <a:spcPct val="90000"/>
              </a:lnSpc>
              <a:defRPr/>
            </a:pPr>
            <a:r>
              <a:rPr lang="en-US" sz="2000" dirty="0"/>
              <a:t>RMGRR158, Revisions to Emergency Operating Procedures for Extended Unplanned System Outages—</a:t>
            </a:r>
            <a:r>
              <a:rPr lang="en-US" sz="2000" b="1" dirty="0"/>
              <a:t>RMS voted to approve</a:t>
            </a:r>
            <a:r>
              <a:rPr lang="en-US" sz="2000" dirty="0" smtClean="0"/>
              <a:t>.</a:t>
            </a:r>
          </a:p>
          <a:p>
            <a:pPr marL="457200" lvl="2" indent="-457200">
              <a:lnSpc>
                <a:spcPct val="90000"/>
              </a:lnSpc>
              <a:defRPr/>
            </a:pPr>
            <a:r>
              <a:rPr lang="en-US" sz="2000" dirty="0"/>
              <a:t>Draft NPRR, Allow Use of 814_28, Complete </a:t>
            </a:r>
            <a:r>
              <a:rPr lang="en-US" sz="2000" dirty="0" err="1"/>
              <a:t>Unexecutable</a:t>
            </a:r>
            <a:r>
              <a:rPr lang="en-US" sz="2000" dirty="0"/>
              <a:t> Transaction for Drop to POLR Switches During a Mass Transition Event.—</a:t>
            </a:r>
            <a:r>
              <a:rPr lang="en-US" sz="2000" b="1" dirty="0"/>
              <a:t>Desktop edits were made; RMS tabled for one month to allow ERCOT time to provide feedback at Texas SET</a:t>
            </a:r>
            <a:r>
              <a:rPr lang="en-US" sz="2000" dirty="0"/>
              <a:t>.</a:t>
            </a:r>
            <a:endParaRPr lang="en-US" sz="2000" dirty="0" smtClean="0"/>
          </a:p>
          <a:p>
            <a:pPr marL="457200" lvl="2" indent="-457200">
              <a:lnSpc>
                <a:spcPct val="90000"/>
              </a:lnSpc>
              <a:defRPr/>
            </a:pPr>
            <a:r>
              <a:rPr lang="en-US" sz="2000" b="1" dirty="0"/>
              <a:t>Mass Transition Testing Workshop II</a:t>
            </a:r>
            <a:r>
              <a:rPr lang="en-US" sz="2000" dirty="0"/>
              <a:t> will be on March 5, </a:t>
            </a:r>
            <a:r>
              <a:rPr lang="en-US" sz="2000" dirty="0" smtClean="0"/>
              <a:t>2019</a:t>
            </a:r>
          </a:p>
          <a:p>
            <a:pPr marL="457200" lvl="2" indent="-457200">
              <a:lnSpc>
                <a:spcPct val="90000"/>
              </a:lnSpc>
              <a:defRPr/>
            </a:pPr>
            <a:r>
              <a:rPr lang="en-US" sz="2000" b="1" dirty="0"/>
              <a:t>Summer Preparedness Workshop </a:t>
            </a:r>
            <a:r>
              <a:rPr lang="en-US" sz="2000" dirty="0"/>
              <a:t>March 4, 2019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2515062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1478</TotalTime>
  <Words>144</Words>
  <Application>Microsoft Office PowerPoint</Application>
  <PresentationFormat>On-screen Show (4:3)</PresentationFormat>
  <Paragraphs>12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Flow</vt:lpstr>
      <vt:lpstr>RMS Update</vt:lpstr>
      <vt:lpstr>RMS Update</vt:lpstr>
    </vt:vector>
  </TitlesOfParts>
  <Company>PNMR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TNMP11092015</dc:creator>
  <cp:lastModifiedBy>TXSET12062018</cp:lastModifiedBy>
  <cp:revision>105</cp:revision>
  <dcterms:created xsi:type="dcterms:W3CDTF">2015-12-11T22:27:18Z</dcterms:created>
  <dcterms:modified xsi:type="dcterms:W3CDTF">2019-02-07T22:40:12Z</dcterms:modified>
</cp:coreProperties>
</file>