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35"/>
  </p:notesMasterIdLst>
  <p:handoutMasterIdLst>
    <p:handoutMasterId r:id="rId36"/>
  </p:handoutMasterIdLst>
  <p:sldIdLst>
    <p:sldId id="260" r:id="rId7"/>
    <p:sldId id="301" r:id="rId8"/>
    <p:sldId id="289" r:id="rId9"/>
    <p:sldId id="270" r:id="rId10"/>
    <p:sldId id="279" r:id="rId11"/>
    <p:sldId id="273" r:id="rId12"/>
    <p:sldId id="265" r:id="rId13"/>
    <p:sldId id="269" r:id="rId14"/>
    <p:sldId id="266" r:id="rId15"/>
    <p:sldId id="267" r:id="rId16"/>
    <p:sldId id="290" r:id="rId17"/>
    <p:sldId id="287" r:id="rId18"/>
    <p:sldId id="288" r:id="rId19"/>
    <p:sldId id="291" r:id="rId20"/>
    <p:sldId id="280" r:id="rId21"/>
    <p:sldId id="281" r:id="rId22"/>
    <p:sldId id="293" r:id="rId23"/>
    <p:sldId id="298" r:id="rId24"/>
    <p:sldId id="299" r:id="rId25"/>
    <p:sldId id="292" r:id="rId26"/>
    <p:sldId id="284" r:id="rId27"/>
    <p:sldId id="285" r:id="rId28"/>
    <p:sldId id="286" r:id="rId29"/>
    <p:sldId id="296" r:id="rId30"/>
    <p:sldId id="297" r:id="rId31"/>
    <p:sldId id="264" r:id="rId32"/>
    <p:sldId id="294" r:id="rId33"/>
    <p:sldId id="295" r:id="rId3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nojosa, Jose Luis" initials="HJL" lastIdx="1" clrIdx="0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504" autoAdjust="0"/>
  </p:normalViewPr>
  <p:slideViewPr>
    <p:cSldViewPr showGuides="1">
      <p:cViewPr varScale="1">
        <p:scale>
          <a:sx n="68" d="100"/>
          <a:sy n="68" d="100"/>
        </p:scale>
        <p:origin x="1872" y="54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Mean: 195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,476</a:t>
            </a:r>
            <a:r>
              <a:rPr lang="en-US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Max:</a:t>
            </a:r>
            <a:r>
              <a:rPr lang="en-US" baseline="0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273,060</a:t>
            </a:r>
            <a:r>
              <a:rPr lang="en-US" dirty="0" smtClean="0"/>
              <a:t> </a:t>
            </a:r>
            <a:r>
              <a:rPr lang="en-US" baseline="0" dirty="0" smtClean="0"/>
              <a:t>on January 3</a:t>
            </a:r>
            <a:r>
              <a:rPr lang="en-US" baseline="30000" dirty="0" smtClean="0"/>
              <a:t>rd</a:t>
            </a:r>
            <a:r>
              <a:rPr lang="en-US" baseline="0" dirty="0" smtClean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Min:</a:t>
            </a:r>
            <a:r>
              <a:rPr lang="en-US" baseline="0" dirty="0" smtClean="0"/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146,802</a:t>
            </a:r>
            <a:r>
              <a:rPr lang="en-US" baseline="0" dirty="0" smtClean="0"/>
              <a:t> on January 18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3313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14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29,8000,010</a:t>
            </a:r>
            <a:r>
              <a:rPr lang="en-US" dirty="0" smtClean="0"/>
              <a:t> MWh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223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6,434,264</a:t>
            </a:r>
            <a:r>
              <a:rPr lang="en-US" dirty="0" smtClean="0"/>
              <a:t> M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87192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21.59%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76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Minimum Inertia</a:t>
            </a:r>
            <a:r>
              <a:rPr lang="en-US" baseline="0" dirty="0" smtClean="0"/>
              <a:t> = 128,759 MW*s on 11/3/2018. Need details here.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Previous Minimum was 130,014 MW*s on 10/27/2017. This was also our record wind day.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Data: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Mean: </a:t>
            </a:r>
            <a:r>
              <a:rPr lang="en-US" baseline="0" dirty="0" smtClean="0"/>
              <a:t>195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,476</a:t>
            </a:r>
            <a:r>
              <a:rPr lang="en-US" dirty="0" smtClean="0"/>
              <a:t>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Max:</a:t>
            </a:r>
            <a:r>
              <a:rPr lang="en-US" baseline="0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273,060</a:t>
            </a:r>
            <a:r>
              <a:rPr lang="en-US" dirty="0" smtClean="0"/>
              <a:t> </a:t>
            </a:r>
            <a:r>
              <a:rPr lang="en-US" baseline="0" dirty="0" smtClean="0"/>
              <a:t>on </a:t>
            </a:r>
            <a:r>
              <a:rPr lang="en-US" baseline="0" dirty="0" smtClean="0"/>
              <a:t>January 3</a:t>
            </a:r>
            <a:r>
              <a:rPr lang="en-US" baseline="30000" dirty="0" smtClean="0"/>
              <a:t>rd</a:t>
            </a:r>
            <a:r>
              <a:rPr lang="en-US" baseline="0" dirty="0" smtClean="0"/>
              <a:t> </a:t>
            </a: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Min:</a:t>
            </a:r>
            <a:r>
              <a:rPr lang="en-US" baseline="0" dirty="0" smtClean="0"/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146,802</a:t>
            </a:r>
            <a:r>
              <a:rPr lang="en-US" baseline="0" dirty="0" smtClean="0"/>
              <a:t> </a:t>
            </a:r>
            <a:r>
              <a:rPr lang="en-US" baseline="0" dirty="0" smtClean="0"/>
              <a:t>on </a:t>
            </a:r>
            <a:r>
              <a:rPr lang="en-US" baseline="0" dirty="0" smtClean="0"/>
              <a:t>January 18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4963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Frequency Bias</a:t>
            </a:r>
            <a:r>
              <a:rPr lang="en-US" baseline="0" dirty="0" smtClean="0"/>
              <a:t> updated from 764 to 759 in April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05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196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Outliers: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1/18/19</a:t>
            </a:r>
            <a:r>
              <a:rPr lang="en-US" baseline="0" dirty="0" smtClean="0"/>
              <a:t> 00:00 90.8%</a:t>
            </a: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Large Expected Generation </a:t>
            </a:r>
            <a:r>
              <a:rPr lang="en-US" baseline="0" dirty="0" smtClean="0"/>
              <a:t>Deviation and </a:t>
            </a:r>
            <a:r>
              <a:rPr lang="en-US" baseline="0" dirty="0" smtClean="0"/>
              <a:t>Regulation Up Exhausted from </a:t>
            </a:r>
            <a:r>
              <a:rPr lang="en-US" baseline="0" dirty="0" smtClean="0"/>
              <a:t>00:02 </a:t>
            </a:r>
            <a:r>
              <a:rPr lang="en-US" baseline="0" dirty="0" smtClean="0"/>
              <a:t>– </a:t>
            </a:r>
            <a:r>
              <a:rPr lang="en-US" baseline="0" dirty="0" smtClean="0"/>
              <a:t>00:22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en-US" baseline="0" dirty="0" smtClean="0"/>
              <a:t>1/22/19 7:00 94.9%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Low starting frequency, </a:t>
            </a:r>
            <a:r>
              <a:rPr lang="en-US" dirty="0" smtClean="0"/>
              <a:t>DC Tie</a:t>
            </a:r>
            <a:r>
              <a:rPr lang="en-US" baseline="0" dirty="0" smtClean="0"/>
              <a:t> Schedule Change, Load Ramping, and Units in Startup, Regulation Exhausted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013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Low starting frequency, </a:t>
            </a:r>
            <a:r>
              <a:rPr lang="en-US" dirty="0" smtClean="0"/>
              <a:t>DC Tie</a:t>
            </a:r>
            <a:r>
              <a:rPr lang="en-US" baseline="0" dirty="0" smtClean="0"/>
              <a:t> Schedule Change, Load Ramping, and Units in Startup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347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22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787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Mean is </a:t>
            </a:r>
            <a:r>
              <a:rPr lang="en-US" baseline="0" dirty="0" smtClean="0"/>
              <a:t>15.16 </a:t>
            </a:r>
            <a:r>
              <a:rPr lang="en-US" baseline="0" dirty="0" err="1" smtClean="0"/>
              <a:t>mHz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79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052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Mean: 15.16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Min: 12.92 </a:t>
            </a:r>
            <a:r>
              <a:rPr lang="en-US" baseline="0" dirty="0" err="1" smtClean="0"/>
              <a:t>mHz</a:t>
            </a:r>
            <a:endParaRPr lang="en-US" baseline="0" dirty="0" smtClean="0"/>
          </a:p>
          <a:p>
            <a:r>
              <a:rPr lang="en-US" baseline="0" dirty="0" smtClean="0"/>
              <a:t>Max: 18.95 </a:t>
            </a:r>
            <a:r>
              <a:rPr lang="en-US" baseline="0" dirty="0" err="1" smtClean="0"/>
              <a:t>mHz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900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897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smtClean="0"/>
              <a:t>Footer text goes here.</a:t>
            </a:r>
            <a:endParaRPr lang="en-US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ERCOT Frequency Control Report</a:t>
            </a:r>
          </a:p>
          <a:p>
            <a:r>
              <a:rPr lang="en-US" b="1" dirty="0" smtClean="0"/>
              <a:t>January 2019</a:t>
            </a:r>
            <a:endParaRPr lang="en-US" b="1" dirty="0"/>
          </a:p>
          <a:p>
            <a:endParaRPr lang="en-US" dirty="0"/>
          </a:p>
          <a:p>
            <a:r>
              <a:rPr lang="en-US" dirty="0" smtClean="0"/>
              <a:t>ERCOT</a:t>
            </a:r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February 13</a:t>
            </a:r>
            <a:r>
              <a:rPr lang="en-US" baseline="30000" dirty="0" smtClean="0"/>
              <a:t>th</a:t>
            </a:r>
            <a:r>
              <a:rPr lang="en-US" dirty="0" smtClean="0"/>
              <a:t>,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Month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052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6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 Profile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012" y="914400"/>
            <a:ext cx="71359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0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Frequency Profile Comparison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4012" y="914400"/>
            <a:ext cx="7135975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28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Time Error Correction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9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ERCOT Daily Time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3058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Corrections Log 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have been no time error corrections since December 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53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BAL-003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27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Selected Events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37" y="1476155"/>
            <a:ext cx="8467725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4615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</a:t>
            </a:r>
            <a:r>
              <a:rPr lang="en-US" dirty="0" smtClean="0"/>
              <a:t>2018 </a:t>
            </a:r>
            <a:r>
              <a:rPr lang="en-US" dirty="0"/>
              <a:t>BAL-003 FRM Performance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162" y="2767012"/>
            <a:ext cx="80676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5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458200" cy="411208"/>
          </a:xfrm>
        </p:spPr>
        <p:txBody>
          <a:bodyPr/>
          <a:lstStyle/>
          <a:p>
            <a:r>
              <a:rPr lang="en-US" dirty="0" smtClean="0"/>
              <a:t>Summary of January 2019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967" y="1583158"/>
            <a:ext cx="4114800" cy="4110831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CPS1: </a:t>
            </a:r>
            <a:r>
              <a:rPr lang="en-US" sz="1800" b="1" dirty="0" smtClean="0">
                <a:solidFill>
                  <a:schemeClr val="accent2"/>
                </a:solidFill>
              </a:rPr>
              <a:t>174.27%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>
                <a:solidFill>
                  <a:schemeClr val="accent2"/>
                </a:solidFill>
              </a:rPr>
              <a:t>Current </a:t>
            </a:r>
            <a:r>
              <a:rPr lang="en-US" sz="1800" dirty="0" smtClean="0">
                <a:solidFill>
                  <a:schemeClr val="accent2"/>
                </a:solidFill>
              </a:rPr>
              <a:t>CPS1 12-Month </a:t>
            </a:r>
            <a:r>
              <a:rPr lang="en-US" sz="1800" dirty="0">
                <a:solidFill>
                  <a:schemeClr val="accent2"/>
                </a:solidFill>
              </a:rPr>
              <a:t>Rolling Average: </a:t>
            </a:r>
            <a:r>
              <a:rPr lang="en-US" sz="1800" b="1" dirty="0" smtClean="0">
                <a:solidFill>
                  <a:schemeClr val="accent2"/>
                </a:solidFill>
              </a:rPr>
              <a:t>175.29%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3</a:t>
            </a:r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BAAL Exceedance</a:t>
            </a:r>
          </a:p>
          <a:p>
            <a:pPr>
              <a:spcBef>
                <a:spcPts val="600"/>
              </a:spcBef>
            </a:pPr>
            <a:r>
              <a:rPr lang="en-US" sz="1800" b="1" dirty="0">
                <a:solidFill>
                  <a:schemeClr val="accent2"/>
                </a:solidFill>
              </a:rPr>
              <a:t>2</a:t>
            </a:r>
            <a:r>
              <a:rPr lang="en-US" sz="1800" b="1" dirty="0" smtClean="0">
                <a:solidFill>
                  <a:schemeClr val="accent2"/>
                </a:solidFill>
              </a:rPr>
              <a:t> </a:t>
            </a:r>
            <a:r>
              <a:rPr lang="en-US" sz="1800" dirty="0" smtClean="0">
                <a:solidFill>
                  <a:schemeClr val="accent2"/>
                </a:solidFill>
              </a:rPr>
              <a:t>hourly CPS1 scores below 100%</a:t>
            </a: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BAAL-003 Events have updated through </a:t>
            </a:r>
            <a:r>
              <a:rPr lang="en-US" sz="1800" dirty="0" smtClean="0">
                <a:solidFill>
                  <a:schemeClr val="accent2"/>
                </a:solidFill>
              </a:rPr>
              <a:t>2018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>
              <a:spcBef>
                <a:spcPts val="600"/>
              </a:spcBef>
            </a:pPr>
            <a:r>
              <a:rPr lang="en-US" sz="1800" dirty="0" smtClean="0">
                <a:solidFill>
                  <a:schemeClr val="accent2"/>
                </a:solidFill>
              </a:rPr>
              <a:t>2018 BAAL-003 FRM Performance: </a:t>
            </a:r>
            <a:r>
              <a:rPr lang="en-US" sz="1800" b="1" dirty="0" smtClean="0">
                <a:solidFill>
                  <a:schemeClr val="accent2"/>
                </a:solidFill>
              </a:rPr>
              <a:t>-895.19</a:t>
            </a:r>
          </a:p>
          <a:p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 smtClean="0">
              <a:solidFill>
                <a:schemeClr val="accent2"/>
              </a:solidFill>
            </a:endParaRP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 smtClean="0"/>
          </a:p>
          <a:p>
            <a:pPr lvl="1"/>
            <a:endParaRPr lang="en-US" sz="18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10600" y="6561139"/>
            <a:ext cx="457200" cy="168766"/>
          </a:xfrm>
        </p:spPr>
        <p:txBody>
          <a:bodyPr/>
          <a:lstStyle/>
          <a:p>
            <a:fld id="{1D93BD3E-1E9A-4970-A6F7-E7AC52762E0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0" y="1583158"/>
            <a:ext cx="4267200" cy="41108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>
                <a:solidFill>
                  <a:schemeClr val="accent2"/>
                </a:solidFill>
              </a:rPr>
              <a:t>2019 RMS1 Statistics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dirty="0" smtClean="0">
                <a:solidFill>
                  <a:schemeClr val="accent2"/>
                </a:solidFill>
              </a:rPr>
              <a:t>15.16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dirty="0" smtClean="0">
                <a:solidFill>
                  <a:schemeClr val="accent2"/>
                </a:solidFill>
              </a:rPr>
              <a:t>12.92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dirty="0" smtClean="0">
                <a:solidFill>
                  <a:schemeClr val="accent2"/>
                </a:solidFill>
              </a:rPr>
              <a:t>18.95 </a:t>
            </a:r>
            <a:r>
              <a:rPr lang="en-US" sz="1600" dirty="0" err="1">
                <a:solidFill>
                  <a:schemeClr val="accent2"/>
                </a:solidFill>
              </a:rPr>
              <a:t>mHz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Energy Statistics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Total Energy: </a:t>
            </a:r>
            <a:r>
              <a:rPr lang="en-US" sz="1600" b="1" dirty="0" smtClean="0">
                <a:solidFill>
                  <a:schemeClr val="accent2"/>
                </a:solidFill>
              </a:rPr>
              <a:t>29,800,010</a:t>
            </a:r>
            <a:r>
              <a:rPr lang="en-US" sz="1600" dirty="0" smtClean="0">
                <a:solidFill>
                  <a:schemeClr val="accent2"/>
                </a:solidFill>
              </a:rPr>
              <a:t>  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Wind Energy: </a:t>
            </a:r>
            <a:r>
              <a:rPr lang="en-US" sz="1600" b="1" dirty="0" smtClean="0">
                <a:solidFill>
                  <a:schemeClr val="accent2"/>
                </a:solidFill>
              </a:rPr>
              <a:t>6,434,375</a:t>
            </a:r>
            <a:r>
              <a:rPr lang="en-US" sz="1600" dirty="0" smtClean="0">
                <a:solidFill>
                  <a:schemeClr val="accent2"/>
                </a:solidFill>
              </a:rPr>
              <a:t> MWh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Percent Energy from Wind Generation: </a:t>
            </a:r>
            <a:r>
              <a:rPr lang="en-US" sz="1600" b="1" dirty="0" smtClean="0">
                <a:solidFill>
                  <a:schemeClr val="accent2"/>
                </a:solidFill>
              </a:rPr>
              <a:t>21.59%</a:t>
            </a:r>
            <a:endParaRPr lang="en-US" sz="1600" b="1" dirty="0">
              <a:solidFill>
                <a:schemeClr val="accent2"/>
              </a:solidFill>
            </a:endParaRPr>
          </a:p>
          <a:p>
            <a:r>
              <a:rPr lang="en-US" sz="1800" dirty="0" smtClean="0">
                <a:solidFill>
                  <a:schemeClr val="accent2"/>
                </a:solidFill>
              </a:rPr>
              <a:t>Minimum System Inertia</a:t>
            </a: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Mean: </a:t>
            </a:r>
            <a:r>
              <a:rPr lang="en-US" sz="1600" b="1" dirty="0" smtClean="0">
                <a:solidFill>
                  <a:schemeClr val="accent2"/>
                </a:solidFill>
              </a:rPr>
              <a:t>195,476</a:t>
            </a:r>
            <a:endParaRPr lang="en-US" sz="1600" b="1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Max: </a:t>
            </a:r>
            <a:r>
              <a:rPr lang="en-US" sz="1600" b="1" dirty="0" smtClean="0">
                <a:solidFill>
                  <a:schemeClr val="accent2"/>
                </a:solidFill>
              </a:rPr>
              <a:t>273,060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</a:t>
            </a:r>
            <a:r>
              <a:rPr lang="en-US" sz="1600" dirty="0" smtClean="0">
                <a:solidFill>
                  <a:schemeClr val="accent2"/>
                </a:solidFill>
              </a:rPr>
              <a:t>January </a:t>
            </a:r>
            <a:r>
              <a:rPr lang="en-US" sz="1600" dirty="0" smtClean="0">
                <a:solidFill>
                  <a:schemeClr val="accent2"/>
                </a:solidFill>
              </a:rPr>
              <a:t>3</a:t>
            </a:r>
            <a:r>
              <a:rPr lang="en-US" sz="1600" baseline="30000" dirty="0" smtClean="0">
                <a:solidFill>
                  <a:schemeClr val="accent2"/>
                </a:solidFill>
              </a:rPr>
              <a:t>rd</a:t>
            </a:r>
            <a:endParaRPr lang="en-US" sz="1600" dirty="0">
              <a:solidFill>
                <a:schemeClr val="accent2"/>
              </a:solidFill>
            </a:endParaRPr>
          </a:p>
          <a:p>
            <a:pPr lvl="1"/>
            <a:r>
              <a:rPr lang="en-US" sz="1600" dirty="0">
                <a:solidFill>
                  <a:schemeClr val="accent2"/>
                </a:solidFill>
              </a:rPr>
              <a:t>Min: </a:t>
            </a:r>
            <a:r>
              <a:rPr lang="en-US" sz="1600" b="1" dirty="0" smtClean="0">
                <a:solidFill>
                  <a:schemeClr val="accent2"/>
                </a:solidFill>
              </a:rPr>
              <a:t>146,802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r>
              <a:rPr lang="en-US" sz="1600" dirty="0">
                <a:solidFill>
                  <a:schemeClr val="accent2"/>
                </a:solidFill>
              </a:rPr>
              <a:t>on </a:t>
            </a:r>
            <a:r>
              <a:rPr lang="en-US" sz="1600" dirty="0" smtClean="0">
                <a:solidFill>
                  <a:schemeClr val="accent2"/>
                </a:solidFill>
              </a:rPr>
              <a:t>January </a:t>
            </a:r>
            <a:r>
              <a:rPr lang="en-US" sz="1600" dirty="0" smtClean="0">
                <a:solidFill>
                  <a:schemeClr val="accent2"/>
                </a:solidFill>
              </a:rPr>
              <a:t>18</a:t>
            </a:r>
            <a:r>
              <a:rPr lang="en-US" sz="1600" baseline="30000" dirty="0" smtClean="0">
                <a:solidFill>
                  <a:schemeClr val="accent2"/>
                </a:solidFill>
              </a:rPr>
              <a:t>th</a:t>
            </a:r>
            <a:endParaRPr lang="en-US" sz="1800" dirty="0" smtClean="0"/>
          </a:p>
          <a:p>
            <a:pPr marL="457200" lvl="1" indent="0">
              <a:buFont typeface="Arial" panose="020B0604020202020204" pitchFamily="34" charset="0"/>
              <a:buNone/>
            </a:pPr>
            <a:endParaRPr lang="en-US" sz="1800" dirty="0" smtClean="0"/>
          </a:p>
          <a:p>
            <a:pPr lvl="1"/>
            <a:endParaRPr lang="en-US" sz="1800" dirty="0" smtClean="0"/>
          </a:p>
          <a:p>
            <a:pPr lvl="1"/>
            <a:endParaRPr lang="en-US" sz="18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9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Energy Statistics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1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229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9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% Energy from Wind Generation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7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ERCOT System Inertia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4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Minimum System Inertia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36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ctr"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66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Op. Year 2017 BAL-003 </a:t>
            </a:r>
            <a:r>
              <a:rPr lang="en-US" dirty="0" smtClean="0"/>
              <a:t>Selected Events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85800" y="914400"/>
            <a:ext cx="77724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461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Op. </a:t>
            </a:r>
            <a:r>
              <a:rPr lang="en-US" dirty="0"/>
              <a:t>Y</a:t>
            </a:r>
            <a:r>
              <a:rPr lang="en-US" dirty="0" smtClean="0"/>
              <a:t>ear 2017 BAL-003 FRM Performance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2874583"/>
            <a:ext cx="8534400" cy="126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Frequency Control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CPS1, BAAL, &amp; RMS1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7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Hourly CPS1 by Day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410200" y="5879068"/>
            <a:ext cx="326243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January-19 </a:t>
            </a:r>
            <a:r>
              <a:rPr lang="en-US" dirty="0" smtClean="0"/>
              <a:t>CPS1 (%): </a:t>
            </a:r>
            <a:r>
              <a:rPr lang="en-US" dirty="0" smtClean="0"/>
              <a:t>174.27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884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BAAL Exceedances</a:t>
            </a:r>
            <a:r>
              <a:rPr lang="en-US" dirty="0"/>
              <a:t> </a:t>
            </a:r>
            <a:r>
              <a:rPr lang="en-US" dirty="0" smtClean="0"/>
              <a:t>&amp; Violations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There were </a:t>
            </a:r>
            <a:r>
              <a:rPr lang="en-US" sz="2400" dirty="0" smtClean="0"/>
              <a:t>3 BAAL </a:t>
            </a:r>
            <a:r>
              <a:rPr lang="en-US" sz="2400" dirty="0"/>
              <a:t>exceedances</a:t>
            </a:r>
            <a:endParaRPr lang="en-US" sz="2400" dirty="0" smtClean="0"/>
          </a:p>
          <a:p>
            <a:pPr lvl="1"/>
            <a:r>
              <a:rPr lang="en-US" sz="2000" dirty="0" smtClean="0"/>
              <a:t>January 22, 2019</a:t>
            </a:r>
          </a:p>
          <a:p>
            <a:pPr lvl="2"/>
            <a:r>
              <a:rPr lang="en-US" sz="1600" dirty="0" smtClean="0"/>
              <a:t>Unit Trip at 7:05:06 </a:t>
            </a:r>
          </a:p>
          <a:p>
            <a:pPr lvl="2"/>
            <a:r>
              <a:rPr lang="en-US" sz="1600" dirty="0" smtClean="0"/>
              <a:t>Loss of 657 MW</a:t>
            </a:r>
            <a:endParaRPr lang="en-US" sz="1600" dirty="0" smtClean="0"/>
          </a:p>
          <a:p>
            <a:pPr lvl="2"/>
            <a:r>
              <a:rPr lang="en-US" sz="1600" dirty="0" smtClean="0"/>
              <a:t>Less than 59.91 Hz for 3 minutes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3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305799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15-Minute Average CPS1%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506923" y="817373"/>
            <a:ext cx="326243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January-19 </a:t>
            </a:r>
            <a:r>
              <a:rPr lang="en-US" dirty="0" smtClean="0"/>
              <a:t>CPS1 (%): </a:t>
            </a:r>
            <a:r>
              <a:rPr lang="en-US" dirty="0" smtClean="0"/>
              <a:t>174.27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3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914400"/>
            <a:ext cx="7960519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12-Month Rolling Average CPS1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724400" y="914400"/>
            <a:ext cx="3693319" cy="3077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400" dirty="0" smtClean="0"/>
              <a:t>Current 12-Month Rolling Average: </a:t>
            </a:r>
            <a:r>
              <a:rPr lang="en-US" sz="1400" dirty="0" smtClean="0"/>
              <a:t>175.29%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966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Daily RMS1 of ERCOT Frequency by </a:t>
            </a:r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047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Daily RMS1 of ERCOT Frequency by Month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1000" y="914400"/>
            <a:ext cx="82296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769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48F63C-08AC-4CDD-B36F-0851B11853CB}">
  <ds:schemaRefs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openxmlformats.org/package/2006/metadata/core-properties"/>
    <ds:schemaRef ds:uri="c34af464-7aa1-4edd-9be4-83dffc1cb926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31988</TotalTime>
  <Words>463</Words>
  <Application>Microsoft Office PowerPoint</Application>
  <PresentationFormat>On-screen Show (4:3)</PresentationFormat>
  <Paragraphs>140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1_Custom Design</vt:lpstr>
      <vt:lpstr>Office Theme</vt:lpstr>
      <vt:lpstr>Custom Design</vt:lpstr>
      <vt:lpstr>PowerPoint Presentation</vt:lpstr>
      <vt:lpstr>Summary of January 2019</vt:lpstr>
      <vt:lpstr>Frequency Control</vt:lpstr>
      <vt:lpstr>Hourly CPS1 by Day</vt:lpstr>
      <vt:lpstr>BAAL Exceedances &amp; Violations</vt:lpstr>
      <vt:lpstr>15-Minute Average CPS1%</vt:lpstr>
      <vt:lpstr>12-Month Rolling Average CPS1</vt:lpstr>
      <vt:lpstr>Daily RMS1 of ERCOT Frequency by Year</vt:lpstr>
      <vt:lpstr>Daily RMS1 of ERCOT Frequency by Month</vt:lpstr>
      <vt:lpstr>Daily RMS1 of ERCOT Frequency by Month</vt:lpstr>
      <vt:lpstr>Frequency Profile Comparison</vt:lpstr>
      <vt:lpstr>Frequency Profile Comparison</vt:lpstr>
      <vt:lpstr>Frequency Profile Comparison</vt:lpstr>
      <vt:lpstr>Time Error Correction</vt:lpstr>
      <vt:lpstr>ERCOT Daily Time Error</vt:lpstr>
      <vt:lpstr>Time Error Corrections Log Summary</vt:lpstr>
      <vt:lpstr>BAL-003 Performance</vt:lpstr>
      <vt:lpstr>Op. Year 2018 BAL-003 Selected Events</vt:lpstr>
      <vt:lpstr>Op. Year 2018 BAL-003 FRM Performance</vt:lpstr>
      <vt:lpstr>ERCOT Energy Statistics</vt:lpstr>
      <vt:lpstr>Total Energy</vt:lpstr>
      <vt:lpstr>Total Energy from Wind Generation</vt:lpstr>
      <vt:lpstr>% Energy from Wind Generation</vt:lpstr>
      <vt:lpstr>ERCOT System Inertia</vt:lpstr>
      <vt:lpstr>Daily Minimum System Inertia</vt:lpstr>
      <vt:lpstr>Questions?</vt:lpstr>
      <vt:lpstr>Op. Year 2017 BAL-003 Selected Events</vt:lpstr>
      <vt:lpstr>Op. Year 2017 BAL-003 FRM Performance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Hinojosa, Jose Luis</cp:lastModifiedBy>
  <cp:revision>448</cp:revision>
  <cp:lastPrinted>2016-01-21T20:53:15Z</cp:lastPrinted>
  <dcterms:created xsi:type="dcterms:W3CDTF">2016-01-21T15:20:31Z</dcterms:created>
  <dcterms:modified xsi:type="dcterms:W3CDTF">2019-02-12T17:41:41Z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