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79" r:id="rId19"/>
    <p:sldId id="28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5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3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4114800"/>
            <a:ext cx="449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Resource Definition Task Force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Load Resources Review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Feb 2019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854" y="322851"/>
            <a:ext cx="4464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AEC7"/>
                </a:solidFill>
              </a:rPr>
              <a:t>Framework </a:t>
            </a:r>
            <a:r>
              <a:rPr lang="en-US" sz="2400" dirty="0">
                <a:solidFill>
                  <a:srgbClr val="00AEC7"/>
                </a:solidFill>
              </a:rPr>
              <a:t>- Minimal Changes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3421" y="1900820"/>
            <a:ext cx="2371725" cy="3619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Controllable Load Resource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941832" y="1379174"/>
            <a:ext cx="5687568" cy="3619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Load Resource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71135" y="1905955"/>
            <a:ext cx="2472353" cy="3619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UFR Load Resource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410" y="1906583"/>
            <a:ext cx="2284450" cy="3619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Basic Load Resource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27366" y="2265977"/>
            <a:ext cx="926" cy="1102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88606" y="2420916"/>
            <a:ext cx="240642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Responsive Reserve Service</a:t>
            </a:r>
          </a:p>
          <a:p>
            <a:pPr marL="214313" indent="-214313" defTabSz="86916">
              <a:buFont typeface="Arial" panose="020B0604020202020204" pitchFamily="34" charset="0"/>
              <a:buChar char="•"/>
            </a:pPr>
            <a:r>
              <a:rPr lang="en-US" sz="1350" dirty="0"/>
              <a:t>FFR</a:t>
            </a:r>
          </a:p>
          <a:p>
            <a:pPr marL="214313" indent="-214313" defTabSz="86916">
              <a:buFont typeface="Arial" panose="020B0604020202020204" pitchFamily="34" charset="0"/>
              <a:buChar char="•"/>
            </a:pPr>
            <a:r>
              <a:rPr lang="en-US" sz="1350" dirty="0"/>
              <a:t>UFR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286932" y="2267905"/>
            <a:ext cx="0" cy="21259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20279" y="2872066"/>
            <a:ext cx="26147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Fast Frequency Response Responsive Reserve Service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20279" y="2278057"/>
            <a:ext cx="284885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Fast Response Regulation Service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25535" y="2284276"/>
            <a:ext cx="0" cy="3938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25535" y="2678109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8305" y="4749475"/>
            <a:ext cx="1859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Register as a Basic Load Resource and deployed through Verbal Dispatch Only to provide ECRS, 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727366" y="3368355"/>
            <a:ext cx="2501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12029" y="2539609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71135" y="4742349"/>
            <a:ext cx="2544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Register as a UFR Load Resource with either a 15 cycle (FFR) or 30 cycle(UFR) response time and may qualify to provide ECRS or Responsive Reserve Service.  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284441" y="2428479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280822" y="3523562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280822" y="3791438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287694" y="3164883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84441" y="2700353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20279" y="2545050"/>
            <a:ext cx="16369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Regulation Service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16701" y="3385062"/>
            <a:ext cx="247375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Primary Frequency Response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13614" y="3632946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ECRS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5286918" y="4393814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288456" y="4103177"/>
            <a:ext cx="235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13613" y="3964677"/>
            <a:ext cx="22717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Non Spin (SCED Qualified)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12807" y="4269844"/>
            <a:ext cx="34868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Real-Time Energy Market (SCED qualified)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28851" y="4704470"/>
            <a:ext cx="3177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Register as a Controllable Load Resource to qualify to provide one or more of the following:  FRRS, Regulation Service, Fast Frequency Response, Primary Frequency Response, ECRS, Non-Spin, and Real-Time Energy Market.  May be an aggregation for providing Non-Spin only.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1375" y="2539609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ECRS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42506" y="3229856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ECRS</a:t>
            </a:r>
          </a:p>
        </p:txBody>
      </p:sp>
    </p:spTree>
    <p:extLst>
      <p:ext uri="{BB962C8B-B14F-4D97-AF65-F5344CB8AC3E}">
        <p14:creationId xmlns:p14="http://schemas.microsoft.com/office/powerpoint/2010/main" val="3380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1949" y="2804923"/>
            <a:ext cx="1238250" cy="4716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Basic Load Resource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57350" y="2810072"/>
            <a:ext cx="1662113" cy="466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UFR Load Resource</a:t>
            </a:r>
          </a:p>
        </p:txBody>
      </p:sp>
      <p:sp>
        <p:nvSpPr>
          <p:cNvPr id="7" name="Rectangle 6"/>
          <p:cNvSpPr/>
          <p:nvPr/>
        </p:nvSpPr>
        <p:spPr>
          <a:xfrm>
            <a:off x="950976" y="2067122"/>
            <a:ext cx="6501384" cy="361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Load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79606" y="2810072"/>
            <a:ext cx="1235874" cy="476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SCED LR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5622" y="2810072"/>
            <a:ext cx="1715678" cy="476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Frequency Responsive LR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24675" y="2804923"/>
            <a:ext cx="1437087" cy="481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Reserve LR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738917" y="3286125"/>
            <a:ext cx="0" cy="12752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738917" y="3667125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38917" y="4561332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983388" y="3286125"/>
            <a:ext cx="1" cy="23456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83388" y="3667125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983388" y="4182890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72908" y="4729514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97701" y="5273939"/>
            <a:ext cx="151863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Primary Frequency Responsive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7221" y="3333341"/>
            <a:ext cx="14370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Fast Response Regulation Service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044342" y="3286125"/>
            <a:ext cx="0" cy="771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040341" y="4057650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044342" y="3661976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58655" y="3516139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ECRS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58940" y="3905890"/>
            <a:ext cx="906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Non-Spin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397101" y="3286125"/>
            <a:ext cx="0" cy="633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97101" y="3919151"/>
            <a:ext cx="1149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464" y="341892"/>
            <a:ext cx="799693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C7"/>
                </a:solidFill>
                <a:latin typeface="+mj-lt"/>
              </a:rPr>
              <a:t>Framework Option </a:t>
            </a:r>
            <a:r>
              <a:rPr lang="en-US" sz="2400" dirty="0" smtClean="0">
                <a:solidFill>
                  <a:srgbClr val="00AEC7"/>
                </a:solidFill>
                <a:latin typeface="+mj-lt"/>
              </a:rPr>
              <a:t>1- </a:t>
            </a:r>
            <a:r>
              <a:rPr lang="en-US" sz="2400" dirty="0">
                <a:solidFill>
                  <a:srgbClr val="00AEC7"/>
                </a:solidFill>
                <a:latin typeface="+mj-lt"/>
              </a:rPr>
              <a:t>Modified Merit Badge</a:t>
            </a:r>
            <a:r>
              <a:rPr lang="en-US" sz="1350" dirty="0">
                <a:solidFill>
                  <a:srgbClr val="00AEC7"/>
                </a:solidFill>
                <a:latin typeface="+mj-lt"/>
              </a:rPr>
              <a:t> </a:t>
            </a:r>
          </a:p>
          <a:p>
            <a:endParaRPr lang="en-US" sz="1350" dirty="0">
              <a:solidFill>
                <a:srgbClr val="00AEC7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2286" y="3780651"/>
            <a:ext cx="8165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ECRS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67552" y="3368654"/>
            <a:ext cx="1376137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Responsive Reserve Service</a:t>
            </a:r>
          </a:p>
          <a:p>
            <a:pPr marL="214313" indent="-214313" defTabSz="86916">
              <a:buFont typeface="Arial" panose="020B0604020202020204" pitchFamily="34" charset="0"/>
              <a:buChar char="•"/>
            </a:pPr>
            <a:r>
              <a:rPr lang="en-US" sz="1350" dirty="0"/>
              <a:t>FFR</a:t>
            </a:r>
          </a:p>
          <a:p>
            <a:pPr marL="214313" indent="-214313" defTabSz="86916">
              <a:buFont typeface="Arial" panose="020B0604020202020204" pitchFamily="34" charset="0"/>
              <a:buChar char="•"/>
            </a:pPr>
            <a:r>
              <a:rPr lang="en-US" sz="1350" dirty="0"/>
              <a:t>UFR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8290" y="4424749"/>
            <a:ext cx="7849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ECRS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592929" y="3301168"/>
            <a:ext cx="0" cy="633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92929" y="3937427"/>
            <a:ext cx="1149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27596" y="3736375"/>
            <a:ext cx="89038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RT Energy Market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97731" y="3946683"/>
            <a:ext cx="14370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Regulation Service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87220" y="4410950"/>
            <a:ext cx="1437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Fast Frequency Response Regulation Service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4983388" y="5634851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6566" y="2804922"/>
            <a:ext cx="882792" cy="471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Basic Load Resource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03805" y="2804922"/>
            <a:ext cx="1232328" cy="481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UFR Load Resources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6757" y="2108462"/>
            <a:ext cx="5346107" cy="361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Load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051" y="2804922"/>
            <a:ext cx="773153" cy="4812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SCED LR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53166" y="2818062"/>
            <a:ext cx="1224089" cy="4812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30 Minute Reserve Controllable LR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3286125"/>
            <a:ext cx="0" cy="7898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459600" y="3652371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447800" y="4089078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90163" y="3346748"/>
            <a:ext cx="9443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Responsive Reserve Service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87371" y="2804922"/>
            <a:ext cx="1075351" cy="4812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Fast Response LR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01454" y="2804922"/>
            <a:ext cx="921066" cy="471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Balancing Controllable LR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20893" y="2804922"/>
            <a:ext cx="1191971" cy="471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10 Minute Reserve Controllable LR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32687" y="3286125"/>
            <a:ext cx="1688" cy="425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34375" y="3707513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8219" y="313045"/>
            <a:ext cx="7207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C7"/>
                </a:solidFill>
                <a:latin typeface="+mj-lt"/>
              </a:rPr>
              <a:t>Framework Option </a:t>
            </a:r>
            <a:r>
              <a:rPr lang="en-US" sz="2400" dirty="0" smtClean="0">
                <a:solidFill>
                  <a:srgbClr val="00AEC7"/>
                </a:solidFill>
                <a:latin typeface="+mj-lt"/>
              </a:rPr>
              <a:t>2 - </a:t>
            </a:r>
            <a:r>
              <a:rPr lang="en-US" sz="2400" dirty="0">
                <a:solidFill>
                  <a:srgbClr val="00AEC7"/>
                </a:solidFill>
                <a:latin typeface="+mj-lt"/>
              </a:rPr>
              <a:t>Full Merit Badge </a:t>
            </a:r>
          </a:p>
          <a:p>
            <a:endParaRPr lang="en-US" sz="1600" dirty="0">
              <a:solidFill>
                <a:srgbClr val="00AEC7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66782" y="3973662"/>
            <a:ext cx="689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ECRS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9986" y="3590579"/>
            <a:ext cx="689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ECRS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7201864" y="3308443"/>
            <a:ext cx="1688" cy="425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814574" y="3276600"/>
            <a:ext cx="1688" cy="425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800835" y="3292260"/>
            <a:ext cx="4616" cy="681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88409" y="3295268"/>
            <a:ext cx="12107" cy="1257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189726" y="3716880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805419" y="3687695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806029" y="3560090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588607" y="3679126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788083" y="3967703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14635" y="3582952"/>
            <a:ext cx="6893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ECRS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91132" y="3590579"/>
            <a:ext cx="6893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Non-Spin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2234" y="3493996"/>
            <a:ext cx="1124528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Fast Response Regulation Service</a:t>
            </a:r>
          </a:p>
          <a:p>
            <a:endParaRPr lang="en-US" sz="1050" dirty="0"/>
          </a:p>
          <a:p>
            <a:r>
              <a:rPr lang="en-US" sz="1050" dirty="0"/>
              <a:t>Fast Frequency Response Regulation Service</a:t>
            </a:r>
          </a:p>
          <a:p>
            <a:endParaRPr lang="en-US" sz="135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601307" y="4550485"/>
            <a:ext cx="134433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27849" y="3449027"/>
            <a:ext cx="8322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Regulation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18861" y="385938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PFR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58818" y="3499007"/>
            <a:ext cx="6229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RT Energy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696833" y="3299265"/>
            <a:ext cx="0" cy="550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2696833" y="3839904"/>
            <a:ext cx="234668" cy="9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88219" y="313045"/>
            <a:ext cx="7817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AEC7"/>
                </a:solidFill>
                <a:latin typeface="+mj-lt"/>
              </a:rPr>
              <a:t>Other Responsive loads - *not* Load Resources</a:t>
            </a:r>
            <a:endParaRPr lang="en-US" sz="2400" dirty="0">
              <a:solidFill>
                <a:srgbClr val="00AEC7"/>
              </a:solidFill>
              <a:latin typeface="+mj-lt"/>
            </a:endParaRPr>
          </a:p>
          <a:p>
            <a:endParaRPr lang="en-US" sz="1600" dirty="0">
              <a:solidFill>
                <a:srgbClr val="00AEC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504617"/>
            <a:ext cx="244451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*Remotely controlled thermostats,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etc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etc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84" r="1" b="38889"/>
          <a:stretch/>
        </p:blipFill>
        <p:spPr>
          <a:xfrm>
            <a:off x="2209799" y="1143000"/>
            <a:ext cx="480671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47852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00AEC7"/>
                </a:solidFill>
                <a:latin typeface="+mj-lt"/>
              </a:rPr>
              <a:t>Proposed Load Resource </a:t>
            </a:r>
            <a:r>
              <a:rPr lang="en-US" sz="2100" dirty="0">
                <a:solidFill>
                  <a:srgbClr val="00AEC7"/>
                </a:solidFill>
                <a:latin typeface="+mj-lt"/>
              </a:rPr>
              <a:t>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4786039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*attribute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52736"/>
            <a:ext cx="8001000" cy="367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3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54120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00AEC7"/>
                </a:solidFill>
                <a:latin typeface="+mj-lt"/>
              </a:rPr>
              <a:t>Combined Proposed Resources Framework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333151"/>
            <a:ext cx="8763000" cy="210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0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285750" indent="-285750"/>
            <a:r>
              <a:rPr lang="en-US" dirty="0"/>
              <a:t>Brief review of Resource Definition Task force (RTF) work on Generation Resources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Update on Load Resource Definitions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Framework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NPRR863 </a:t>
            </a:r>
            <a:r>
              <a:rPr lang="en-US" dirty="0"/>
              <a:t>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Resource Options </a:t>
            </a:r>
            <a:r>
              <a:rPr lang="en-US" dirty="0"/>
              <a:t>requested by Stakeholders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responsive loads (small l, small 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Load Resource Framework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sz="2100" dirty="0"/>
              <a:t>Original Generation Resource Definition Framework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6" y="1746647"/>
            <a:ext cx="7900988" cy="336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78103"/>
            <a:ext cx="533400" cy="165497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46851"/>
            <a:ext cx="8559800" cy="355295"/>
          </a:xfrm>
        </p:spPr>
        <p:txBody>
          <a:bodyPr>
            <a:normAutofit fontScale="90000"/>
          </a:bodyPr>
          <a:lstStyle/>
          <a:p>
            <a:r>
              <a:rPr lang="en-US" sz="2100" dirty="0"/>
              <a:t>Proposed Generation Category Nomenclature – using </a:t>
            </a:r>
            <a:r>
              <a:rPr lang="en-US" sz="2100" i="1" dirty="0"/>
              <a:t>existing</a:t>
            </a:r>
            <a:r>
              <a:rPr lang="en-US" sz="2100" dirty="0"/>
              <a:t> requirements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48086"/>
              </p:ext>
            </p:extLst>
          </p:nvPr>
        </p:nvGraphicFramePr>
        <p:xfrm>
          <a:off x="253000" y="1328992"/>
          <a:ext cx="8764000" cy="4966165"/>
        </p:xfrm>
        <a:graphic>
          <a:graphicData uri="http://schemas.openxmlformats.org/drawingml/2006/table">
            <a:tbl>
              <a:tblPr firstRow="1" firstCol="1" bandRow="1"/>
              <a:tblGrid>
                <a:gridCol w="53065"/>
                <a:gridCol w="1416581"/>
                <a:gridCol w="2324948"/>
                <a:gridCol w="2144798"/>
                <a:gridCol w="231135"/>
                <a:gridCol w="2593473"/>
              </a:tblGrid>
              <a:tr h="214676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lv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900" u="sng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Zone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 Only Transmission </a:t>
                      </a: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Self-Generator (TSG)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wholesale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settled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for exported energy only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Settled - Load Zone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III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7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8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8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8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800" dirty="0" smtClean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IV</a:t>
                      </a:r>
                    </a:p>
                    <a:p>
                      <a:pPr marL="457200"/>
                      <a:endParaRPr lang="en-US" sz="800" dirty="0" smtClean="0"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not required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</a:t>
                      </a: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0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ERCOT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VI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8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Microgenerator*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settles</a:t>
                      </a:r>
                      <a:r>
                        <a:rPr lang="en-US" sz="8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as negative load in competitive choice areas once meter configuration updated to DG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ERCOT</a:t>
                      </a:r>
                      <a:r>
                        <a:rPr lang="en-US" sz="8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settlement policy for NOIE areas.</a:t>
                      </a: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VII</a:t>
                      </a: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776"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</a:t>
                      </a:r>
                      <a:r>
                        <a:rPr lang="en-US" sz="800" b="1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OffersNote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Transmission</a:t>
                      </a:r>
                      <a:r>
                        <a:rPr lang="en-US" sz="8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connected resources are required to be modeled in ERCOT NMMS systems.  Studies are determined based on requirements for size and resource category type.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*Microgenerator</a:t>
                      </a:r>
                      <a:r>
                        <a:rPr lang="en-US" sz="800" b="1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definition may need resolution with PUC</a:t>
                      </a:r>
                      <a:endParaRPr lang="en-US" sz="8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925"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3000" y="1328992"/>
            <a:ext cx="1499600" cy="4449111"/>
          </a:xfrm>
          <a:prstGeom prst="rect">
            <a:avLst/>
          </a:prstGeom>
          <a:solidFill>
            <a:srgbClr val="DC54D2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752600" y="1328992"/>
            <a:ext cx="2286294" cy="4449111"/>
          </a:xfrm>
          <a:prstGeom prst="rect">
            <a:avLst/>
          </a:prstGeom>
          <a:solidFill>
            <a:srgbClr val="42EEEE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4038894" y="1328992"/>
            <a:ext cx="2361906" cy="2176208"/>
          </a:xfrm>
          <a:prstGeom prst="rect">
            <a:avLst/>
          </a:prstGeom>
          <a:solidFill>
            <a:srgbClr val="42EEEE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212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96355"/>
            <a:ext cx="8564810" cy="3680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474" y="334802"/>
            <a:ext cx="7586663" cy="330398"/>
          </a:xfrm>
        </p:spPr>
        <p:txBody>
          <a:bodyPr>
            <a:noAutofit/>
          </a:bodyPr>
          <a:lstStyle/>
          <a:p>
            <a:pPr algn="ctr"/>
            <a:r>
              <a:rPr lang="en-US" sz="2100" dirty="0"/>
              <a:t>Proposed Generation Resource Definition Framework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806" y="5033575"/>
            <a:ext cx="15472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NPRR889 RTF-1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71850" y="5086350"/>
            <a:ext cx="571500" cy="17145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3962806" y="5257800"/>
            <a:ext cx="15472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NPRR921 </a:t>
            </a:r>
            <a:r>
              <a:rPr lang="en-US" sz="1350" dirty="0"/>
              <a:t>RTF-2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71850" y="5310575"/>
            <a:ext cx="571500" cy="17145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" name="Straight Connector 2"/>
          <p:cNvCxnSpPr/>
          <p:nvPr/>
        </p:nvCxnSpPr>
        <p:spPr>
          <a:xfrm>
            <a:off x="2057400" y="1371600"/>
            <a:ext cx="30289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7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8680" y="1611630"/>
            <a:ext cx="7315200" cy="457200"/>
          </a:xfrm>
          <a:prstGeom prst="rect">
            <a:avLst/>
          </a:prstGeom>
          <a:solidFill>
            <a:srgbClr val="FCA0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Load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680" y="2173986"/>
            <a:ext cx="3547872" cy="448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Non-Controllable Load Resources*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2173986"/>
            <a:ext cx="3611880" cy="448056"/>
          </a:xfrm>
          <a:prstGeom prst="rect">
            <a:avLst/>
          </a:prstGeom>
          <a:solidFill>
            <a:srgbClr val="FCA0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Controllable Load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680" y="2686050"/>
            <a:ext cx="1545336" cy="448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UFR @ 59.7 Hz Required</a:t>
            </a:r>
          </a:p>
        </p:txBody>
      </p:sp>
      <p:sp>
        <p:nvSpPr>
          <p:cNvPr id="9" name="Rectangle 8"/>
          <p:cNvSpPr/>
          <p:nvPr/>
        </p:nvSpPr>
        <p:spPr>
          <a:xfrm>
            <a:off x="6391656" y="3225546"/>
            <a:ext cx="1792224" cy="6583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Distribution Connected Loads Only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2686050"/>
            <a:ext cx="1728216" cy="448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Single Site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77940" y="2695194"/>
            <a:ext cx="1792224" cy="448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Aggregate Load Resource (ALR)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91656" y="3966210"/>
            <a:ext cx="1792224" cy="14439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Each site &lt; 10 MWs of Demand Response Capability and all sites located in same Load Zone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341699"/>
            <a:ext cx="54585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00AEC7"/>
                </a:solidFill>
                <a:latin typeface="+mj-lt"/>
              </a:rPr>
              <a:t>Current Protocol Load Resource Framework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8680" y="3966210"/>
            <a:ext cx="354787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/>
            <a:r>
              <a:rPr lang="en-US" sz="1350" dirty="0"/>
              <a:t>* Also referred to in the Protocols as Load Resource controlled by high-set under-frequency relay, Load Resource other than Controllable Load, and other variations</a:t>
            </a:r>
          </a:p>
        </p:txBody>
      </p:sp>
    </p:spTree>
    <p:extLst>
      <p:ext uri="{BB962C8B-B14F-4D97-AF65-F5344CB8AC3E}">
        <p14:creationId xmlns:p14="http://schemas.microsoft.com/office/powerpoint/2010/main" val="20749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95643"/>
            <a:ext cx="46233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00AEC7"/>
                </a:solidFill>
                <a:latin typeface="+mj-lt"/>
              </a:rPr>
              <a:t>Current Markets For Load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3292" y="2236822"/>
            <a:ext cx="1810512" cy="384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Regulation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6983" y="3054782"/>
            <a:ext cx="1810512" cy="384048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Responsive Reserve Service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6983" y="3876803"/>
            <a:ext cx="1810512" cy="384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Non-Spin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41630" y="3796051"/>
            <a:ext cx="4075980" cy="3804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 Controllable Load Resource (SCED Dispatched)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4251" y="2236822"/>
            <a:ext cx="4089670" cy="349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154" indent="-82154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Controllable Load Resource w/ </a:t>
            </a:r>
            <a:r>
              <a:rPr lang="en-US" sz="1200" dirty="0" err="1">
                <a:solidFill>
                  <a:schemeClr val="tx1"/>
                </a:solidFill>
              </a:rPr>
              <a:t>Gov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Resp</a:t>
            </a:r>
            <a:r>
              <a:rPr lang="en-US" sz="1200" dirty="0">
                <a:solidFill>
                  <a:schemeClr val="tx1"/>
                </a:solidFill>
              </a:rPr>
              <a:t> &amp; LFC base points)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27940" y="2752792"/>
            <a:ext cx="4075980" cy="365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 Controllable Load Resource w/ </a:t>
            </a:r>
            <a:r>
              <a:rPr lang="en-US" sz="1200" dirty="0" err="1">
                <a:solidFill>
                  <a:schemeClr val="tx1"/>
                </a:solidFill>
              </a:rPr>
              <a:t>Gov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Resp</a:t>
            </a:r>
            <a:r>
              <a:rPr lang="en-US" sz="1200" dirty="0">
                <a:solidFill>
                  <a:schemeClr val="tx1"/>
                </a:solidFill>
              </a:rPr>
              <a:t> &amp; LFC (SCED Dispatched)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27940" y="3264194"/>
            <a:ext cx="4089670" cy="3610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 Non-Controllable Load Resource (UFR-30 cycle)</a:t>
            </a:r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547495" y="2411737"/>
            <a:ext cx="866756" cy="1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3547495" y="2935650"/>
            <a:ext cx="880445" cy="191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1"/>
          </p:cNvCxnSpPr>
          <p:nvPr/>
        </p:nvCxnSpPr>
        <p:spPr>
          <a:xfrm>
            <a:off x="3547495" y="3335541"/>
            <a:ext cx="880445" cy="109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1"/>
          </p:cNvCxnSpPr>
          <p:nvPr/>
        </p:nvCxnSpPr>
        <p:spPr>
          <a:xfrm>
            <a:off x="3547495" y="3977491"/>
            <a:ext cx="894135" cy="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736983" y="4916129"/>
            <a:ext cx="1810512" cy="384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Real-Time Energy Market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41630" y="4912455"/>
            <a:ext cx="4075980" cy="3877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SCED Qualified Controllable Load Resource</a:t>
            </a:r>
          </a:p>
        </p:txBody>
      </p:sp>
      <p:cxnSp>
        <p:nvCxnSpPr>
          <p:cNvPr id="34" name="Straight Arrow Connector 33"/>
          <p:cNvCxnSpPr>
            <a:stCxn id="26" idx="3"/>
            <a:endCxn id="27" idx="1"/>
          </p:cNvCxnSpPr>
          <p:nvPr/>
        </p:nvCxnSpPr>
        <p:spPr>
          <a:xfrm flipV="1">
            <a:off x="3547495" y="5106316"/>
            <a:ext cx="894135" cy="1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441630" y="4334960"/>
            <a:ext cx="4062290" cy="42892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 Aggregate Load Resource (SCED Dispatched)</a:t>
            </a: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>
            <a:off x="3547495" y="4132091"/>
            <a:ext cx="894135" cy="417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14249" y="1791780"/>
            <a:ext cx="4089671" cy="314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Controllable Load Resource providing FRRS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547495" y="1967074"/>
            <a:ext cx="866756" cy="357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8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42" y="1483309"/>
            <a:ext cx="4993481" cy="2828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67546" y="2291012"/>
            <a:ext cx="3064388" cy="267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Controllable Load Resource w/ </a:t>
            </a:r>
            <a:r>
              <a:rPr lang="en-US" sz="900" dirty="0" err="1">
                <a:solidFill>
                  <a:schemeClr val="tx1"/>
                </a:solidFill>
              </a:rPr>
              <a:t>Gov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Resp</a:t>
            </a:r>
            <a:r>
              <a:rPr lang="en-US" sz="900" dirty="0">
                <a:solidFill>
                  <a:schemeClr val="tx1"/>
                </a:solidFill>
              </a:rPr>
              <a:t> &amp; LFC basepoints</a:t>
            </a: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5103886" y="2423572"/>
            <a:ext cx="463661" cy="1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8" idx="1"/>
          </p:cNvCxnSpPr>
          <p:nvPr/>
        </p:nvCxnSpPr>
        <p:spPr>
          <a:xfrm flipV="1">
            <a:off x="5103886" y="1460406"/>
            <a:ext cx="423328" cy="203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83695" y="3225565"/>
            <a:ext cx="3048239" cy="2716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Controllable Load Resource (SCED Dispatched)</a:t>
            </a:r>
          </a:p>
        </p:txBody>
      </p:sp>
      <p:cxnSp>
        <p:nvCxnSpPr>
          <p:cNvPr id="21" name="Straight Arrow Connector 20"/>
          <p:cNvCxnSpPr>
            <a:endCxn id="19" idx="1"/>
          </p:cNvCxnSpPr>
          <p:nvPr/>
        </p:nvCxnSpPr>
        <p:spPr>
          <a:xfrm>
            <a:off x="5095811" y="3314224"/>
            <a:ext cx="487884" cy="47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7" idx="1"/>
          </p:cNvCxnSpPr>
          <p:nvPr/>
        </p:nvCxnSpPr>
        <p:spPr>
          <a:xfrm>
            <a:off x="5111923" y="4199354"/>
            <a:ext cx="487455" cy="509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74320" y="4608490"/>
            <a:ext cx="4837603" cy="384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Real-Time Energy Market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07841" y="4937376"/>
            <a:ext cx="3024093" cy="2840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SCED Qualified Controllable Load Resource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7" idx="3"/>
            <a:endCxn id="22" idx="1"/>
          </p:cNvCxnSpPr>
          <p:nvPr/>
        </p:nvCxnSpPr>
        <p:spPr>
          <a:xfrm>
            <a:off x="5111923" y="4800514"/>
            <a:ext cx="495918" cy="278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6448" y="324653"/>
            <a:ext cx="3283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AEC7"/>
                </a:solidFill>
                <a:latin typeface="+mj-lt"/>
              </a:rPr>
              <a:t>NPRR 863 Framework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99378" y="4250442"/>
            <a:ext cx="3024093" cy="2527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Controllable Load  Resource (SCED Dispatched)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99378" y="4584069"/>
            <a:ext cx="3024093" cy="2485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Aggregate Load Resource (SCED Dispatched)</a:t>
            </a:r>
          </a:p>
        </p:txBody>
      </p:sp>
      <p:cxnSp>
        <p:nvCxnSpPr>
          <p:cNvPr id="28" name="Straight Arrow Connector 27"/>
          <p:cNvCxnSpPr>
            <a:endCxn id="26" idx="1"/>
          </p:cNvCxnSpPr>
          <p:nvPr/>
        </p:nvCxnSpPr>
        <p:spPr>
          <a:xfrm>
            <a:off x="5092613" y="4052866"/>
            <a:ext cx="506765" cy="323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583695" y="3568672"/>
            <a:ext cx="3048239" cy="27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Basic Load Resource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3695" y="3898177"/>
            <a:ext cx="3048239" cy="2657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UFR Load Resource (30 cycle)</a:t>
            </a:r>
          </a:p>
        </p:txBody>
      </p:sp>
      <p:cxnSp>
        <p:nvCxnSpPr>
          <p:cNvPr id="34" name="Straight Arrow Connector 33"/>
          <p:cNvCxnSpPr>
            <a:endCxn id="32" idx="1"/>
          </p:cNvCxnSpPr>
          <p:nvPr/>
        </p:nvCxnSpPr>
        <p:spPr>
          <a:xfrm>
            <a:off x="5113209" y="3716731"/>
            <a:ext cx="470486" cy="314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1" idx="1"/>
          </p:cNvCxnSpPr>
          <p:nvPr/>
        </p:nvCxnSpPr>
        <p:spPr>
          <a:xfrm>
            <a:off x="5087776" y="3703369"/>
            <a:ext cx="495919" cy="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567546" y="2612755"/>
            <a:ext cx="3064388" cy="2513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UFR Load Resource (30 cycle)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67546" y="2917998"/>
            <a:ext cx="3064388" cy="2516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Auto Dispatch Controllable Load Resource (30 cycle)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" idx="3"/>
            <a:endCxn id="50" idx="1"/>
          </p:cNvCxnSpPr>
          <p:nvPr/>
        </p:nvCxnSpPr>
        <p:spPr>
          <a:xfrm flipV="1">
            <a:off x="5111923" y="2738438"/>
            <a:ext cx="455624" cy="159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" idx="3"/>
            <a:endCxn id="51" idx="1"/>
          </p:cNvCxnSpPr>
          <p:nvPr/>
        </p:nvCxnSpPr>
        <p:spPr>
          <a:xfrm>
            <a:off x="5111923" y="2897771"/>
            <a:ext cx="455624" cy="146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543325" y="1641630"/>
            <a:ext cx="3088610" cy="2536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UFR Load Resource (15 cycle)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59473" y="1993948"/>
            <a:ext cx="3072461" cy="2350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Auto Dispatch Controllable Load Resource (15 cycle)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endCxn id="63" idx="1"/>
          </p:cNvCxnSpPr>
          <p:nvPr/>
        </p:nvCxnSpPr>
        <p:spPr>
          <a:xfrm>
            <a:off x="5095811" y="2111238"/>
            <a:ext cx="463662" cy="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1"/>
          </p:cNvCxnSpPr>
          <p:nvPr/>
        </p:nvCxnSpPr>
        <p:spPr>
          <a:xfrm flipV="1">
            <a:off x="5111923" y="1768436"/>
            <a:ext cx="431402" cy="304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527213" y="1343317"/>
            <a:ext cx="3104723" cy="2341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Controllable Load Resource w/ </a:t>
            </a:r>
            <a:r>
              <a:rPr lang="en-US" sz="900" dirty="0" err="1">
                <a:solidFill>
                  <a:schemeClr val="tx1"/>
                </a:solidFill>
              </a:rPr>
              <a:t>Gov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Resp</a:t>
            </a:r>
            <a:r>
              <a:rPr lang="en-US" sz="900" dirty="0">
                <a:solidFill>
                  <a:schemeClr val="tx1"/>
                </a:solidFill>
              </a:rPr>
              <a:t> &amp; LFC base points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500846" y="1030596"/>
            <a:ext cx="3131090" cy="2341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Controllable Load Resource providing FRRS</a:t>
            </a:r>
          </a:p>
        </p:txBody>
      </p:sp>
      <p:cxnSp>
        <p:nvCxnSpPr>
          <p:cNvPr id="70" name="Straight Arrow Connector 69"/>
          <p:cNvCxnSpPr>
            <a:endCxn id="69" idx="1"/>
          </p:cNvCxnSpPr>
          <p:nvPr/>
        </p:nvCxnSpPr>
        <p:spPr>
          <a:xfrm flipV="1">
            <a:off x="5095810" y="1147685"/>
            <a:ext cx="405035" cy="51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74320" y="5286224"/>
            <a:ext cx="448056" cy="144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1" name="Rectangle 90"/>
          <p:cNvSpPr/>
          <p:nvPr/>
        </p:nvSpPr>
        <p:spPr>
          <a:xfrm>
            <a:off x="274320" y="5564734"/>
            <a:ext cx="448056" cy="1445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TextBox 91"/>
          <p:cNvSpPr txBox="1"/>
          <p:nvPr/>
        </p:nvSpPr>
        <p:spPr>
          <a:xfrm>
            <a:off x="850392" y="5223546"/>
            <a:ext cx="19479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Existing Load Resource Type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50393" y="5538132"/>
            <a:ext cx="17459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New Load Resource Type</a:t>
            </a:r>
          </a:p>
        </p:txBody>
      </p:sp>
    </p:spTree>
    <p:extLst>
      <p:ext uri="{BB962C8B-B14F-4D97-AF65-F5344CB8AC3E}">
        <p14:creationId xmlns:p14="http://schemas.microsoft.com/office/powerpoint/2010/main" val="9320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29" y="1580564"/>
            <a:ext cx="446227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of Load Resource Types by Qualification Badge</a:t>
            </a:r>
          </a:p>
          <a:p>
            <a:endParaRPr lang="en-US" sz="2100" dirty="0"/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Controllable Load Resource w/ Gov. Resp. &amp; LFC basepoints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UFR Load Resource (15 cycle)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Auto Dispatch Controllable Load Resource (15 cycle)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UFR Load Resource (30 cycle)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Auto Dispatch Controllable Load Resource (30 cycle)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Controllable Load (SCED Dispatched)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Basic Load Resource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Aggregate Load Resource (SCED Dispatched)</a:t>
            </a:r>
          </a:p>
          <a:p>
            <a:pPr marL="301229" lvl="1" indent="-172641">
              <a:buFont typeface="Arial" panose="020B0604020202020204" pitchFamily="34" charset="0"/>
              <a:buChar char="•"/>
            </a:pPr>
            <a:r>
              <a:rPr lang="en-US" sz="1200" dirty="0"/>
              <a:t>SCED Qualified Controllable Load Resource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72583" y="1580564"/>
            <a:ext cx="44531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Grouped by similar qualification Badge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Controllable Load Resource w/ Gov. Resp. &amp; LFC basepoints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Controllable Load Resource (SCED Dispatched)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Aggregate Load Resource (SCED Dispatched)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SCED Qualified Controllable Load Resource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UFR Load Resource (15 cycle)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Auto Dispatch Controllable Load Resource (15 cycle)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UFR Load Resource (30 cycle)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Auto Dispatch Controllable Load Resource (30 cycle)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200" dirty="0"/>
              <a:t>Basic Load Resource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3086"/>
            <a:ext cx="6916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AEC7"/>
                </a:solidFill>
                <a:latin typeface="+mj-lt"/>
              </a:rPr>
              <a:t>Similarities between Qualification</a:t>
            </a:r>
          </a:p>
        </p:txBody>
      </p:sp>
      <p:sp>
        <p:nvSpPr>
          <p:cNvPr id="2" name="Left Brace 1"/>
          <p:cNvSpPr/>
          <p:nvPr/>
        </p:nvSpPr>
        <p:spPr>
          <a:xfrm>
            <a:off x="4774888" y="2645200"/>
            <a:ext cx="228602" cy="6583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Left Brace 6"/>
          <p:cNvSpPr/>
          <p:nvPr/>
        </p:nvSpPr>
        <p:spPr>
          <a:xfrm>
            <a:off x="4800596" y="4242412"/>
            <a:ext cx="237746" cy="7581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Left Brace 7"/>
          <p:cNvSpPr/>
          <p:nvPr/>
        </p:nvSpPr>
        <p:spPr>
          <a:xfrm>
            <a:off x="4800596" y="3635830"/>
            <a:ext cx="242319" cy="274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Left Brace 8"/>
          <p:cNvSpPr/>
          <p:nvPr/>
        </p:nvSpPr>
        <p:spPr>
          <a:xfrm>
            <a:off x="4850890" y="5272664"/>
            <a:ext cx="214886" cy="3171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Box 2"/>
          <p:cNvSpPr txBox="1"/>
          <p:nvPr/>
        </p:nvSpPr>
        <p:spPr>
          <a:xfrm>
            <a:off x="978470" y="4509775"/>
            <a:ext cx="318548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Controllable Loads</a:t>
            </a:r>
          </a:p>
          <a:p>
            <a:pPr algn="r"/>
            <a:r>
              <a:rPr lang="en-US" sz="1350" dirty="0"/>
              <a:t>UFR Controlled w/ Manual Deployment</a:t>
            </a:r>
          </a:p>
          <a:p>
            <a:pPr algn="r"/>
            <a:r>
              <a:rPr lang="en-US" sz="1350" dirty="0"/>
              <a:t>Manual Deployment only</a:t>
            </a:r>
          </a:p>
        </p:txBody>
      </p:sp>
      <p:cxnSp>
        <p:nvCxnSpPr>
          <p:cNvPr id="11" name="Straight Arrow Connector 10"/>
          <p:cNvCxnSpPr>
            <a:stCxn id="3" idx="3"/>
          </p:cNvCxnSpPr>
          <p:nvPr/>
        </p:nvCxnSpPr>
        <p:spPr>
          <a:xfrm flipV="1">
            <a:off x="4163958" y="4653130"/>
            <a:ext cx="508625" cy="214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113666" y="3062046"/>
            <a:ext cx="661222" cy="159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113666" y="3835233"/>
            <a:ext cx="661222" cy="817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63958" y="5110157"/>
            <a:ext cx="610930" cy="360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928</Words>
  <Application>Microsoft Office PowerPoint</Application>
  <PresentationFormat>On-screen Show (4:3)</PresentationFormat>
  <Paragraphs>243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Rounded MT Bold</vt:lpstr>
      <vt:lpstr>Calibri</vt:lpstr>
      <vt:lpstr>Courier New</vt:lpstr>
      <vt:lpstr>Times New Roman</vt:lpstr>
      <vt:lpstr>1_Custom Design</vt:lpstr>
      <vt:lpstr>Office Theme</vt:lpstr>
      <vt:lpstr>PowerPoint Presentation</vt:lpstr>
      <vt:lpstr>Agenda</vt:lpstr>
      <vt:lpstr>Original Generation Resource Definition Framework</vt:lpstr>
      <vt:lpstr>Proposed Generation Category Nomenclature – using existing requirements</vt:lpstr>
      <vt:lpstr>Proposed Generation Resource Definition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48</cp:revision>
  <cp:lastPrinted>2016-01-21T20:53:15Z</cp:lastPrinted>
  <dcterms:created xsi:type="dcterms:W3CDTF">2016-01-21T15:20:31Z</dcterms:created>
  <dcterms:modified xsi:type="dcterms:W3CDTF">2019-02-12T15:09:34Z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