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1"/>
  </p:notesMasterIdLst>
  <p:handoutMasterIdLst>
    <p:handoutMasterId r:id="rId22"/>
  </p:handoutMasterIdLst>
  <p:sldIdLst>
    <p:sldId id="260" r:id="rId6"/>
    <p:sldId id="267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80" r:id="rId18"/>
    <p:sldId id="279" r:id="rId19"/>
    <p:sldId id="281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154" y="77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737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INTERNAL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86200" y="4114800"/>
            <a:ext cx="44958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Resource Definition Task Force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Load Resources Review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Feb 2019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8854" y="322851"/>
            <a:ext cx="44646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AEC7"/>
                </a:solidFill>
              </a:rPr>
              <a:t>Framework </a:t>
            </a:r>
            <a:r>
              <a:rPr lang="en-US" sz="2400" dirty="0">
                <a:solidFill>
                  <a:srgbClr val="00AEC7"/>
                </a:solidFill>
              </a:rPr>
              <a:t>- Minimal Changes</a:t>
            </a:r>
          </a:p>
        </p:txBody>
      </p:sp>
      <p:sp>
        <p:nvSpPr>
          <p:cNvPr id="4" name="Rectangle 3"/>
          <p:cNvSpPr/>
          <p:nvPr/>
        </p:nvSpPr>
        <p:spPr>
          <a:xfrm>
            <a:off x="5153421" y="1900820"/>
            <a:ext cx="2371725" cy="36195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Controllable Load Resource</a:t>
            </a:r>
          </a:p>
        </p:txBody>
      </p:sp>
      <p:sp>
        <p:nvSpPr>
          <p:cNvPr id="5" name="Rectangle 4"/>
          <p:cNvSpPr/>
          <p:nvPr/>
        </p:nvSpPr>
        <p:spPr>
          <a:xfrm>
            <a:off x="941832" y="1379174"/>
            <a:ext cx="5687568" cy="36195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Load Resource</a:t>
            </a:r>
          </a:p>
        </p:txBody>
      </p:sp>
      <p:sp>
        <p:nvSpPr>
          <p:cNvPr id="6" name="Rectangle 5"/>
          <p:cNvSpPr/>
          <p:nvPr/>
        </p:nvSpPr>
        <p:spPr>
          <a:xfrm>
            <a:off x="2571135" y="1905955"/>
            <a:ext cx="2472353" cy="3619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UFR Load Resource</a:t>
            </a:r>
          </a:p>
        </p:txBody>
      </p:sp>
      <p:sp>
        <p:nvSpPr>
          <p:cNvPr id="7" name="Rectangle 6"/>
          <p:cNvSpPr/>
          <p:nvPr/>
        </p:nvSpPr>
        <p:spPr>
          <a:xfrm>
            <a:off x="199410" y="1906583"/>
            <a:ext cx="2284450" cy="3619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Basic Load Resource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2727366" y="2265977"/>
            <a:ext cx="926" cy="11023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88606" y="2420916"/>
            <a:ext cx="2406428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Responsive Reserve Service</a:t>
            </a:r>
          </a:p>
          <a:p>
            <a:pPr marL="214313" indent="-214313" defTabSz="86916">
              <a:buFont typeface="Arial" panose="020B0604020202020204" pitchFamily="34" charset="0"/>
              <a:buChar char="•"/>
            </a:pPr>
            <a:r>
              <a:rPr lang="en-US" sz="1350" dirty="0"/>
              <a:t>FFR</a:t>
            </a:r>
          </a:p>
          <a:p>
            <a:pPr marL="214313" indent="-214313" defTabSz="86916">
              <a:buFont typeface="Arial" panose="020B0604020202020204" pitchFamily="34" charset="0"/>
              <a:buChar char="•"/>
            </a:pPr>
            <a:r>
              <a:rPr lang="en-US" sz="1350" dirty="0"/>
              <a:t>UFR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5286932" y="2267905"/>
            <a:ext cx="0" cy="212591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520279" y="2872066"/>
            <a:ext cx="261474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Fast Frequency Response Responsive Reserve Service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520279" y="2278057"/>
            <a:ext cx="284885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Fast Response Regulation Service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325535" y="2284276"/>
            <a:ext cx="0" cy="39383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325535" y="2678109"/>
            <a:ext cx="23583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28305" y="4749475"/>
            <a:ext cx="18598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Register as a Basic Load Resource and deployed through Verbal Dispatch Only to provide ECRS, </a:t>
            </a:r>
          </a:p>
        </p:txBody>
      </p:sp>
      <p:cxnSp>
        <p:nvCxnSpPr>
          <p:cNvPr id="41" name="Straight Connector 40"/>
          <p:cNvCxnSpPr/>
          <p:nvPr/>
        </p:nvCxnSpPr>
        <p:spPr>
          <a:xfrm flipH="1">
            <a:off x="2727366" y="3368355"/>
            <a:ext cx="25012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2712029" y="2539609"/>
            <a:ext cx="23583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571135" y="4742349"/>
            <a:ext cx="25445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Register as a UFR Load Resource with either a 15 cycle (FFR) or 30 cycle(UFR) response time and may qualify to provide ECRS or Responsive Reserve Service.  </a:t>
            </a:r>
          </a:p>
        </p:txBody>
      </p:sp>
      <p:cxnSp>
        <p:nvCxnSpPr>
          <p:cNvPr id="48" name="Straight Connector 47"/>
          <p:cNvCxnSpPr/>
          <p:nvPr/>
        </p:nvCxnSpPr>
        <p:spPr>
          <a:xfrm flipH="1">
            <a:off x="5284441" y="2428479"/>
            <a:ext cx="23583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5280822" y="3523562"/>
            <a:ext cx="23583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5280822" y="3791438"/>
            <a:ext cx="23583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5287694" y="3164883"/>
            <a:ext cx="23583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5284441" y="2700353"/>
            <a:ext cx="23583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5520279" y="2545050"/>
            <a:ext cx="163698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Regulation Service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516701" y="3385062"/>
            <a:ext cx="247375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Primary Frequency Response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513614" y="3632946"/>
            <a:ext cx="66556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ECRS</a:t>
            </a:r>
          </a:p>
        </p:txBody>
      </p:sp>
      <p:cxnSp>
        <p:nvCxnSpPr>
          <p:cNvPr id="56" name="Straight Connector 55"/>
          <p:cNvCxnSpPr/>
          <p:nvPr/>
        </p:nvCxnSpPr>
        <p:spPr>
          <a:xfrm flipH="1">
            <a:off x="5286918" y="4393814"/>
            <a:ext cx="23583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>
            <a:off x="5288456" y="4103177"/>
            <a:ext cx="23583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13613" y="3964677"/>
            <a:ext cx="227177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Non Spin (SCED Qualified)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512807" y="4269844"/>
            <a:ext cx="348685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Real-Time Energy Market (SCED qualified)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328851" y="4704470"/>
            <a:ext cx="317744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Register as a Controllable Load Resource to qualify to provide one or more of the following:  FRRS, Regulation Service, Fast Frequency Response, Primary Frequency Response, ECRS, Non-Spin, and Real-Time Energy Market.  May be an aggregation for providing Non-Spin only.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61375" y="2539609"/>
            <a:ext cx="66556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ECRS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942506" y="3229856"/>
            <a:ext cx="66556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ECRS</a:t>
            </a:r>
          </a:p>
        </p:txBody>
      </p:sp>
    </p:spTree>
    <p:extLst>
      <p:ext uri="{BB962C8B-B14F-4D97-AF65-F5344CB8AC3E}">
        <p14:creationId xmlns:p14="http://schemas.microsoft.com/office/powerpoint/2010/main" val="33805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1949" y="2804923"/>
            <a:ext cx="1238250" cy="47167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Basic Load Resource</a:t>
            </a:r>
          </a:p>
        </p:txBody>
      </p:sp>
      <p:sp>
        <p:nvSpPr>
          <p:cNvPr id="6" name="Rectangle 5"/>
          <p:cNvSpPr/>
          <p:nvPr/>
        </p:nvSpPr>
        <p:spPr>
          <a:xfrm>
            <a:off x="1657350" y="2810072"/>
            <a:ext cx="1662113" cy="4665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UFR Load Resource</a:t>
            </a:r>
          </a:p>
        </p:txBody>
      </p:sp>
      <p:sp>
        <p:nvSpPr>
          <p:cNvPr id="7" name="Rectangle 6"/>
          <p:cNvSpPr/>
          <p:nvPr/>
        </p:nvSpPr>
        <p:spPr>
          <a:xfrm>
            <a:off x="950976" y="2067122"/>
            <a:ext cx="6501384" cy="361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Load Resources</a:t>
            </a:r>
          </a:p>
        </p:txBody>
      </p:sp>
      <p:sp>
        <p:nvSpPr>
          <p:cNvPr id="8" name="Rectangle 7"/>
          <p:cNvSpPr/>
          <p:nvPr/>
        </p:nvSpPr>
        <p:spPr>
          <a:xfrm>
            <a:off x="3479606" y="2810072"/>
            <a:ext cx="1235874" cy="47605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SCED LR</a:t>
            </a:r>
          </a:p>
        </p:txBody>
      </p:sp>
      <p:sp>
        <p:nvSpPr>
          <p:cNvPr id="9" name="Rectangle 8"/>
          <p:cNvSpPr/>
          <p:nvPr/>
        </p:nvSpPr>
        <p:spPr>
          <a:xfrm>
            <a:off x="4875622" y="2810072"/>
            <a:ext cx="1715678" cy="47605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Frequency Responsive LR</a:t>
            </a:r>
          </a:p>
        </p:txBody>
      </p:sp>
      <p:sp>
        <p:nvSpPr>
          <p:cNvPr id="10" name="Rectangle 9"/>
          <p:cNvSpPr/>
          <p:nvPr/>
        </p:nvSpPr>
        <p:spPr>
          <a:xfrm>
            <a:off x="6924675" y="2804923"/>
            <a:ext cx="1437087" cy="48120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Reserve LR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1738917" y="3286125"/>
            <a:ext cx="0" cy="127520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1738917" y="3667125"/>
            <a:ext cx="21431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738917" y="4561332"/>
            <a:ext cx="21431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4983388" y="3286125"/>
            <a:ext cx="1" cy="23456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4983388" y="3667125"/>
            <a:ext cx="21431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4983388" y="4182890"/>
            <a:ext cx="21431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4972908" y="4729514"/>
            <a:ext cx="21431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197701" y="5273939"/>
            <a:ext cx="1518636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Primary Frequency Responsive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187221" y="3333341"/>
            <a:ext cx="1437041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Fast Response Regulation Service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7044342" y="3286125"/>
            <a:ext cx="0" cy="7715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7040341" y="4057650"/>
            <a:ext cx="21431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7044342" y="3661976"/>
            <a:ext cx="21431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258655" y="3516139"/>
            <a:ext cx="66556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ECRS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258940" y="3905890"/>
            <a:ext cx="90601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Non-Spin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397101" y="3286125"/>
            <a:ext cx="0" cy="6330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397101" y="3919151"/>
            <a:ext cx="11496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37464" y="341892"/>
            <a:ext cx="7996936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AEC7"/>
                </a:solidFill>
                <a:latin typeface="+mj-lt"/>
              </a:rPr>
              <a:t>Framework Option </a:t>
            </a:r>
            <a:r>
              <a:rPr lang="en-US" sz="2400" dirty="0" smtClean="0">
                <a:solidFill>
                  <a:srgbClr val="00AEC7"/>
                </a:solidFill>
                <a:latin typeface="+mj-lt"/>
              </a:rPr>
              <a:t>1- </a:t>
            </a:r>
            <a:r>
              <a:rPr lang="en-US" sz="2400" dirty="0">
                <a:solidFill>
                  <a:srgbClr val="00AEC7"/>
                </a:solidFill>
                <a:latin typeface="+mj-lt"/>
              </a:rPr>
              <a:t>Modified Merit Badge</a:t>
            </a:r>
            <a:r>
              <a:rPr lang="en-US" sz="1350" dirty="0">
                <a:solidFill>
                  <a:srgbClr val="00AEC7"/>
                </a:solidFill>
                <a:latin typeface="+mj-lt"/>
              </a:rPr>
              <a:t> </a:t>
            </a:r>
          </a:p>
          <a:p>
            <a:endParaRPr lang="en-US" sz="1350" dirty="0">
              <a:solidFill>
                <a:srgbClr val="00AEC7"/>
              </a:solidFill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02286" y="3780651"/>
            <a:ext cx="81654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ECRS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967552" y="3368654"/>
            <a:ext cx="1376137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Responsive Reserve Service</a:t>
            </a:r>
          </a:p>
          <a:p>
            <a:pPr marL="214313" indent="-214313" defTabSz="86916">
              <a:buFont typeface="Arial" panose="020B0604020202020204" pitchFamily="34" charset="0"/>
              <a:buChar char="•"/>
            </a:pPr>
            <a:r>
              <a:rPr lang="en-US" sz="1350" dirty="0"/>
              <a:t>FFR</a:t>
            </a:r>
          </a:p>
          <a:p>
            <a:pPr marL="214313" indent="-214313" defTabSz="86916">
              <a:buFont typeface="Arial" panose="020B0604020202020204" pitchFamily="34" charset="0"/>
              <a:buChar char="•"/>
            </a:pPr>
            <a:r>
              <a:rPr lang="en-US" sz="1350" dirty="0"/>
              <a:t>UFR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958290" y="4424749"/>
            <a:ext cx="78491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ECRS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3592929" y="3301168"/>
            <a:ext cx="0" cy="6330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3592929" y="3937427"/>
            <a:ext cx="11496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727596" y="3736375"/>
            <a:ext cx="89038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RT Energy Market 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197731" y="3946683"/>
            <a:ext cx="143704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Regulation Service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187220" y="4410950"/>
            <a:ext cx="14370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Fast Frequency Response Regulation Service</a:t>
            </a:r>
          </a:p>
        </p:txBody>
      </p:sp>
      <p:cxnSp>
        <p:nvCxnSpPr>
          <p:cNvPr id="43" name="Straight Connector 42"/>
          <p:cNvCxnSpPr/>
          <p:nvPr/>
        </p:nvCxnSpPr>
        <p:spPr>
          <a:xfrm flipH="1">
            <a:off x="4983388" y="5634851"/>
            <a:ext cx="21431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40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6566" y="2804922"/>
            <a:ext cx="882792" cy="4716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Basic Load Resource</a:t>
            </a:r>
          </a:p>
        </p:txBody>
      </p:sp>
      <p:sp>
        <p:nvSpPr>
          <p:cNvPr id="6" name="Rectangle 5"/>
          <p:cNvSpPr/>
          <p:nvPr/>
        </p:nvSpPr>
        <p:spPr>
          <a:xfrm>
            <a:off x="1303805" y="2804922"/>
            <a:ext cx="1232328" cy="4815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UFR Load Resources</a:t>
            </a:r>
          </a:p>
        </p:txBody>
      </p:sp>
      <p:sp>
        <p:nvSpPr>
          <p:cNvPr id="7" name="Rectangle 6"/>
          <p:cNvSpPr/>
          <p:nvPr/>
        </p:nvSpPr>
        <p:spPr>
          <a:xfrm>
            <a:off x="1566757" y="2108462"/>
            <a:ext cx="5346107" cy="361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Load Resources</a:t>
            </a:r>
          </a:p>
        </p:txBody>
      </p:sp>
      <p:sp>
        <p:nvSpPr>
          <p:cNvPr id="8" name="Rectangle 7"/>
          <p:cNvSpPr/>
          <p:nvPr/>
        </p:nvSpPr>
        <p:spPr>
          <a:xfrm>
            <a:off x="2627051" y="2804922"/>
            <a:ext cx="773153" cy="4812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SCED LR</a:t>
            </a:r>
          </a:p>
        </p:txBody>
      </p:sp>
      <p:sp>
        <p:nvSpPr>
          <p:cNvPr id="10" name="Rectangle 9"/>
          <p:cNvSpPr/>
          <p:nvPr/>
        </p:nvSpPr>
        <p:spPr>
          <a:xfrm>
            <a:off x="7053166" y="2818062"/>
            <a:ext cx="1224089" cy="4812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30 Minute Reserve Controllable LR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1447800" y="3286125"/>
            <a:ext cx="0" cy="78981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1459600" y="3652371"/>
            <a:ext cx="21431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447800" y="4089078"/>
            <a:ext cx="21431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690163" y="3346748"/>
            <a:ext cx="94433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Responsive Reserve Service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487371" y="2804922"/>
            <a:ext cx="1075351" cy="4812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Fast Response LR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701454" y="2804922"/>
            <a:ext cx="921066" cy="4716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Balancing Controllable LR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720893" y="2804922"/>
            <a:ext cx="1191971" cy="4716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10 Minute Reserve Controllable LR</a:t>
            </a:r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432687" y="3286125"/>
            <a:ext cx="1688" cy="42576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434375" y="3707513"/>
            <a:ext cx="134433" cy="190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88219" y="313045"/>
            <a:ext cx="72079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AEC7"/>
                </a:solidFill>
                <a:latin typeface="+mj-lt"/>
              </a:rPr>
              <a:t>Framework Option </a:t>
            </a:r>
            <a:r>
              <a:rPr lang="en-US" sz="2400" dirty="0" smtClean="0">
                <a:solidFill>
                  <a:srgbClr val="00AEC7"/>
                </a:solidFill>
                <a:latin typeface="+mj-lt"/>
              </a:rPr>
              <a:t>2 - </a:t>
            </a:r>
            <a:r>
              <a:rPr lang="en-US" sz="2400" dirty="0">
                <a:solidFill>
                  <a:srgbClr val="00AEC7"/>
                </a:solidFill>
                <a:latin typeface="+mj-lt"/>
              </a:rPr>
              <a:t>Full Merit Badge </a:t>
            </a:r>
          </a:p>
          <a:p>
            <a:endParaRPr lang="en-US" sz="1600" dirty="0">
              <a:solidFill>
                <a:srgbClr val="00AEC7"/>
              </a:solidFill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766782" y="3973662"/>
            <a:ext cx="68937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ECRS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59986" y="3590579"/>
            <a:ext cx="68937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ECRS</a:t>
            </a:r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7201864" y="3308443"/>
            <a:ext cx="1688" cy="42576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5814574" y="3276600"/>
            <a:ext cx="1688" cy="42576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4800835" y="3292260"/>
            <a:ext cx="4616" cy="68140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588409" y="3295268"/>
            <a:ext cx="12107" cy="125712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 flipV="1">
            <a:off x="7189726" y="3716880"/>
            <a:ext cx="134433" cy="190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 flipV="1">
            <a:off x="5805419" y="3687695"/>
            <a:ext cx="134433" cy="190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 flipV="1">
            <a:off x="4806029" y="3560090"/>
            <a:ext cx="134433" cy="190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 flipV="1">
            <a:off x="3588607" y="3679126"/>
            <a:ext cx="134433" cy="190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4788083" y="3967703"/>
            <a:ext cx="134433" cy="190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914635" y="3582952"/>
            <a:ext cx="68937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ECRS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291132" y="3590579"/>
            <a:ext cx="68937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Non-Spin</a:t>
            </a:r>
          </a:p>
        </p:txBody>
      </p:sp>
      <p:sp>
        <p:nvSpPr>
          <p:cNvPr id="9" name="Rectangle 8"/>
          <p:cNvSpPr/>
          <p:nvPr/>
        </p:nvSpPr>
        <p:spPr>
          <a:xfrm>
            <a:off x="3752234" y="3493996"/>
            <a:ext cx="1124528" cy="1592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/>
              <a:t>Fast Response Regulation Service</a:t>
            </a:r>
          </a:p>
          <a:p>
            <a:endParaRPr lang="en-US" sz="1050" dirty="0"/>
          </a:p>
          <a:p>
            <a:r>
              <a:rPr lang="en-US" sz="1050" dirty="0"/>
              <a:t>Fast Frequency Response Regulation Service</a:t>
            </a:r>
          </a:p>
          <a:p>
            <a:endParaRPr lang="en-US" sz="1350" dirty="0"/>
          </a:p>
        </p:txBody>
      </p:sp>
      <p:cxnSp>
        <p:nvCxnSpPr>
          <p:cNvPr id="41" name="Straight Connector 40"/>
          <p:cNvCxnSpPr/>
          <p:nvPr/>
        </p:nvCxnSpPr>
        <p:spPr>
          <a:xfrm flipH="1" flipV="1">
            <a:off x="3601307" y="4550485"/>
            <a:ext cx="134433" cy="190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927849" y="3449027"/>
            <a:ext cx="8322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Regulation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918861" y="3859388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PFR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858818" y="3499007"/>
            <a:ext cx="622919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RT Energy Market</a:t>
            </a:r>
          </a:p>
        </p:txBody>
      </p:sp>
      <p:cxnSp>
        <p:nvCxnSpPr>
          <p:cNvPr id="47" name="Straight Connector 46"/>
          <p:cNvCxnSpPr/>
          <p:nvPr/>
        </p:nvCxnSpPr>
        <p:spPr>
          <a:xfrm>
            <a:off x="2696833" y="3299265"/>
            <a:ext cx="0" cy="5503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2696833" y="3839904"/>
            <a:ext cx="234668" cy="97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218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488219" y="313045"/>
            <a:ext cx="78175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AEC7"/>
                </a:solidFill>
                <a:latin typeface="+mj-lt"/>
              </a:rPr>
              <a:t>Other Responsive loads - *not* Load Resources</a:t>
            </a:r>
            <a:endParaRPr lang="en-US" sz="2400" dirty="0">
              <a:solidFill>
                <a:srgbClr val="00AEC7"/>
              </a:solidFill>
              <a:latin typeface="+mj-lt"/>
            </a:endParaRPr>
          </a:p>
          <a:p>
            <a:endParaRPr lang="en-US" sz="1600" dirty="0">
              <a:solidFill>
                <a:srgbClr val="00AEC7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62200" y="4504617"/>
            <a:ext cx="244451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*Remotely controlled thermostats, </a:t>
            </a:r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etc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etc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684" r="1" b="38889"/>
          <a:stretch/>
        </p:blipFill>
        <p:spPr>
          <a:xfrm>
            <a:off x="2209799" y="1143000"/>
            <a:ext cx="4806717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86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304800"/>
            <a:ext cx="478528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 smtClean="0">
                <a:solidFill>
                  <a:srgbClr val="00AEC7"/>
                </a:solidFill>
                <a:latin typeface="+mj-lt"/>
              </a:rPr>
              <a:t>Proposed Load Resource </a:t>
            </a:r>
            <a:r>
              <a:rPr lang="en-US" sz="2100" dirty="0">
                <a:solidFill>
                  <a:srgbClr val="00AEC7"/>
                </a:solidFill>
                <a:latin typeface="+mj-lt"/>
              </a:rPr>
              <a:t>Framework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39000" y="4786039"/>
            <a:ext cx="10070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*attribute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52736"/>
            <a:ext cx="8001000" cy="3671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8389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304800"/>
            <a:ext cx="541205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>
                <a:solidFill>
                  <a:srgbClr val="00AEC7"/>
                </a:solidFill>
                <a:latin typeface="+mj-lt"/>
              </a:rPr>
              <a:t>Combined Proposed Resources Framework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333151"/>
            <a:ext cx="8763000" cy="2100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101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Agenda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 marL="285750" indent="-285750"/>
            <a:r>
              <a:rPr lang="en-US" dirty="0"/>
              <a:t>Brief review of Resource Definition Task force (RTF) work on Generation Resources</a:t>
            </a:r>
          </a:p>
          <a:p>
            <a:pPr marL="285750" indent="-285750"/>
            <a:endParaRPr lang="en-US" dirty="0"/>
          </a:p>
          <a:p>
            <a:pPr marL="285750" indent="-285750"/>
            <a:r>
              <a:rPr lang="en-US" dirty="0"/>
              <a:t>Update on Load Resource Definitions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Existing Framework	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NPRR863 </a:t>
            </a:r>
            <a:r>
              <a:rPr lang="en-US" dirty="0"/>
              <a:t>Framework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Resource Options </a:t>
            </a:r>
            <a:r>
              <a:rPr lang="en-US" dirty="0"/>
              <a:t>requested by Stakeholders</a:t>
            </a:r>
            <a:r>
              <a:rPr lang="en-US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Other responsive loads (small l, small 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Proposed Load Resource Framework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228600"/>
            <a:ext cx="7886700" cy="440531"/>
          </a:xfrm>
        </p:spPr>
        <p:txBody>
          <a:bodyPr>
            <a:normAutofit/>
          </a:bodyPr>
          <a:lstStyle/>
          <a:p>
            <a:pPr algn="ctr"/>
            <a:r>
              <a:rPr lang="en-US" sz="2100" dirty="0"/>
              <a:t>Original Generation Resource Definition Framework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506" y="1746647"/>
            <a:ext cx="7900988" cy="3364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17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34400" y="5778103"/>
            <a:ext cx="533400" cy="165497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346851"/>
            <a:ext cx="8559800" cy="355295"/>
          </a:xfrm>
        </p:spPr>
        <p:txBody>
          <a:bodyPr>
            <a:normAutofit fontScale="90000"/>
          </a:bodyPr>
          <a:lstStyle/>
          <a:p>
            <a:r>
              <a:rPr lang="en-US" sz="2100" dirty="0"/>
              <a:t>Proposed Generation Category Nomenclature – using </a:t>
            </a:r>
            <a:r>
              <a:rPr lang="en-US" sz="2100" i="1" dirty="0"/>
              <a:t>existing</a:t>
            </a:r>
            <a:r>
              <a:rPr lang="en-US" sz="2100" dirty="0"/>
              <a:t> requirements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48086"/>
              </p:ext>
            </p:extLst>
          </p:nvPr>
        </p:nvGraphicFramePr>
        <p:xfrm>
          <a:off x="253000" y="1328992"/>
          <a:ext cx="8764000" cy="4966165"/>
        </p:xfrm>
        <a:graphic>
          <a:graphicData uri="http://schemas.openxmlformats.org/drawingml/2006/table">
            <a:tbl>
              <a:tblPr firstRow="1" firstCol="1" bandRow="1"/>
              <a:tblGrid>
                <a:gridCol w="53065"/>
                <a:gridCol w="1416581"/>
                <a:gridCol w="2324948"/>
                <a:gridCol w="2144798"/>
                <a:gridCol w="231135"/>
                <a:gridCol w="2593473"/>
              </a:tblGrid>
              <a:tr h="2146765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Transmission Generation Resource (TGR)</a:t>
                      </a:r>
                      <a:endParaRPr lang="en-US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34950" lvl="0" indent="-2349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Transmission-connected</a:t>
                      </a:r>
                    </a:p>
                    <a:p>
                      <a:pPr marL="234950" lvl="0" indent="-2349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Registered with </a:t>
                      </a:r>
                      <a:r>
                        <a:rPr lang="en-US" sz="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ERCOT as GR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234950" lvl="0" indent="-2349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Participates in the market</a:t>
                      </a:r>
                    </a:p>
                    <a:p>
                      <a:pPr marL="398463" lvl="1" indent="-163513">
                        <a:buFont typeface="Courier New" panose="02070309020205020404" pitchFamily="49" charset="0"/>
                        <a:buChar char="o"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SCED</a:t>
                      </a:r>
                    </a:p>
                    <a:p>
                      <a:pPr marL="398463" lvl="1" indent="-163513">
                        <a:buFont typeface="Courier New" panose="02070309020205020404" pitchFamily="49" charset="0"/>
                        <a:buChar char="o"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A/S</a:t>
                      </a:r>
                    </a:p>
                    <a:p>
                      <a:pPr marL="234950" lvl="0" indent="-2349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Modeled in ERCOT systems</a:t>
                      </a:r>
                    </a:p>
                    <a:p>
                      <a:pPr marL="398463" lvl="1" indent="-163513">
                        <a:buFont typeface="Courier New" panose="02070309020205020404" pitchFamily="49" charset="0"/>
                        <a:buChar char="o"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Telemetry, etc.</a:t>
                      </a:r>
                    </a:p>
                    <a:p>
                      <a:pPr marL="234950" lvl="0" indent="-2349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Settled </a:t>
                      </a:r>
                      <a:r>
                        <a:rPr lang="en-US" sz="8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Nodally</a:t>
                      </a:r>
                      <a:endParaRPr lang="en-US" sz="8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imes New Roman" panose="02020603050405020304" pitchFamily="18" charset="0"/>
                        <a:buChar char="-"/>
                      </a:pPr>
                      <a:endParaRPr lang="en-US" sz="8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0" lvl="0" indent="0" algn="ctr">
                        <a:buFont typeface="Times New Roman" panose="02020603050405020304" pitchFamily="18" charset="0"/>
                        <a:buNone/>
                      </a:pPr>
                      <a:r>
                        <a:rPr lang="en-US" sz="900" u="sng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Rounded MT Bold" panose="020F0704030504030204" pitchFamily="34" charset="0"/>
                          <a:ea typeface="Times New Roman" panose="02020603050405020304" pitchFamily="18" charset="0"/>
                        </a:rPr>
                        <a:t>I</a:t>
                      </a:r>
                    </a:p>
                  </a:txBody>
                  <a:tcPr marL="27665" marR="27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Settlement</a:t>
                      </a:r>
                      <a:r>
                        <a:rPr lang="en-US" sz="800" b="1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Only </a:t>
                      </a:r>
                      <a:r>
                        <a:rPr lang="en-US" sz="8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Transmission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Generator </a:t>
                      </a:r>
                      <a:r>
                        <a:rPr lang="en-US" sz="8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(SOTG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Transmission-connected less than 10 MW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Registered with ERCOT </a:t>
                      </a:r>
                      <a:r>
                        <a:rPr lang="en-US" sz="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as SOG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Settled for exported energy only</a:t>
                      </a:r>
                    </a:p>
                    <a:p>
                      <a:pPr marL="398463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Intermittent 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sources will typically export based on fuel availability.</a:t>
                      </a:r>
                    </a:p>
                    <a:p>
                      <a:pPr marL="398463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Self-dispatched may choose to export based </a:t>
                      </a:r>
                      <a:r>
                        <a:rPr lang="en-US" sz="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on 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prices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Modeled in ERCOT systems</a:t>
                      </a:r>
                    </a:p>
                    <a:p>
                      <a:pPr marL="398463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Reliability systems only</a:t>
                      </a:r>
                    </a:p>
                    <a:p>
                      <a:pPr marL="398463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Not scheduled/dispatchable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Settled - Load Zone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kumimoji="0" lang="en-US" sz="9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Arial Rounded MT Bold" panose="020F0704030504030204" pitchFamily="34" charset="0"/>
                          <a:ea typeface="Times New Roman" panose="02020603050405020304" pitchFamily="18" charset="0"/>
                          <a:cs typeface="+mn-cs"/>
                        </a:rPr>
                        <a:t>II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en-US" sz="800" dirty="0" smtClean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27665" marR="27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 </a:t>
                      </a:r>
                      <a:r>
                        <a:rPr lang="en-US" sz="800" b="1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Settlement Only Transmission </a:t>
                      </a:r>
                      <a:r>
                        <a:rPr lang="en-US" sz="8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Self-Generator (TSG)</a:t>
                      </a:r>
                      <a:endParaRPr lang="en-US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0988" lvl="0" indent="-227013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Transmission-connected</a:t>
                      </a:r>
                    </a:p>
                    <a:p>
                      <a:pPr marL="280988" lvl="0" indent="-227013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Registered with PUC as a Self-Generator and registered with </a:t>
                      </a:r>
                      <a:r>
                        <a:rPr lang="en-US" sz="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ERCOT as SOG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280988" lvl="0" indent="-227013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May </a:t>
                      </a:r>
                      <a:r>
                        <a:rPr lang="en-US" sz="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occasionally export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, but does not generate with the </a:t>
                      </a:r>
                      <a:r>
                        <a:rPr lang="en-US" sz="800" i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intent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to sell at </a:t>
                      </a:r>
                      <a:r>
                        <a:rPr lang="en-US" sz="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wholesale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457200" lvl="1" indent="-176213">
                        <a:buFont typeface="Courier New" panose="02070309020205020404" pitchFamily="49" charset="0"/>
                        <a:buChar char="o"/>
                      </a:pPr>
                      <a:r>
                        <a:rPr lang="en-US" sz="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If it exports, then settled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for exported energy only</a:t>
                      </a:r>
                      <a:endParaRPr lang="en-US" sz="800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457200" lvl="1" indent="-176213">
                        <a:buFont typeface="Courier New" panose="02070309020205020404" pitchFamily="49" charset="0"/>
                        <a:buChar char="o"/>
                      </a:pPr>
                      <a:r>
                        <a:rPr lang="en-US" sz="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Continuous exports will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be re-evaluated for TGR</a:t>
                      </a:r>
                      <a:r>
                        <a:rPr lang="en-US" sz="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</a:p>
                    <a:p>
                      <a:pPr marL="457200" lvl="0" indent="-176213">
                        <a:buFont typeface="Courier New" panose="02070309020205020404" pitchFamily="49" charset="0"/>
                        <a:buChar char="o"/>
                      </a:pPr>
                      <a:r>
                        <a:rPr lang="en-US" sz="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Modeled 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in ERCOT systems</a:t>
                      </a:r>
                    </a:p>
                    <a:p>
                      <a:pPr marL="457200" lvl="1" indent="-176213">
                        <a:buFont typeface="Courier New" panose="02070309020205020404" pitchFamily="49" charset="0"/>
                        <a:buChar char="o"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Reliability systems only</a:t>
                      </a:r>
                    </a:p>
                    <a:p>
                      <a:pPr marL="457200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Not scheduled/dispatchable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Settled - Load Zone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kumimoji="0" lang="en-US" sz="9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Arial Rounded MT Bold" panose="020F0704030504030204" pitchFamily="34" charset="0"/>
                          <a:ea typeface="Times New Roman" panose="02020603050405020304" pitchFamily="18" charset="0"/>
                          <a:cs typeface="+mn-cs"/>
                        </a:rPr>
                        <a:t>III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en-US" sz="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9270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Distribution Generation Resource (DGR)</a:t>
                      </a:r>
                      <a:endParaRPr lang="en-US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Distribution connected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Registered with </a:t>
                      </a:r>
                      <a:r>
                        <a:rPr lang="en-US" sz="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ERCOT as GR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&gt;10 MW require to register as GR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Participates in the market</a:t>
                      </a:r>
                    </a:p>
                    <a:p>
                      <a:pPr marL="398463" lvl="1" indent="-163513">
                        <a:buFont typeface="Courier New" panose="02070309020205020404" pitchFamily="49" charset="0"/>
                        <a:buChar char="o"/>
                      </a:pPr>
                      <a:r>
                        <a:rPr lang="en-US" sz="800" dirty="0">
                          <a:effectLst/>
                          <a:latin typeface="+mj-lt"/>
                        </a:rPr>
                        <a:t>SCED</a:t>
                      </a:r>
                    </a:p>
                    <a:p>
                      <a:pPr marL="398463" lvl="1" indent="-163513">
                        <a:buFont typeface="Courier New" panose="02070309020205020404" pitchFamily="49" charset="0"/>
                        <a:buChar char="o"/>
                      </a:pPr>
                      <a:r>
                        <a:rPr lang="en-US" sz="800" dirty="0">
                          <a:effectLst/>
                          <a:latin typeface="+mj-lt"/>
                        </a:rPr>
                        <a:t>A/S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Pseudo-Modeled </a:t>
                      </a:r>
                      <a:r>
                        <a:rPr lang="en-US" sz="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in ERCOT systems</a:t>
                      </a:r>
                    </a:p>
                    <a:p>
                      <a:pPr marL="398463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800" dirty="0" smtClean="0">
                          <a:effectLst/>
                          <a:latin typeface="+mj-lt"/>
                        </a:rPr>
                        <a:t>Future--Modeling </a:t>
                      </a:r>
                      <a:r>
                        <a:rPr lang="en-US" sz="800" dirty="0">
                          <a:effectLst/>
                          <a:latin typeface="+mj-lt"/>
                        </a:rPr>
                        <a:t>light?</a:t>
                      </a:r>
                    </a:p>
                    <a:p>
                      <a:pPr marL="398463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800" dirty="0" smtClean="0">
                          <a:effectLst/>
                          <a:latin typeface="+mj-lt"/>
                        </a:rPr>
                        <a:t>Telemetry, etc.</a:t>
                      </a:r>
                      <a:endParaRPr lang="en-US" sz="800" dirty="0">
                        <a:effectLst/>
                        <a:latin typeface="+mj-lt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Settled </a:t>
                      </a:r>
                      <a:r>
                        <a:rPr lang="en-US" sz="800" dirty="0" err="1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Nodally</a:t>
                      </a:r>
                      <a:endParaRPr lang="en-US" sz="800" dirty="0" smtClean="0">
                        <a:effectLst/>
                        <a:latin typeface="+mj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kumimoji="0" lang="en-US" sz="9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Arial Rounded MT Bold" panose="020F0704030504030204" pitchFamily="34" charset="0"/>
                          <a:ea typeface="Times New Roman" panose="02020603050405020304" pitchFamily="18" charset="0"/>
                          <a:cs typeface="+mn-cs"/>
                        </a:rPr>
                        <a:t>IV</a:t>
                      </a:r>
                    </a:p>
                    <a:p>
                      <a:pPr marL="457200"/>
                      <a:endParaRPr lang="en-US" sz="800" dirty="0" smtClean="0">
                        <a:effectLst/>
                        <a:latin typeface="+mj-lt"/>
                      </a:endParaRPr>
                    </a:p>
                  </a:txBody>
                  <a:tcPr marL="27665" marR="27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Settlement</a:t>
                      </a:r>
                      <a:r>
                        <a:rPr lang="en-US" sz="800" b="1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Only</a:t>
                      </a:r>
                      <a:r>
                        <a:rPr lang="en-US" sz="8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Distribution Generator </a:t>
                      </a:r>
                      <a:r>
                        <a:rPr lang="en-US" sz="8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(SODG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Distribution connected but less than 10 MW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Registered with </a:t>
                      </a: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ERCOT as SOG</a:t>
                      </a:r>
                      <a:endParaRPr lang="en-US" sz="8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Settled</a:t>
                      </a:r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for exported e</a:t>
                      </a: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nergy </a:t>
                      </a: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only </a:t>
                      </a:r>
                      <a:endParaRPr lang="en-US" sz="800" b="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457200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Intermittent </a:t>
                      </a: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sources will typically export based on fuel </a:t>
                      </a: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availability.</a:t>
                      </a:r>
                      <a:endParaRPr lang="en-US" sz="800" b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457200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Self-dispatched </a:t>
                      </a: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may choose to export based </a:t>
                      </a: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on </a:t>
                      </a: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prices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Mapped in ERCOT systems</a:t>
                      </a:r>
                    </a:p>
                    <a:p>
                      <a:pPr marL="457200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Not scheduled/dispatchable</a:t>
                      </a:r>
                    </a:p>
                    <a:p>
                      <a:pPr marL="457200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Telemetry</a:t>
                      </a:r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not required</a:t>
                      </a:r>
                      <a:endParaRPr lang="en-US" sz="800" b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Settled </a:t>
                      </a: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Load Zone </a:t>
                      </a:r>
                      <a:endParaRPr lang="en-US" sz="800" b="0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endParaRPr kumimoji="0" lang="en-US" sz="900" b="0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Arial Rounded MT Bold" panose="020F07040305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endParaRPr kumimoji="0" lang="en-US" sz="900" b="0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Arial Rounded MT Bold" panose="020F07040305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kumimoji="0" lang="en-US" sz="9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Arial Rounded MT Bold" panose="020F0704030504030204" pitchFamily="34" charset="0"/>
                          <a:ea typeface="Times New Roman" panose="02020603050405020304" pitchFamily="18" charset="0"/>
                          <a:cs typeface="+mn-cs"/>
                        </a:rPr>
                        <a:t>V</a:t>
                      </a:r>
                    </a:p>
                    <a:p>
                      <a:pPr marL="457200" lvl="1" indent="0">
                        <a:buFont typeface="Courier New" panose="02070309020205020404" pitchFamily="49" charset="0"/>
                        <a:buNone/>
                      </a:pPr>
                      <a:endParaRPr lang="en-US" sz="800" b="0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27665" marR="27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8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Unregistered Distribution Self-Generator (UDSG)</a:t>
                      </a:r>
                    </a:p>
                    <a:p>
                      <a:pPr marL="280988" marR="0" indent="-2222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Distributed generation greater than 1 MW co-located with larger load, but smaller than minimum facility load.</a:t>
                      </a:r>
                    </a:p>
                    <a:p>
                      <a:pPr marL="280988" marR="0" indent="-2222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Registered with PUC as a Self-Generator but not registered with ERCOT</a:t>
                      </a:r>
                    </a:p>
                    <a:p>
                      <a:pPr marL="280988" marR="0" indent="-2222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 not export—otherwise must register with ERCOT as SODG.</a:t>
                      </a:r>
                    </a:p>
                    <a:p>
                      <a:pPr marL="280988" marR="0" indent="-2222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Neither Mapped nor modeled in ERCOT systems </a:t>
                      </a:r>
                    </a:p>
                    <a:p>
                      <a:pPr marL="457200" marR="0" lvl="1" indent="-2222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(future mapping?)</a:t>
                      </a:r>
                    </a:p>
                    <a:p>
                      <a:pPr marL="0" marR="0" indent="-2222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ERCOT settlement policy since no exports.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800" b="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kumimoji="0" lang="en-US" sz="9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Arial Rounded MT Bold" panose="020F0704030504030204" pitchFamily="34" charset="0"/>
                          <a:ea typeface="Times New Roman" panose="02020603050405020304" pitchFamily="18" charset="0"/>
                          <a:cs typeface="+mn-cs"/>
                        </a:rPr>
                        <a:t>VI</a:t>
                      </a: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800" b="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1F497D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 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Unregistered </a:t>
                      </a:r>
                      <a:r>
                        <a:rPr lang="en-US" sz="8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Distributed </a:t>
                      </a:r>
                      <a:r>
                        <a:rPr lang="en-US" sz="800" b="1" dirty="0" smtClean="0">
                          <a:solidFill>
                            <a:srgbClr val="7030A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Microgenerator*</a:t>
                      </a:r>
                      <a:r>
                        <a:rPr lang="en-US" sz="8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800" b="1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UDMG)</a:t>
                      </a:r>
                      <a:endParaRPr lang="en-US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0988" lvl="0" indent="-2222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Distribution 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connected less than 1 MW</a:t>
                      </a:r>
                    </a:p>
                    <a:p>
                      <a:pPr marL="280988" lvl="0" indent="-2222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No requirement for registration </a:t>
                      </a:r>
                    </a:p>
                    <a:p>
                      <a:pPr marL="515938" lvl="1" indent="-234950">
                        <a:buFont typeface="Courier New" panose="02070309020205020404" pitchFamily="49" charset="0"/>
                        <a:buChar char="o"/>
                      </a:pPr>
                      <a:r>
                        <a:rPr lang="en-US" sz="800" dirty="0">
                          <a:effectLst/>
                          <a:latin typeface="+mj-lt"/>
                        </a:rPr>
                        <a:t>Reported by DSP per PUCT 25.211(n)  (competitive choice)</a:t>
                      </a:r>
                    </a:p>
                    <a:p>
                      <a:pPr marL="515938" lvl="1" indent="-234950">
                        <a:buFont typeface="Courier New" panose="02070309020205020404" pitchFamily="49" charset="0"/>
                        <a:buChar char="o"/>
                      </a:pPr>
                      <a:r>
                        <a:rPr lang="en-US" sz="800" dirty="0">
                          <a:effectLst/>
                          <a:latin typeface="+mj-lt"/>
                        </a:rPr>
                        <a:t>Reported by NOIEs per ERCOT protocol 10.2.2.1.b(ii) for 50kW -1 MW </a:t>
                      </a:r>
                    </a:p>
                    <a:p>
                      <a:pPr marL="515938" lvl="1" indent="-234950">
                        <a:buFont typeface="Courier New" panose="02070309020205020404" pitchFamily="49" charset="0"/>
                        <a:buChar char="o"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Not reported by NOIEs for &lt;50kW</a:t>
                      </a:r>
                    </a:p>
                    <a:p>
                      <a:pPr marL="280988" lvl="0" indent="-2222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Neither Mapped nor modeled in ERCOT systems  </a:t>
                      </a:r>
                      <a:endParaRPr lang="en-US" sz="8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515938" lvl="1" indent="-234950">
                        <a:buFont typeface="Courier New" panose="02070309020205020404" pitchFamily="49" charset="0"/>
                        <a:buChar char="o"/>
                      </a:pPr>
                      <a:r>
                        <a:rPr lang="en-US" sz="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future mapping of accumulations?)</a:t>
                      </a:r>
                    </a:p>
                    <a:p>
                      <a:pPr marL="280988" lvl="0" indent="-2222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ERCOT settles</a:t>
                      </a:r>
                      <a:r>
                        <a:rPr lang="en-US" sz="800" baseline="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as negative load in competitive choice areas once meter configuration updated to DG</a:t>
                      </a:r>
                    </a:p>
                    <a:p>
                      <a:pPr marL="280988" lvl="0" indent="-2222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No ERCOT</a:t>
                      </a:r>
                      <a:r>
                        <a:rPr lang="en-US" sz="800" baseline="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settlement policy for NOIE areas.</a:t>
                      </a:r>
                      <a:endParaRPr lang="en-US" sz="8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endParaRPr kumimoji="0" lang="en-US" sz="900" b="0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Arial Rounded MT Bold" panose="020F07040305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kumimoji="0" lang="en-US" sz="9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Arial Rounded MT Bold" panose="020F0704030504030204" pitchFamily="34" charset="0"/>
                          <a:ea typeface="Times New Roman" panose="02020603050405020304" pitchFamily="18" charset="0"/>
                          <a:cs typeface="+mn-cs"/>
                        </a:rPr>
                        <a:t>VII</a:t>
                      </a:r>
                      <a:endParaRPr lang="en-US" sz="8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800100" lvl="1" indent="-342900">
                        <a:buFont typeface="Times New Roman" panose="02020603050405020304" pitchFamily="18" charset="0"/>
                        <a:buChar char="-"/>
                      </a:pPr>
                      <a:endParaRPr lang="en-US" sz="8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0776">
                <a:tc>
                  <a:txBody>
                    <a:bodyPr/>
                    <a:lstStyle/>
                    <a:p>
                      <a:endParaRPr lang="en-US" sz="800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**Settlement Only </a:t>
                      </a:r>
                      <a:r>
                        <a:rPr lang="en-US" sz="800" b="1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means that the generator may not participate in Ancillary Services Market, RUC, SCED, or make Energy </a:t>
                      </a:r>
                      <a:r>
                        <a:rPr lang="en-US" sz="800" b="1" dirty="0" err="1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OffersNote</a:t>
                      </a: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Transmission</a:t>
                      </a:r>
                      <a:r>
                        <a:rPr lang="en-US" sz="8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connected resources are required to be modeled in ERCOT NMMS systems.  Studies are determined based on requirements for size and resource category type.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7030A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*Microgenerator</a:t>
                      </a:r>
                      <a:r>
                        <a:rPr lang="en-US" sz="800" b="1" baseline="0" dirty="0" smtClean="0">
                          <a:solidFill>
                            <a:srgbClr val="7030A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definition may need resolution with PUC</a:t>
                      </a:r>
                      <a:endParaRPr lang="en-US" sz="800" b="1" dirty="0">
                        <a:solidFill>
                          <a:srgbClr val="7030A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6925">
                <a:tc>
                  <a:txBody>
                    <a:bodyPr/>
                    <a:lstStyle/>
                    <a:p>
                      <a:endParaRPr lang="en-US" sz="800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53000" y="1328992"/>
            <a:ext cx="1499600" cy="4449111"/>
          </a:xfrm>
          <a:prstGeom prst="rect">
            <a:avLst/>
          </a:prstGeom>
          <a:solidFill>
            <a:srgbClr val="DC54D2">
              <a:alpha val="1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Rectangle 7"/>
          <p:cNvSpPr/>
          <p:nvPr/>
        </p:nvSpPr>
        <p:spPr>
          <a:xfrm>
            <a:off x="1752600" y="1328992"/>
            <a:ext cx="2286294" cy="4449111"/>
          </a:xfrm>
          <a:prstGeom prst="rect">
            <a:avLst/>
          </a:prstGeom>
          <a:solidFill>
            <a:srgbClr val="42EEEE">
              <a:alpha val="1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4038894" y="1328992"/>
            <a:ext cx="2361906" cy="2176208"/>
          </a:xfrm>
          <a:prstGeom prst="rect">
            <a:avLst/>
          </a:prstGeom>
          <a:solidFill>
            <a:srgbClr val="42EEEE">
              <a:alpha val="1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422127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196355"/>
            <a:ext cx="8564810" cy="3680445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9474" y="334802"/>
            <a:ext cx="7586663" cy="330398"/>
          </a:xfrm>
        </p:spPr>
        <p:txBody>
          <a:bodyPr>
            <a:noAutofit/>
          </a:bodyPr>
          <a:lstStyle/>
          <a:p>
            <a:pPr algn="ctr"/>
            <a:r>
              <a:rPr lang="en-US" sz="2100" dirty="0"/>
              <a:t>Proposed Generation Resource Definition Framework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62806" y="5033575"/>
            <a:ext cx="154728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NPRR889 RTF-1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371850" y="5086350"/>
            <a:ext cx="571500" cy="171450"/>
          </a:xfrm>
          <a:prstGeom prst="rect">
            <a:avLst/>
          </a:prstGeom>
          <a:pattFill prst="ltUp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TextBox 13"/>
          <p:cNvSpPr txBox="1"/>
          <p:nvPr/>
        </p:nvSpPr>
        <p:spPr>
          <a:xfrm>
            <a:off x="3962806" y="5257800"/>
            <a:ext cx="154728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 smtClean="0"/>
              <a:t>NPRR921 </a:t>
            </a:r>
            <a:r>
              <a:rPr lang="en-US" sz="1350" dirty="0"/>
              <a:t>RTF-2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371850" y="5310575"/>
            <a:ext cx="571500" cy="171450"/>
          </a:xfrm>
          <a:prstGeom prst="rect">
            <a:avLst/>
          </a:prstGeom>
          <a:pattFill prst="dkDn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3" name="Straight Connector 2"/>
          <p:cNvCxnSpPr/>
          <p:nvPr/>
        </p:nvCxnSpPr>
        <p:spPr>
          <a:xfrm>
            <a:off x="2057400" y="1371600"/>
            <a:ext cx="302895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479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68680" y="1611630"/>
            <a:ext cx="7315200" cy="457200"/>
          </a:xfrm>
          <a:prstGeom prst="rect">
            <a:avLst/>
          </a:prstGeom>
          <a:solidFill>
            <a:srgbClr val="FCA0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Load Resources</a:t>
            </a:r>
          </a:p>
        </p:txBody>
      </p:sp>
      <p:sp>
        <p:nvSpPr>
          <p:cNvPr id="5" name="Rectangle 4"/>
          <p:cNvSpPr/>
          <p:nvPr/>
        </p:nvSpPr>
        <p:spPr>
          <a:xfrm>
            <a:off x="868680" y="2173986"/>
            <a:ext cx="3547872" cy="448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>
                <a:solidFill>
                  <a:schemeClr val="tx1"/>
                </a:solidFill>
              </a:rPr>
              <a:t>Non-Controllable Load Resources*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2000" y="2173986"/>
            <a:ext cx="3611880" cy="448056"/>
          </a:xfrm>
          <a:prstGeom prst="rect">
            <a:avLst/>
          </a:prstGeom>
          <a:solidFill>
            <a:srgbClr val="FCA0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/>
              <a:t>Controllable Load Resources</a:t>
            </a:r>
          </a:p>
        </p:txBody>
      </p:sp>
      <p:sp>
        <p:nvSpPr>
          <p:cNvPr id="8" name="Rectangle 7"/>
          <p:cNvSpPr/>
          <p:nvPr/>
        </p:nvSpPr>
        <p:spPr>
          <a:xfrm>
            <a:off x="868680" y="2686050"/>
            <a:ext cx="1545336" cy="448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/>
              <a:t>UFR @ 59.7 Hz Required</a:t>
            </a:r>
          </a:p>
        </p:txBody>
      </p:sp>
      <p:sp>
        <p:nvSpPr>
          <p:cNvPr id="9" name="Rectangle 8"/>
          <p:cNvSpPr/>
          <p:nvPr/>
        </p:nvSpPr>
        <p:spPr>
          <a:xfrm>
            <a:off x="6391656" y="3225546"/>
            <a:ext cx="1792224" cy="65836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>
                <a:solidFill>
                  <a:schemeClr val="tx1"/>
                </a:solidFill>
              </a:rPr>
              <a:t>Distribution Connected Loads Only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72000" y="2686050"/>
            <a:ext cx="1728216" cy="448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/>
              <a:t>Single Site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377940" y="2695194"/>
            <a:ext cx="1792224" cy="448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>
                <a:solidFill>
                  <a:schemeClr val="tx1"/>
                </a:solidFill>
              </a:rPr>
              <a:t>Aggregate Load Resource (ALR)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391656" y="3966210"/>
            <a:ext cx="1792224" cy="144399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>
                <a:solidFill>
                  <a:schemeClr val="tx1"/>
                </a:solidFill>
              </a:rPr>
              <a:t>Each site &lt; 10 MWs of Demand Response Capability and all sites located in same Load Zone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3400" y="341699"/>
            <a:ext cx="545854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>
                <a:solidFill>
                  <a:srgbClr val="00AEC7"/>
                </a:solidFill>
                <a:latin typeface="+mj-lt"/>
              </a:rPr>
              <a:t>Current Protocol Load Resource Framework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68680" y="3966210"/>
            <a:ext cx="3547872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8588" indent="-128588"/>
            <a:r>
              <a:rPr lang="en-US" sz="1350" dirty="0"/>
              <a:t>* Also referred to in the Protocols as Load Resource controlled by high-set under-frequency relay, Load Resource other than Controllable Load, and other variations</a:t>
            </a:r>
          </a:p>
        </p:txBody>
      </p:sp>
    </p:spTree>
    <p:extLst>
      <p:ext uri="{BB962C8B-B14F-4D97-AF65-F5344CB8AC3E}">
        <p14:creationId xmlns:p14="http://schemas.microsoft.com/office/powerpoint/2010/main" val="207493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295643"/>
            <a:ext cx="462338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>
                <a:solidFill>
                  <a:srgbClr val="00AEC7"/>
                </a:solidFill>
                <a:latin typeface="+mj-lt"/>
              </a:rPr>
              <a:t>Current Markets For Load Resources</a:t>
            </a:r>
          </a:p>
        </p:txBody>
      </p:sp>
      <p:sp>
        <p:nvSpPr>
          <p:cNvPr id="5" name="Rectangle 4"/>
          <p:cNvSpPr/>
          <p:nvPr/>
        </p:nvSpPr>
        <p:spPr>
          <a:xfrm>
            <a:off x="1723292" y="2236822"/>
            <a:ext cx="1810512" cy="3840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Regulation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1736983" y="3054782"/>
            <a:ext cx="1810512" cy="384048"/>
          </a:xfrm>
          <a:prstGeom prst="rect">
            <a:avLst/>
          </a:prstGeom>
          <a:solidFill>
            <a:srgbClr val="FF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Responsive Reserve Service</a:t>
            </a:r>
          </a:p>
        </p:txBody>
      </p:sp>
      <p:sp>
        <p:nvSpPr>
          <p:cNvPr id="8" name="Rectangle 7"/>
          <p:cNvSpPr/>
          <p:nvPr/>
        </p:nvSpPr>
        <p:spPr>
          <a:xfrm>
            <a:off x="1736983" y="3876803"/>
            <a:ext cx="1810512" cy="38404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Non-Spin </a:t>
            </a:r>
          </a:p>
        </p:txBody>
      </p:sp>
      <p:sp>
        <p:nvSpPr>
          <p:cNvPr id="9" name="Rectangle 8"/>
          <p:cNvSpPr/>
          <p:nvPr/>
        </p:nvSpPr>
        <p:spPr>
          <a:xfrm>
            <a:off x="4441630" y="3796051"/>
            <a:ext cx="4075980" cy="38047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  Controllable Load Resource (SCED Dispatched)</a:t>
            </a:r>
          </a:p>
        </p:txBody>
      </p:sp>
      <p:sp>
        <p:nvSpPr>
          <p:cNvPr id="10" name="Rectangle 9"/>
          <p:cNvSpPr/>
          <p:nvPr/>
        </p:nvSpPr>
        <p:spPr>
          <a:xfrm>
            <a:off x="4414251" y="2236822"/>
            <a:ext cx="4089670" cy="3498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2154" indent="-82154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 Controllable Load Resource w/ </a:t>
            </a:r>
            <a:r>
              <a:rPr lang="en-US" sz="1200" dirty="0" err="1">
                <a:solidFill>
                  <a:schemeClr val="tx1"/>
                </a:solidFill>
              </a:rPr>
              <a:t>Gov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Resp</a:t>
            </a:r>
            <a:r>
              <a:rPr lang="en-US" sz="1200" dirty="0">
                <a:solidFill>
                  <a:schemeClr val="tx1"/>
                </a:solidFill>
              </a:rPr>
              <a:t> &amp; LFC base points)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427940" y="2752792"/>
            <a:ext cx="4075980" cy="3657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  Controllable Load Resource w/ </a:t>
            </a:r>
            <a:r>
              <a:rPr lang="en-US" sz="1200" dirty="0" err="1">
                <a:solidFill>
                  <a:schemeClr val="tx1"/>
                </a:solidFill>
              </a:rPr>
              <a:t>Gov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Resp</a:t>
            </a:r>
            <a:r>
              <a:rPr lang="en-US" sz="1200" dirty="0">
                <a:solidFill>
                  <a:schemeClr val="tx1"/>
                </a:solidFill>
              </a:rPr>
              <a:t> &amp; LFC (SCED Dispatched)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427940" y="3264194"/>
            <a:ext cx="4089670" cy="36105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  Non-Controllable Load Resource (UFR-30 cycle)</a:t>
            </a:r>
          </a:p>
        </p:txBody>
      </p:sp>
      <p:cxnSp>
        <p:nvCxnSpPr>
          <p:cNvPr id="14" name="Straight Arrow Connector 13"/>
          <p:cNvCxnSpPr>
            <a:endCxn id="10" idx="1"/>
          </p:cNvCxnSpPr>
          <p:nvPr/>
        </p:nvCxnSpPr>
        <p:spPr>
          <a:xfrm flipV="1">
            <a:off x="3547495" y="2411737"/>
            <a:ext cx="866756" cy="112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11" idx="1"/>
          </p:cNvCxnSpPr>
          <p:nvPr/>
        </p:nvCxnSpPr>
        <p:spPr>
          <a:xfrm flipV="1">
            <a:off x="3547495" y="2935650"/>
            <a:ext cx="880445" cy="191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2" idx="1"/>
          </p:cNvCxnSpPr>
          <p:nvPr/>
        </p:nvCxnSpPr>
        <p:spPr>
          <a:xfrm>
            <a:off x="3547495" y="3335541"/>
            <a:ext cx="880445" cy="1091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9" idx="1"/>
          </p:cNvCxnSpPr>
          <p:nvPr/>
        </p:nvCxnSpPr>
        <p:spPr>
          <a:xfrm>
            <a:off x="3547495" y="3977491"/>
            <a:ext cx="894135" cy="87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1736983" y="4916129"/>
            <a:ext cx="1810512" cy="384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Real-Time Energy Market 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441630" y="4912455"/>
            <a:ext cx="4075980" cy="38772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SCED Qualified Controllable Load Resource</a:t>
            </a:r>
          </a:p>
        </p:txBody>
      </p:sp>
      <p:cxnSp>
        <p:nvCxnSpPr>
          <p:cNvPr id="34" name="Straight Arrow Connector 33"/>
          <p:cNvCxnSpPr>
            <a:stCxn id="26" idx="3"/>
            <a:endCxn id="27" idx="1"/>
          </p:cNvCxnSpPr>
          <p:nvPr/>
        </p:nvCxnSpPr>
        <p:spPr>
          <a:xfrm flipV="1">
            <a:off x="3547495" y="5106316"/>
            <a:ext cx="894135" cy="18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4441630" y="4334960"/>
            <a:ext cx="4062290" cy="42892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  Aggregate Load Resource (SCED Dispatched)</a:t>
            </a:r>
          </a:p>
        </p:txBody>
      </p:sp>
      <p:cxnSp>
        <p:nvCxnSpPr>
          <p:cNvPr id="22" name="Straight Arrow Connector 21"/>
          <p:cNvCxnSpPr>
            <a:endCxn id="18" idx="1"/>
          </p:cNvCxnSpPr>
          <p:nvPr/>
        </p:nvCxnSpPr>
        <p:spPr>
          <a:xfrm>
            <a:off x="3547495" y="4132091"/>
            <a:ext cx="894135" cy="4173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4414249" y="1791780"/>
            <a:ext cx="4089671" cy="3143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Controllable Load Resource providing FRRS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3547495" y="1967074"/>
            <a:ext cx="866756" cy="3577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381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442" y="1483309"/>
            <a:ext cx="4993481" cy="282892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567546" y="2291012"/>
            <a:ext cx="3064388" cy="26786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Controllable Load Resource w/ </a:t>
            </a:r>
            <a:r>
              <a:rPr lang="en-US" sz="900" dirty="0" err="1">
                <a:solidFill>
                  <a:schemeClr val="tx1"/>
                </a:solidFill>
              </a:rPr>
              <a:t>Gov</a:t>
            </a:r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err="1">
                <a:solidFill>
                  <a:schemeClr val="tx1"/>
                </a:solidFill>
              </a:rPr>
              <a:t>Resp</a:t>
            </a:r>
            <a:r>
              <a:rPr lang="en-US" sz="900" dirty="0">
                <a:solidFill>
                  <a:schemeClr val="tx1"/>
                </a:solidFill>
              </a:rPr>
              <a:t> &amp; LFC basepoints</a:t>
            </a:r>
          </a:p>
        </p:txBody>
      </p:sp>
      <p:cxnSp>
        <p:nvCxnSpPr>
          <p:cNvPr id="10" name="Straight Arrow Connector 9"/>
          <p:cNvCxnSpPr>
            <a:endCxn id="8" idx="1"/>
          </p:cNvCxnSpPr>
          <p:nvPr/>
        </p:nvCxnSpPr>
        <p:spPr>
          <a:xfrm>
            <a:off x="5103886" y="2423572"/>
            <a:ext cx="463661" cy="13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68" idx="1"/>
          </p:cNvCxnSpPr>
          <p:nvPr/>
        </p:nvCxnSpPr>
        <p:spPr>
          <a:xfrm flipV="1">
            <a:off x="5103886" y="1460406"/>
            <a:ext cx="423328" cy="2033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583695" y="3225565"/>
            <a:ext cx="3048239" cy="27165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Controllable Load Resource (SCED Dispatched)</a:t>
            </a:r>
          </a:p>
        </p:txBody>
      </p:sp>
      <p:cxnSp>
        <p:nvCxnSpPr>
          <p:cNvPr id="21" name="Straight Arrow Connector 20"/>
          <p:cNvCxnSpPr>
            <a:endCxn id="19" idx="1"/>
          </p:cNvCxnSpPr>
          <p:nvPr/>
        </p:nvCxnSpPr>
        <p:spPr>
          <a:xfrm>
            <a:off x="5095811" y="3314224"/>
            <a:ext cx="487884" cy="471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27" idx="1"/>
          </p:cNvCxnSpPr>
          <p:nvPr/>
        </p:nvCxnSpPr>
        <p:spPr>
          <a:xfrm>
            <a:off x="5111923" y="4199354"/>
            <a:ext cx="487455" cy="5090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74320" y="4608490"/>
            <a:ext cx="4837603" cy="38404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Real-Time Energy Market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607841" y="4937376"/>
            <a:ext cx="3024093" cy="2840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SCED Qualified Controllable Load Resource</a:t>
            </a:r>
            <a:endParaRPr lang="en-US" sz="1050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>
            <a:stCxn id="17" idx="3"/>
            <a:endCxn id="22" idx="1"/>
          </p:cNvCxnSpPr>
          <p:nvPr/>
        </p:nvCxnSpPr>
        <p:spPr>
          <a:xfrm>
            <a:off x="5111923" y="4800514"/>
            <a:ext cx="495918" cy="2788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36448" y="324653"/>
            <a:ext cx="3283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AEC7"/>
                </a:solidFill>
                <a:latin typeface="+mj-lt"/>
              </a:rPr>
              <a:t>NPRR 863 Framework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599378" y="4250442"/>
            <a:ext cx="3024093" cy="2527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Controllable Load  Resource (SCED Dispatched)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599378" y="4584069"/>
            <a:ext cx="3024093" cy="2485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Aggregate Load Resource (SCED Dispatched)</a:t>
            </a:r>
          </a:p>
        </p:txBody>
      </p:sp>
      <p:cxnSp>
        <p:nvCxnSpPr>
          <p:cNvPr id="28" name="Straight Arrow Connector 27"/>
          <p:cNvCxnSpPr>
            <a:endCxn id="26" idx="1"/>
          </p:cNvCxnSpPr>
          <p:nvPr/>
        </p:nvCxnSpPr>
        <p:spPr>
          <a:xfrm>
            <a:off x="5092613" y="4052866"/>
            <a:ext cx="506765" cy="3239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5583695" y="3568672"/>
            <a:ext cx="3048239" cy="27165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Basic Load Resource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583695" y="3898177"/>
            <a:ext cx="3048239" cy="2657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UFR Load Resource (30 cycle)</a:t>
            </a:r>
          </a:p>
        </p:txBody>
      </p:sp>
      <p:cxnSp>
        <p:nvCxnSpPr>
          <p:cNvPr id="34" name="Straight Arrow Connector 33"/>
          <p:cNvCxnSpPr>
            <a:endCxn id="32" idx="1"/>
          </p:cNvCxnSpPr>
          <p:nvPr/>
        </p:nvCxnSpPr>
        <p:spPr>
          <a:xfrm>
            <a:off x="5113209" y="3716731"/>
            <a:ext cx="470486" cy="3143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31" idx="1"/>
          </p:cNvCxnSpPr>
          <p:nvPr/>
        </p:nvCxnSpPr>
        <p:spPr>
          <a:xfrm>
            <a:off x="5087776" y="3703369"/>
            <a:ext cx="495919" cy="11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5567546" y="2612755"/>
            <a:ext cx="3064388" cy="25136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UFR Load Resource (30 cycle)</a:t>
            </a:r>
          </a:p>
        </p:txBody>
      </p:sp>
      <p:sp>
        <p:nvSpPr>
          <p:cNvPr id="51" name="Rectangle 50"/>
          <p:cNvSpPr/>
          <p:nvPr/>
        </p:nvSpPr>
        <p:spPr>
          <a:xfrm>
            <a:off x="5567546" y="2917998"/>
            <a:ext cx="3064388" cy="2516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8588" indent="-128588">
              <a:buFont typeface="Arial" panose="020B0604020202020204" pitchFamily="34" charset="0"/>
              <a:buChar char="•"/>
            </a:pPr>
            <a:endParaRPr lang="en-US" sz="900" dirty="0">
              <a:solidFill>
                <a:schemeClr val="tx1"/>
              </a:solidFill>
            </a:endParaRPr>
          </a:p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Auto Dispatch Controllable Load Resource (30 cycle) </a:t>
            </a:r>
          </a:p>
          <a:p>
            <a:pPr marL="128588" indent="-128588">
              <a:buFont typeface="Arial" panose="020B0604020202020204" pitchFamily="34" charset="0"/>
              <a:buChar char="•"/>
            </a:pP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54" name="Straight Arrow Connector 53"/>
          <p:cNvCxnSpPr>
            <a:stCxn id="4" idx="3"/>
            <a:endCxn id="50" idx="1"/>
          </p:cNvCxnSpPr>
          <p:nvPr/>
        </p:nvCxnSpPr>
        <p:spPr>
          <a:xfrm flipV="1">
            <a:off x="5111923" y="2738438"/>
            <a:ext cx="455624" cy="1593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4" idx="3"/>
            <a:endCxn id="51" idx="1"/>
          </p:cNvCxnSpPr>
          <p:nvPr/>
        </p:nvCxnSpPr>
        <p:spPr>
          <a:xfrm>
            <a:off x="5111923" y="2897771"/>
            <a:ext cx="455624" cy="1460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5543325" y="1641630"/>
            <a:ext cx="3088610" cy="2536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UFR Load Resource (15 cycle)</a:t>
            </a:r>
          </a:p>
        </p:txBody>
      </p:sp>
      <p:sp>
        <p:nvSpPr>
          <p:cNvPr id="63" name="Rectangle 62"/>
          <p:cNvSpPr/>
          <p:nvPr/>
        </p:nvSpPr>
        <p:spPr>
          <a:xfrm>
            <a:off x="5559473" y="1993948"/>
            <a:ext cx="3072461" cy="23500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Auto Dispatch Controllable Load Resource (15 cycle)</a:t>
            </a:r>
            <a:endParaRPr lang="en-US" sz="1050" dirty="0">
              <a:solidFill>
                <a:schemeClr val="tx1"/>
              </a:solidFill>
            </a:endParaRPr>
          </a:p>
        </p:txBody>
      </p:sp>
      <p:cxnSp>
        <p:nvCxnSpPr>
          <p:cNvPr id="64" name="Straight Arrow Connector 63"/>
          <p:cNvCxnSpPr>
            <a:endCxn id="63" idx="1"/>
          </p:cNvCxnSpPr>
          <p:nvPr/>
        </p:nvCxnSpPr>
        <p:spPr>
          <a:xfrm>
            <a:off x="5095811" y="2111238"/>
            <a:ext cx="463662" cy="2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endCxn id="62" idx="1"/>
          </p:cNvCxnSpPr>
          <p:nvPr/>
        </p:nvCxnSpPr>
        <p:spPr>
          <a:xfrm flipV="1">
            <a:off x="5111923" y="1768436"/>
            <a:ext cx="431402" cy="3043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5527213" y="1343317"/>
            <a:ext cx="3104723" cy="2341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Controllable Load Resource w/ </a:t>
            </a:r>
            <a:r>
              <a:rPr lang="en-US" sz="900" dirty="0" err="1">
                <a:solidFill>
                  <a:schemeClr val="tx1"/>
                </a:solidFill>
              </a:rPr>
              <a:t>Gov</a:t>
            </a:r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err="1">
                <a:solidFill>
                  <a:schemeClr val="tx1"/>
                </a:solidFill>
              </a:rPr>
              <a:t>Resp</a:t>
            </a:r>
            <a:r>
              <a:rPr lang="en-US" sz="900" dirty="0">
                <a:solidFill>
                  <a:schemeClr val="tx1"/>
                </a:solidFill>
              </a:rPr>
              <a:t> &amp; LFC base points</a:t>
            </a:r>
          </a:p>
        </p:txBody>
      </p:sp>
      <p:sp>
        <p:nvSpPr>
          <p:cNvPr id="69" name="Rectangle 68"/>
          <p:cNvSpPr/>
          <p:nvPr/>
        </p:nvSpPr>
        <p:spPr>
          <a:xfrm>
            <a:off x="5500846" y="1030596"/>
            <a:ext cx="3131090" cy="2341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Controllable Load Resource providing FRRS</a:t>
            </a:r>
          </a:p>
        </p:txBody>
      </p:sp>
      <p:cxnSp>
        <p:nvCxnSpPr>
          <p:cNvPr id="70" name="Straight Arrow Connector 69"/>
          <p:cNvCxnSpPr>
            <a:endCxn id="69" idx="1"/>
          </p:cNvCxnSpPr>
          <p:nvPr/>
        </p:nvCxnSpPr>
        <p:spPr>
          <a:xfrm flipV="1">
            <a:off x="5095810" y="1147685"/>
            <a:ext cx="405035" cy="516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274320" y="5286224"/>
            <a:ext cx="448056" cy="14457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1" name="Rectangle 90"/>
          <p:cNvSpPr/>
          <p:nvPr/>
        </p:nvSpPr>
        <p:spPr>
          <a:xfrm>
            <a:off x="274320" y="5564734"/>
            <a:ext cx="448056" cy="14457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2" name="TextBox 91"/>
          <p:cNvSpPr txBox="1"/>
          <p:nvPr/>
        </p:nvSpPr>
        <p:spPr>
          <a:xfrm>
            <a:off x="850392" y="5223546"/>
            <a:ext cx="19479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Existing Load Resource Type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850393" y="5538132"/>
            <a:ext cx="174599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New Load Resource Type</a:t>
            </a:r>
          </a:p>
        </p:txBody>
      </p:sp>
    </p:spTree>
    <p:extLst>
      <p:ext uri="{BB962C8B-B14F-4D97-AF65-F5344CB8AC3E}">
        <p14:creationId xmlns:p14="http://schemas.microsoft.com/office/powerpoint/2010/main" val="93204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9729" y="1580564"/>
            <a:ext cx="4462271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List of Load Resource Types by Qualification Badge</a:t>
            </a:r>
          </a:p>
          <a:p>
            <a:endParaRPr lang="en-US" sz="2100" dirty="0"/>
          </a:p>
          <a:p>
            <a:pPr marL="301229" lvl="1" indent="-172641">
              <a:buFont typeface="Arial" panose="020B0604020202020204" pitchFamily="34" charset="0"/>
              <a:buChar char="•"/>
            </a:pPr>
            <a:r>
              <a:rPr lang="en-US" sz="1200" dirty="0"/>
              <a:t>Controllable Load Resource w/ Gov. Resp. &amp; LFC basepoints</a:t>
            </a:r>
          </a:p>
          <a:p>
            <a:pPr marL="301229" lvl="1" indent="-172641">
              <a:buFont typeface="Arial" panose="020B0604020202020204" pitchFamily="34" charset="0"/>
              <a:buChar char="•"/>
            </a:pPr>
            <a:r>
              <a:rPr lang="en-US" sz="1200" dirty="0"/>
              <a:t>UFR Load Resource (15 cycle)</a:t>
            </a:r>
          </a:p>
          <a:p>
            <a:pPr marL="301229" lvl="1" indent="-172641">
              <a:buFont typeface="Arial" panose="020B0604020202020204" pitchFamily="34" charset="0"/>
              <a:buChar char="•"/>
            </a:pPr>
            <a:r>
              <a:rPr lang="en-US" sz="1200" dirty="0"/>
              <a:t>Auto Dispatch Controllable Load Resource (15 cycle)</a:t>
            </a:r>
          </a:p>
          <a:p>
            <a:pPr marL="301229" lvl="1" indent="-172641">
              <a:buFont typeface="Arial" panose="020B0604020202020204" pitchFamily="34" charset="0"/>
              <a:buChar char="•"/>
            </a:pPr>
            <a:r>
              <a:rPr lang="en-US" sz="1200" dirty="0"/>
              <a:t>UFR Load Resource (30 cycle)</a:t>
            </a:r>
          </a:p>
          <a:p>
            <a:pPr marL="301229" lvl="1" indent="-172641">
              <a:buFont typeface="Arial" panose="020B0604020202020204" pitchFamily="34" charset="0"/>
              <a:buChar char="•"/>
            </a:pPr>
            <a:r>
              <a:rPr lang="en-US" sz="1200" dirty="0"/>
              <a:t>Auto Dispatch Controllable Load Resource (30 cycle)</a:t>
            </a:r>
          </a:p>
          <a:p>
            <a:pPr marL="301229" lvl="1" indent="-172641">
              <a:buFont typeface="Arial" panose="020B0604020202020204" pitchFamily="34" charset="0"/>
              <a:buChar char="•"/>
            </a:pPr>
            <a:r>
              <a:rPr lang="en-US" sz="1200" dirty="0"/>
              <a:t>Controllable Load (SCED Dispatched)</a:t>
            </a:r>
          </a:p>
          <a:p>
            <a:pPr marL="301229" lvl="1" indent="-172641">
              <a:buFont typeface="Arial" panose="020B0604020202020204" pitchFamily="34" charset="0"/>
              <a:buChar char="•"/>
            </a:pPr>
            <a:r>
              <a:rPr lang="en-US" sz="1200" dirty="0"/>
              <a:t>Basic Load Resource</a:t>
            </a:r>
          </a:p>
          <a:p>
            <a:pPr marL="301229" lvl="1" indent="-172641">
              <a:buFont typeface="Arial" panose="020B0604020202020204" pitchFamily="34" charset="0"/>
              <a:buChar char="•"/>
            </a:pPr>
            <a:r>
              <a:rPr lang="en-US" sz="1200" dirty="0"/>
              <a:t>Aggregate Load Resource (SCED Dispatched)</a:t>
            </a:r>
          </a:p>
          <a:p>
            <a:pPr marL="301229" lvl="1" indent="-172641">
              <a:buFont typeface="Arial" panose="020B0604020202020204" pitchFamily="34" charset="0"/>
              <a:buChar char="•"/>
            </a:pPr>
            <a:r>
              <a:rPr lang="en-US" sz="1200" dirty="0"/>
              <a:t>SCED Qualified Controllable Load Resource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4672583" y="1580564"/>
            <a:ext cx="445312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dirty="0"/>
              <a:t>Grouped by similar qualification Badge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endParaRPr lang="en-US" sz="1500" dirty="0"/>
          </a:p>
          <a:p>
            <a:pPr marL="557213" lvl="1" indent="-214313">
              <a:buFont typeface="Arial" panose="020B0604020202020204" pitchFamily="34" charset="0"/>
              <a:buChar char="•"/>
            </a:pPr>
            <a:endParaRPr lang="en-US" sz="1500" dirty="0"/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200" dirty="0"/>
              <a:t>Controllable Load Resource w/ Gov. Resp. &amp; LFC basepoints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200" dirty="0"/>
              <a:t>Controllable Load Resource (SCED Dispatched)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200" dirty="0"/>
              <a:t>Aggregate Load Resource (SCED Dispatched)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557213" lvl="1" indent="-214313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200" dirty="0"/>
              <a:t>SCED Qualified Controllable Load Resource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557213" lvl="1" indent="-214313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200" dirty="0"/>
              <a:t>UFR Load Resource (15 cycle)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200" dirty="0"/>
              <a:t>Auto Dispatch Controllable Load Resource (15 cycle)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200" dirty="0"/>
              <a:t>UFR Load Resource (30 cycle)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200" dirty="0"/>
              <a:t>Auto Dispatch Controllable Load Resource (30 cycle)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557213" lvl="1" indent="-214313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200" dirty="0"/>
              <a:t>Basic Load Resource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557213" lvl="1" indent="-214313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13086"/>
            <a:ext cx="69161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AEC7"/>
                </a:solidFill>
                <a:latin typeface="+mj-lt"/>
              </a:rPr>
              <a:t>Similarities between Qualification</a:t>
            </a:r>
          </a:p>
        </p:txBody>
      </p:sp>
      <p:sp>
        <p:nvSpPr>
          <p:cNvPr id="2" name="Left Brace 1"/>
          <p:cNvSpPr/>
          <p:nvPr/>
        </p:nvSpPr>
        <p:spPr>
          <a:xfrm>
            <a:off x="4774888" y="2645200"/>
            <a:ext cx="228602" cy="65836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" name="Left Brace 6"/>
          <p:cNvSpPr/>
          <p:nvPr/>
        </p:nvSpPr>
        <p:spPr>
          <a:xfrm>
            <a:off x="4800596" y="4242412"/>
            <a:ext cx="237746" cy="75818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Left Brace 7"/>
          <p:cNvSpPr/>
          <p:nvPr/>
        </p:nvSpPr>
        <p:spPr>
          <a:xfrm>
            <a:off x="4800596" y="3635830"/>
            <a:ext cx="242319" cy="27432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Left Brace 8"/>
          <p:cNvSpPr/>
          <p:nvPr/>
        </p:nvSpPr>
        <p:spPr>
          <a:xfrm>
            <a:off x="4850890" y="5272664"/>
            <a:ext cx="214886" cy="31719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TextBox 2"/>
          <p:cNvSpPr txBox="1"/>
          <p:nvPr/>
        </p:nvSpPr>
        <p:spPr>
          <a:xfrm>
            <a:off x="978470" y="4509775"/>
            <a:ext cx="3185488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350" dirty="0"/>
              <a:t>Controllable Loads</a:t>
            </a:r>
          </a:p>
          <a:p>
            <a:pPr algn="r"/>
            <a:r>
              <a:rPr lang="en-US" sz="1350" dirty="0"/>
              <a:t>UFR Controlled w/ Manual Deployment</a:t>
            </a:r>
          </a:p>
          <a:p>
            <a:pPr algn="r"/>
            <a:r>
              <a:rPr lang="en-US" sz="1350" dirty="0"/>
              <a:t>Manual Deployment only</a:t>
            </a:r>
          </a:p>
        </p:txBody>
      </p:sp>
      <p:cxnSp>
        <p:nvCxnSpPr>
          <p:cNvPr id="11" name="Straight Arrow Connector 10"/>
          <p:cNvCxnSpPr>
            <a:stCxn id="3" idx="3"/>
          </p:cNvCxnSpPr>
          <p:nvPr/>
        </p:nvCxnSpPr>
        <p:spPr>
          <a:xfrm flipV="1">
            <a:off x="4163958" y="4653130"/>
            <a:ext cx="508625" cy="2144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113666" y="3062046"/>
            <a:ext cx="661222" cy="1591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4113666" y="3835233"/>
            <a:ext cx="661222" cy="8178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163958" y="5110157"/>
            <a:ext cx="610930" cy="3608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6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www.w3.org/XML/1998/namespace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c34af464-7aa1-4edd-9be4-83dffc1cb926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358</TotalTime>
  <Words>928</Words>
  <Application>Microsoft Office PowerPoint</Application>
  <PresentationFormat>On-screen Show (4:3)</PresentationFormat>
  <Paragraphs>243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Arial Rounded MT Bold</vt:lpstr>
      <vt:lpstr>Calibri</vt:lpstr>
      <vt:lpstr>Courier New</vt:lpstr>
      <vt:lpstr>Times New Roman</vt:lpstr>
      <vt:lpstr>1_Custom Design</vt:lpstr>
      <vt:lpstr>Office Theme</vt:lpstr>
      <vt:lpstr>PowerPoint Presentation</vt:lpstr>
      <vt:lpstr>Agenda</vt:lpstr>
      <vt:lpstr>Original Generation Resource Definition Framework</vt:lpstr>
      <vt:lpstr>Proposed Generation Category Nomenclature – using existing requirements</vt:lpstr>
      <vt:lpstr>Proposed Generation Resource Definition Framework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Stice, Clayton</cp:lastModifiedBy>
  <cp:revision>48</cp:revision>
  <cp:lastPrinted>2016-01-21T20:53:15Z</cp:lastPrinted>
  <dcterms:created xsi:type="dcterms:W3CDTF">2016-01-21T15:20:31Z</dcterms:created>
  <dcterms:modified xsi:type="dcterms:W3CDTF">2019-02-12T15:09:34Z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