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341" r:id="rId10"/>
    <p:sldId id="334" r:id="rId11"/>
    <p:sldId id="338" r:id="rId12"/>
    <p:sldId id="29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07" d="100"/>
          <a:sy n="107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Feb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February 14,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62001"/>
            <a:ext cx="8949560" cy="5569548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2019 February Release </a:t>
            </a:r>
            <a:r>
              <a:rPr lang="en-US" sz="1800" dirty="0"/>
              <a:t>– </a:t>
            </a:r>
            <a:r>
              <a:rPr lang="en-US" sz="1800" dirty="0" smtClean="0"/>
              <a:t>2/5/2019 </a:t>
            </a:r>
            <a:r>
              <a:rPr lang="en-US" sz="1800" dirty="0"/>
              <a:t>– </a:t>
            </a:r>
            <a:r>
              <a:rPr lang="en-US" sz="1800" dirty="0" smtClean="0"/>
              <a:t>2/7/2019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strike="sngStrike" dirty="0" smtClean="0"/>
              <a:t>NPRR833(a/b) </a:t>
            </a:r>
            <a:r>
              <a:rPr lang="en-US" sz="1600" strike="sngStrike" dirty="0"/>
              <a:t>– Modify PTP Obligation Bid Clearing </a:t>
            </a:r>
            <a:r>
              <a:rPr lang="en-US" sz="1600" strike="sngStrike" dirty="0" smtClean="0"/>
              <a:t>Change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smtClean="0">
                <a:solidFill>
                  <a:srgbClr val="FF0000"/>
                </a:solidFill>
              </a:rPr>
              <a:t>Targeting off-cycle before R2</a:t>
            </a:r>
            <a:endParaRPr lang="en-US" sz="1600" i="1" dirty="0">
              <a:solidFill>
                <a:srgbClr val="FF000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NPRR842 </a:t>
            </a:r>
            <a:r>
              <a:rPr lang="en-US" sz="1600" dirty="0"/>
              <a:t>– Study Area Load Information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NPRR858 – </a:t>
            </a:r>
            <a:r>
              <a:rPr lang="en-US" sz="1600" dirty="0"/>
              <a:t>Provide Complete Current Operating Plan (COP) </a:t>
            </a:r>
            <a:r>
              <a:rPr lang="en-US" sz="1600" dirty="0" smtClean="0"/>
              <a:t>Data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NPRR878 – ERS Obligation Report for TDSPs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SCR794 – </a:t>
            </a:r>
            <a:r>
              <a:rPr lang="en-US" sz="1600" dirty="0"/>
              <a:t>Update SCED Limit </a:t>
            </a:r>
            <a:r>
              <a:rPr lang="en-US" sz="1600" dirty="0" smtClean="0"/>
              <a:t>Calculation</a:t>
            </a:r>
          </a:p>
          <a:p>
            <a:pPr lvl="1">
              <a:tabLst>
                <a:tab pos="7199313" algn="l"/>
              </a:tabLst>
            </a:pPr>
            <a:endParaRPr lang="en-US" sz="6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April Release </a:t>
            </a:r>
            <a:r>
              <a:rPr lang="en-US" sz="1800" dirty="0"/>
              <a:t>– </a:t>
            </a:r>
            <a:r>
              <a:rPr lang="en-US" sz="1800" dirty="0" smtClean="0"/>
              <a:t>4/2/2019 </a:t>
            </a:r>
            <a:r>
              <a:rPr lang="en-US" sz="1800" dirty="0"/>
              <a:t>– </a:t>
            </a:r>
            <a:r>
              <a:rPr lang="en-US" sz="1800" dirty="0" smtClean="0"/>
              <a:t>4/4/2019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NPRR749 </a:t>
            </a:r>
            <a:r>
              <a:rPr lang="en-US" sz="1600" dirty="0"/>
              <a:t>– Option Cost for Outstanding CRRs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NPRR817 </a:t>
            </a:r>
            <a:r>
              <a:rPr lang="en-US" sz="1600" dirty="0"/>
              <a:t>– Create a Panhandle Hub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NPRR833(c) </a:t>
            </a:r>
            <a:r>
              <a:rPr lang="en-US" sz="1600" dirty="0"/>
              <a:t>– Modify PTP Obligation Bid Clearing </a:t>
            </a:r>
            <a:r>
              <a:rPr lang="en-US" sz="1600" dirty="0" smtClean="0"/>
              <a:t>Change</a:t>
            </a:r>
          </a:p>
          <a:p>
            <a:pPr lvl="2">
              <a:tabLst>
                <a:tab pos="7199313" algn="l"/>
              </a:tabLst>
            </a:pPr>
            <a:r>
              <a:rPr lang="en-US" sz="1400" dirty="0" smtClean="0"/>
              <a:t>CRR system changes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NPRR845 </a:t>
            </a:r>
            <a:r>
              <a:rPr lang="en-US" sz="1600" dirty="0"/>
              <a:t>– RMR Process and Agreement Revisions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NPRR847 </a:t>
            </a:r>
            <a:r>
              <a:rPr lang="en-US" sz="1600" dirty="0"/>
              <a:t>– Exceptional Fuel Cost Included in the Mitigated Offer Cap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NPRR865 </a:t>
            </a:r>
            <a:r>
              <a:rPr lang="en-US" sz="1600" dirty="0"/>
              <a:t>– Publish RTM Shift Factors for Hubs, Load Zones, and DC Ties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NPRR866 </a:t>
            </a:r>
            <a:r>
              <a:rPr lang="en-US" sz="1600" dirty="0"/>
              <a:t>– </a:t>
            </a:r>
            <a:r>
              <a:rPr lang="en-US" sz="1300" dirty="0"/>
              <a:t>Mapping Registered </a:t>
            </a:r>
            <a:r>
              <a:rPr lang="en-US" sz="1300" dirty="0" smtClean="0"/>
              <a:t>DG </a:t>
            </a:r>
            <a:r>
              <a:rPr lang="en-US" sz="1300" dirty="0"/>
              <a:t>and Load Resources to Transmission Loads in the Network </a:t>
            </a:r>
            <a:r>
              <a:rPr lang="en-US" sz="1300" dirty="0" smtClean="0"/>
              <a:t>Model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NPRR880 </a:t>
            </a:r>
            <a:r>
              <a:rPr lang="en-US" sz="1600" dirty="0"/>
              <a:t>– Publish </a:t>
            </a:r>
            <a:r>
              <a:rPr lang="en-US" sz="1600" dirty="0" smtClean="0"/>
              <a:t>RTM </a:t>
            </a:r>
            <a:r>
              <a:rPr lang="en-US" sz="1600" dirty="0"/>
              <a:t>Shift Factors for </a:t>
            </a:r>
            <a:r>
              <a:rPr lang="en-US" sz="1600" dirty="0" smtClean="0"/>
              <a:t>Private Use Network </a:t>
            </a:r>
            <a:r>
              <a:rPr lang="en-US" sz="1600" dirty="0"/>
              <a:t>Settlement Points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NOGRR174 </a:t>
            </a:r>
            <a:r>
              <a:rPr lang="en-US" sz="1600" dirty="0"/>
              <a:t>– AVR and PSS Testing Requirements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PGRR061 </a:t>
            </a:r>
            <a:r>
              <a:rPr lang="en-US" sz="1600" dirty="0"/>
              <a:t>– Related to NPRR866, </a:t>
            </a:r>
            <a:r>
              <a:rPr lang="en-US" sz="1100" dirty="0" smtClean="0"/>
              <a:t>Map Reg. DG </a:t>
            </a:r>
            <a:r>
              <a:rPr lang="en-US" sz="1100" dirty="0"/>
              <a:t>and Load Resources to Transmission Loads in </a:t>
            </a:r>
            <a:r>
              <a:rPr lang="en-US" sz="1100" dirty="0" smtClean="0"/>
              <a:t>Network Model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462453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(a/b)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582408" y="5527756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  <a:endParaRPr lang="en-US" sz="800" b="0" kern="0" dirty="0"/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36589" y="1359665"/>
            <a:ext cx="370549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122768" y="43434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6670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119962" y="308087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863796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99791" y="3738340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357061" y="3381796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01216" y="4339671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349324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600200" y="3657600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93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45276"/>
              </p:ext>
            </p:extLst>
          </p:nvPr>
        </p:nvGraphicFramePr>
        <p:xfrm>
          <a:off x="176358" y="5032090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914400"/>
                <a:gridCol w="1600200"/>
                <a:gridCol w="449580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NOGRR154, NPRR825(b), NPRR867, NPRR884, NPRR895, PGRR066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>
            <a:off x="5805083" y="1470476"/>
            <a:ext cx="460045" cy="10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209049" y="2403795"/>
            <a:ext cx="698645" cy="160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4135860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2785616" y="3056945"/>
            <a:ext cx="608599" cy="170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71831"/>
              </p:ext>
            </p:extLst>
          </p:nvPr>
        </p:nvGraphicFramePr>
        <p:xfrm>
          <a:off x="76200" y="885906"/>
          <a:ext cx="8991599" cy="2971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NPRR899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Certificate and User Security Admin. Clarifications and Opt Out Procedure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SCR797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Current Operating Plans (COPs) to TSPs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Posting of Default Uplift Exposure Information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NPRR841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Adjustments to Day-Ahead Make Whole Payments due to Ancillary Services Infeasibility Charges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5142" y="2417396"/>
            <a:ext cx="16062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February start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1200" dirty="0"/>
          </a:p>
          <a:p>
            <a:r>
              <a:rPr lang="en-US" sz="2000" dirty="0"/>
              <a:t>In </a:t>
            </a:r>
            <a:r>
              <a:rPr lang="en-US" sz="2000" dirty="0" smtClean="0"/>
              <a:t>2020, </a:t>
            </a:r>
            <a:r>
              <a:rPr lang="en-US" sz="2000" dirty="0"/>
              <a:t>ERCOT </a:t>
            </a:r>
            <a:r>
              <a:rPr lang="en-US" sz="2000" dirty="0" smtClean="0"/>
              <a:t>forecasts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work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401131"/>
              </p:ext>
            </p:extLst>
          </p:nvPr>
        </p:nvGraphicFramePr>
        <p:xfrm>
          <a:off x="1219200" y="2844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TBD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$2.25M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200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695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429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496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As of 1/31/2019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29849"/>
              </p:ext>
            </p:extLst>
          </p:nvPr>
        </p:nvGraphicFramePr>
        <p:xfrm>
          <a:off x="228600" y="1417454"/>
          <a:ext cx="8686799" cy="208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Controllable Load Resources to 60-Day Reports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SCR798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PTP Obligation Bid ID Limit</a:t>
                      </a:r>
                      <a:endParaRPr lang="en-US" sz="3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2585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Rank will place SCR798 ahead of other “Not Started” projects impacting MMS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25268"/>
              </p:ext>
            </p:extLst>
          </p:nvPr>
        </p:nvGraphicFramePr>
        <p:xfrm>
          <a:off x="4729051" y="111902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6005780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2670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119702</TotalTime>
  <Words>645</Words>
  <Application>Microsoft Office PowerPoint</Application>
  <PresentationFormat>On-screen Show (4:3)</PresentationFormat>
  <Paragraphs>355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1301</cp:revision>
  <cp:lastPrinted>2019-01-15T13:42:48Z</cp:lastPrinted>
  <dcterms:created xsi:type="dcterms:W3CDTF">2016-01-21T15:20:31Z</dcterms:created>
  <dcterms:modified xsi:type="dcterms:W3CDTF">2019-02-07T21:03:19Z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