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86" r:id="rId4"/>
    <p:sldId id="287" r:id="rId5"/>
    <p:sldId id="288" r:id="rId6"/>
    <p:sldId id="291" r:id="rId7"/>
    <p:sldId id="292" r:id="rId8"/>
    <p:sldId id="294" r:id="rId9"/>
    <p:sldId id="293" r:id="rId10"/>
    <p:sldId id="295" r:id="rId11"/>
    <p:sldId id="290" r:id="rId12"/>
    <p:sldId id="296" r:id="rId13"/>
    <p:sldId id="26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0" autoAdjust="0"/>
    <p:restoredTop sz="99290" autoAdjust="0"/>
  </p:normalViewPr>
  <p:slideViewPr>
    <p:cSldViewPr>
      <p:cViewPr varScale="1">
        <p:scale>
          <a:sx n="74" d="100"/>
          <a:sy n="74" d="100"/>
        </p:scale>
        <p:origin x="15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9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5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3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4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2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7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9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9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CAB71-3809-46C3-B6C7-65BF66442C5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0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 Protection Working Group (SPWG) </a:t>
            </a:r>
            <a:br>
              <a:rPr lang="en-US" dirty="0" smtClean="0"/>
            </a:br>
            <a:r>
              <a:rPr lang="en-US" dirty="0" smtClean="0"/>
              <a:t>Update to ROS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February, 2019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err="1" smtClean="0">
                <a:solidFill>
                  <a:schemeClr val="tx1"/>
                </a:solidFill>
              </a:rPr>
              <a:t>Genardo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T. </a:t>
            </a:r>
            <a:r>
              <a:rPr lang="en-US" sz="2800" dirty="0" err="1" smtClean="0">
                <a:solidFill>
                  <a:schemeClr val="tx1"/>
                </a:solidFill>
              </a:rPr>
              <a:t>Corpuz</a:t>
            </a:r>
            <a:r>
              <a:rPr lang="en-US" sz="2800" dirty="0" smtClean="0">
                <a:solidFill>
                  <a:schemeClr val="tx1"/>
                </a:solidFill>
              </a:rPr>
              <a:t>, P.E.</a:t>
            </a:r>
          </a:p>
        </p:txBody>
      </p:sp>
    </p:spTree>
    <p:extLst>
      <p:ext uri="{BB962C8B-B14F-4D97-AF65-F5344CB8AC3E}">
        <p14:creationId xmlns:p14="http://schemas.microsoft.com/office/powerpoint/2010/main" val="179977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smtClean="0"/>
              <a:t>Misoperations</a:t>
            </a:r>
            <a:r>
              <a:rPr lang="en-US" sz="2800" dirty="0"/>
              <a:t> </a:t>
            </a:r>
            <a:r>
              <a:rPr lang="en-US" sz="2800" dirty="0" smtClean="0"/>
              <a:t>2018 </a:t>
            </a:r>
            <a:r>
              <a:rPr lang="en-US" sz="2800" dirty="0" smtClean="0"/>
              <a:t>Q3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71" y="932597"/>
            <a:ext cx="6850143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75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10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Protection System Misoperations </a:t>
            </a:r>
            <a:r>
              <a:rPr lang="en-US" sz="3600" dirty="0" smtClean="0"/>
              <a:t>2018 </a:t>
            </a:r>
            <a:r>
              <a:rPr lang="en-US" sz="3600" dirty="0"/>
              <a:t>Q3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Human </a:t>
            </a:r>
            <a:r>
              <a:rPr lang="en-US" dirty="0"/>
              <a:t>Performance </a:t>
            </a:r>
            <a:r>
              <a:rPr lang="en-US" dirty="0" smtClean="0"/>
              <a:t>Issues</a:t>
            </a:r>
            <a:endParaRPr lang="en-US" dirty="0"/>
          </a:p>
          <a:p>
            <a:pPr lvl="1"/>
            <a:r>
              <a:rPr lang="en-US" dirty="0"/>
              <a:t>138kV line </a:t>
            </a:r>
            <a:r>
              <a:rPr lang="en-US" dirty="0" err="1"/>
              <a:t>overtripped</a:t>
            </a:r>
            <a:r>
              <a:rPr lang="en-US" dirty="0"/>
              <a:t> during a fault. A mistake was identified with the panel wiring drawing from a recent panel upgrade </a:t>
            </a:r>
            <a:r>
              <a:rPr lang="en-US" dirty="0" smtClean="0"/>
              <a:t>project.</a:t>
            </a:r>
            <a:endParaRPr lang="en-US" dirty="0"/>
          </a:p>
          <a:p>
            <a:pPr lvl="1"/>
            <a:r>
              <a:rPr lang="en-US" dirty="0"/>
              <a:t>138kV line </a:t>
            </a:r>
            <a:r>
              <a:rPr lang="en-US" dirty="0" err="1"/>
              <a:t>overtripped</a:t>
            </a:r>
            <a:r>
              <a:rPr lang="en-US" dirty="0"/>
              <a:t> during a fault due to the carrier communication switch being left in the </a:t>
            </a:r>
            <a:r>
              <a:rPr lang="en-US" dirty="0" smtClean="0"/>
              <a:t>“OFF” </a:t>
            </a:r>
            <a:r>
              <a:rPr lang="en-US" dirty="0"/>
              <a:t>position.</a:t>
            </a:r>
          </a:p>
          <a:p>
            <a:pPr lvl="1"/>
            <a:r>
              <a:rPr lang="en-US" dirty="0"/>
              <a:t>Two 138kV </a:t>
            </a:r>
            <a:r>
              <a:rPr lang="en-US" dirty="0" smtClean="0"/>
              <a:t>lines </a:t>
            </a:r>
            <a:r>
              <a:rPr lang="en-US" dirty="0" err="1"/>
              <a:t>overtripped</a:t>
            </a:r>
            <a:r>
              <a:rPr lang="en-US" dirty="0"/>
              <a:t> during a fault due to incorrect calculation of settings.  It was found that the lines were modeled incorrectly during the development of the settings.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93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8941"/>
          </a:xfrm>
        </p:spPr>
        <p:txBody>
          <a:bodyPr>
            <a:normAutofit/>
          </a:bodyPr>
          <a:lstStyle/>
          <a:p>
            <a:r>
              <a:rPr lang="en-US" dirty="0"/>
              <a:t>ERCOT </a:t>
            </a:r>
            <a:r>
              <a:rPr lang="en-US" dirty="0" smtClean="0"/>
              <a:t>SPWG Procedure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57601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Protective Relay System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Misoperations </a:t>
            </a:r>
            <a:endParaRPr lang="en-US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protective relay system misoperations shall be submitted per </a:t>
            </a:r>
            <a:r>
              <a:rPr lang="en-US" sz="200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Entity </a:t>
            </a:r>
            <a:r>
              <a:rPr lang="en-US" sz="2000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procedures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NERC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1600 Data Request and ERCOT Nodal Operating Guide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Protective </a:t>
            </a:r>
            <a:r>
              <a:rPr lang="en-US" sz="200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relay system misoperations shall be reported in the format requested by the Regional Entity.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submitted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shall include all applicable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protective relay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misoperations occurring on Resource Systems and at Transmission Facilities 100 kV and above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12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dirty="0" smtClean="0"/>
              <a:t>Questions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7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meeting in January 2019</a:t>
            </a:r>
          </a:p>
          <a:p>
            <a:r>
              <a:rPr lang="en-US" dirty="0" smtClean="0"/>
              <a:t>Next meeting will be held March 5-6, 2019</a:t>
            </a:r>
            <a:endParaRPr lang="en-US" dirty="0" smtClean="0"/>
          </a:p>
          <a:p>
            <a:r>
              <a:rPr lang="en-US" dirty="0"/>
              <a:t>2019 SPWG Chair: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u="sng" dirty="0" err="1"/>
              <a:t>Micheal</a:t>
            </a:r>
            <a:r>
              <a:rPr lang="en-US" u="sng" dirty="0"/>
              <a:t> A. Davis, Jr, P.E.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CenterPoint Energy | Supervising Engineer | Transmission Planning - System Modeling</a:t>
            </a:r>
          </a:p>
          <a:p>
            <a:r>
              <a:rPr lang="en-US" dirty="0" smtClean="0"/>
              <a:t>2019 </a:t>
            </a:r>
            <a:r>
              <a:rPr lang="en-US" dirty="0"/>
              <a:t>SPWG Vice-Chair</a:t>
            </a:r>
            <a:r>
              <a:rPr lang="en-US" dirty="0" smtClean="0"/>
              <a:t>: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443" y="18197"/>
            <a:ext cx="8766413" cy="591403"/>
          </a:xfrm>
        </p:spPr>
        <p:txBody>
          <a:bodyPr>
            <a:noAutofit/>
          </a:bodyPr>
          <a:lstStyle/>
          <a:p>
            <a:r>
              <a:rPr lang="en-US" sz="2400" dirty="0" smtClean="0"/>
              <a:t>Transmission Operator Protection System Misoperations 2018 Q3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99443" y="609600"/>
            <a:ext cx="8766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ERCOT Protection System Misoperations Data – 138kV and 345kV Combined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371600"/>
            <a:ext cx="8991600" cy="470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31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66800"/>
            <a:ext cx="8275051" cy="470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03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47060"/>
              </p:ext>
            </p:extLst>
          </p:nvPr>
        </p:nvGraphicFramePr>
        <p:xfrm>
          <a:off x="2596243" y="950842"/>
          <a:ext cx="3886200" cy="563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34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493804647"/>
                    </a:ext>
                  </a:extLst>
                </a:gridCol>
              </a:tblGrid>
              <a:tr h="256218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Q3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YTD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# of Misoperations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136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345 kV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138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&lt; 100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6218">
                <a:tc rowSpan="5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Category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Failure to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Slow Trip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during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– Non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SPS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Relay System Type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Electromechanical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Solid State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Microprocessor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Other/ N/A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6218">
                <a:tc rowSpan="8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Equipment Protected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Line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Transformer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Generator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 Capacitor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Reactor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Dynamic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VAR system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Bus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Breaker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smtClean="0"/>
              <a:t>Misoperations </a:t>
            </a:r>
            <a:r>
              <a:rPr lang="en-US" sz="2800" dirty="0" smtClean="0"/>
              <a:t>2018 Q3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311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smtClean="0"/>
              <a:t>Misoperations </a:t>
            </a:r>
            <a:r>
              <a:rPr lang="en-US" sz="2800" dirty="0" smtClean="0"/>
              <a:t>2018 Q3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577" y="932597"/>
            <a:ext cx="6237531" cy="515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30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smtClean="0"/>
              <a:t>Misoperations </a:t>
            </a:r>
            <a:r>
              <a:rPr lang="en-US" sz="2800" dirty="0" smtClean="0"/>
              <a:t>2018 Q3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965" y="932597"/>
            <a:ext cx="6432755" cy="523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39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smtClean="0"/>
              <a:t>Misoperations</a:t>
            </a:r>
            <a:r>
              <a:rPr lang="en-US" sz="2800" dirty="0"/>
              <a:t> </a:t>
            </a:r>
            <a:r>
              <a:rPr lang="en-US" sz="2800" dirty="0" smtClean="0"/>
              <a:t>2018 </a:t>
            </a:r>
            <a:r>
              <a:rPr lang="en-US" sz="2800" dirty="0" smtClean="0"/>
              <a:t>Q3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043" y="932597"/>
            <a:ext cx="6324600" cy="541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99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smtClean="0"/>
              <a:t>Misoperations</a:t>
            </a:r>
            <a:r>
              <a:rPr lang="en-US" sz="2800" dirty="0"/>
              <a:t> </a:t>
            </a:r>
            <a:r>
              <a:rPr lang="en-US" sz="2800" dirty="0" smtClean="0"/>
              <a:t>2018 </a:t>
            </a:r>
            <a:r>
              <a:rPr lang="en-US" sz="2800" dirty="0" smtClean="0"/>
              <a:t>Q3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943" y="932597"/>
            <a:ext cx="6400800" cy="539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95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4141</TotalTime>
  <Words>367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System Protection Working Group (SPWG)  Update to ROS</vt:lpstr>
      <vt:lpstr>SPWG Meeting</vt:lpstr>
      <vt:lpstr>Transmission Operator Protection System Misoperations 2018 Q3</vt:lpstr>
      <vt:lpstr>PowerPoint Presentation</vt:lpstr>
      <vt:lpstr>Protection System Misoperations 2018 Q3</vt:lpstr>
      <vt:lpstr>Protection System Misoperations 2018 Q3</vt:lpstr>
      <vt:lpstr>Protection System Misoperations 2018 Q3</vt:lpstr>
      <vt:lpstr>Protection System Misoperations 2018 Q3</vt:lpstr>
      <vt:lpstr>Protection System Misoperations 2018 Q3</vt:lpstr>
      <vt:lpstr>Protection System Misoperations 2018 Q3</vt:lpstr>
      <vt:lpstr>Protection System Misoperations 2018 Q3</vt:lpstr>
      <vt:lpstr>ERCOT SPWG Procedure Revision</vt:lpstr>
      <vt:lpstr> Questions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Analysis – Weekly Report</dc:title>
  <dc:creator>Penney, David</dc:creator>
  <cp:lastModifiedBy>DELL</cp:lastModifiedBy>
  <cp:revision>267</cp:revision>
  <cp:lastPrinted>2011-06-14T15:16:42Z</cp:lastPrinted>
  <dcterms:created xsi:type="dcterms:W3CDTF">2011-05-04T18:33:53Z</dcterms:created>
  <dcterms:modified xsi:type="dcterms:W3CDTF">2019-02-07T03:15:54Z</dcterms:modified>
</cp:coreProperties>
</file>