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4386" r:id="rId2"/>
    <p:sldMasterId id="2147485236" r:id="rId3"/>
    <p:sldMasterId id="2147485831" r:id="rId4"/>
  </p:sldMasterIdLst>
  <p:notesMasterIdLst>
    <p:notesMasterId r:id="rId24"/>
  </p:notesMasterIdLst>
  <p:handoutMasterIdLst>
    <p:handoutMasterId r:id="rId25"/>
  </p:handoutMasterIdLst>
  <p:sldIdLst>
    <p:sldId id="389" r:id="rId5"/>
    <p:sldId id="613" r:id="rId6"/>
    <p:sldId id="661" r:id="rId7"/>
    <p:sldId id="677" r:id="rId8"/>
    <p:sldId id="676" r:id="rId9"/>
    <p:sldId id="400" r:id="rId10"/>
    <p:sldId id="257" r:id="rId11"/>
    <p:sldId id="275" r:id="rId12"/>
    <p:sldId id="263" r:id="rId13"/>
    <p:sldId id="264" r:id="rId14"/>
    <p:sldId id="273" r:id="rId15"/>
    <p:sldId id="266" r:id="rId16"/>
    <p:sldId id="267" r:id="rId17"/>
    <p:sldId id="268" r:id="rId18"/>
    <p:sldId id="269" r:id="rId19"/>
    <p:sldId id="270" r:id="rId20"/>
    <p:sldId id="271" r:id="rId21"/>
    <p:sldId id="276" r:id="rId22"/>
    <p:sldId id="277" r:id="rId23"/>
  </p:sldIdLst>
  <p:sldSz cx="9144000" cy="6858000" type="screen4x3"/>
  <p:notesSz cx="6950075" cy="9236075"/>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4224">
          <p15:clr>
            <a:srgbClr val="A4A3A4"/>
          </p15:clr>
        </p15:guide>
        <p15:guide id="2" pos="15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00CC"/>
    <a:srgbClr val="DDDDDD"/>
    <a:srgbClr val="40949A"/>
    <a:srgbClr val="FF9900"/>
    <a:srgbClr val="5469A2"/>
    <a:srgbClr val="2941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18" autoAdjust="0"/>
    <p:restoredTop sz="94660"/>
  </p:normalViewPr>
  <p:slideViewPr>
    <p:cSldViewPr>
      <p:cViewPr varScale="1">
        <p:scale>
          <a:sx n="108" d="100"/>
          <a:sy n="108" d="100"/>
        </p:scale>
        <p:origin x="1650" y="-156"/>
      </p:cViewPr>
      <p:guideLst>
        <p:guide orient="horz" pos="4224"/>
        <p:guide pos="1536"/>
      </p:guideLst>
    </p:cSldViewPr>
  </p:slid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1963"/>
          </a:xfrm>
          <a:prstGeom prst="rect">
            <a:avLst/>
          </a:prstGeom>
        </p:spPr>
        <p:txBody>
          <a:bodyPr vert="horz" lIns="91435" tIns="45717" rIns="91435" bIns="45717" rtlCol="0"/>
          <a:lstStyle>
            <a:lvl1pPr algn="l" eaLnBrk="1" hangingPunct="1">
              <a:defRPr sz="1200" dirty="0">
                <a:latin typeface="Arial" charset="0"/>
              </a:defRPr>
            </a:lvl1pPr>
          </a:lstStyle>
          <a:p>
            <a:pPr>
              <a:defRPr/>
            </a:pPr>
            <a:endParaRPr lang="en-US" dirty="0"/>
          </a:p>
        </p:txBody>
      </p:sp>
      <p:sp>
        <p:nvSpPr>
          <p:cNvPr id="3" name="Date Placeholder 2"/>
          <p:cNvSpPr>
            <a:spLocks noGrp="1"/>
          </p:cNvSpPr>
          <p:nvPr>
            <p:ph type="dt" sz="quarter" idx="1"/>
          </p:nvPr>
        </p:nvSpPr>
        <p:spPr>
          <a:xfrm>
            <a:off x="3937000" y="0"/>
            <a:ext cx="3011488" cy="461963"/>
          </a:xfrm>
          <a:prstGeom prst="rect">
            <a:avLst/>
          </a:prstGeom>
        </p:spPr>
        <p:txBody>
          <a:bodyPr vert="horz" lIns="91435" tIns="45717" rIns="91435" bIns="45717" rtlCol="0"/>
          <a:lstStyle>
            <a:lvl1pPr algn="r" eaLnBrk="1" hangingPunct="1">
              <a:defRPr sz="1200">
                <a:latin typeface="Arial" charset="0"/>
              </a:defRPr>
            </a:lvl1pPr>
          </a:lstStyle>
          <a:p>
            <a:pPr>
              <a:defRPr/>
            </a:pPr>
            <a:fld id="{8A6BB71A-0003-4C21-878A-6E33609DDFD2}" type="datetimeFigureOut">
              <a:rPr lang="en-US"/>
              <a:pPr>
                <a:defRPr/>
              </a:pPr>
              <a:t>1/30/2019</a:t>
            </a:fld>
            <a:endParaRPr lang="en-US" dirty="0"/>
          </a:p>
        </p:txBody>
      </p:sp>
      <p:sp>
        <p:nvSpPr>
          <p:cNvPr id="4" name="Footer Placeholder 3"/>
          <p:cNvSpPr>
            <a:spLocks noGrp="1"/>
          </p:cNvSpPr>
          <p:nvPr>
            <p:ph type="ftr" sz="quarter" idx="2"/>
          </p:nvPr>
        </p:nvSpPr>
        <p:spPr>
          <a:xfrm>
            <a:off x="0" y="8772525"/>
            <a:ext cx="3011488" cy="461963"/>
          </a:xfrm>
          <a:prstGeom prst="rect">
            <a:avLst/>
          </a:prstGeom>
        </p:spPr>
        <p:txBody>
          <a:bodyPr vert="horz" lIns="91435" tIns="45717" rIns="91435" bIns="45717" rtlCol="0" anchor="b"/>
          <a:lstStyle>
            <a:lvl1pPr algn="l" eaLnBrk="1" hangingPunct="1">
              <a:defRPr sz="1200" dirty="0">
                <a:latin typeface="Arial" charset="0"/>
              </a:defRPr>
            </a:lvl1pPr>
          </a:lstStyle>
          <a:p>
            <a:pPr>
              <a:defRPr/>
            </a:pPr>
            <a:endParaRPr lang="en-US" dirty="0"/>
          </a:p>
        </p:txBody>
      </p:sp>
      <p:sp>
        <p:nvSpPr>
          <p:cNvPr id="5" name="Slide Number Placeholder 4"/>
          <p:cNvSpPr>
            <a:spLocks noGrp="1"/>
          </p:cNvSpPr>
          <p:nvPr>
            <p:ph type="sldNum" sz="quarter" idx="3"/>
          </p:nvPr>
        </p:nvSpPr>
        <p:spPr>
          <a:xfrm>
            <a:off x="3937000" y="8772525"/>
            <a:ext cx="3011488" cy="461963"/>
          </a:xfrm>
          <a:prstGeom prst="rect">
            <a:avLst/>
          </a:prstGeom>
        </p:spPr>
        <p:txBody>
          <a:bodyPr vert="horz" wrap="square" lIns="91435" tIns="45717" rIns="91435" bIns="45717" numCol="1" anchor="b" anchorCtr="0" compatLnSpc="1">
            <a:prstTxWarp prst="textNoShape">
              <a:avLst/>
            </a:prstTxWarp>
          </a:bodyPr>
          <a:lstStyle>
            <a:lvl1pPr algn="r" eaLnBrk="1" hangingPunct="1">
              <a:defRPr sz="1200"/>
            </a:lvl1pPr>
          </a:lstStyle>
          <a:p>
            <a:pPr>
              <a:defRPr/>
            </a:pPr>
            <a:fld id="{6337002B-42E5-4DC6-BFB2-46069658F9CC}" type="slidenum">
              <a:rPr lang="en-US" altLang="en-US"/>
              <a:pPr>
                <a:defRPr/>
              </a:pPr>
              <a:t>‹#›</a:t>
            </a:fld>
            <a:endParaRPr lang="en-US" altLang="en-US" dirty="0"/>
          </a:p>
        </p:txBody>
      </p:sp>
    </p:spTree>
    <p:extLst>
      <p:ext uri="{BB962C8B-B14F-4D97-AF65-F5344CB8AC3E}">
        <p14:creationId xmlns:p14="http://schemas.microsoft.com/office/powerpoint/2010/main" val="4397394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11488" cy="461963"/>
          </a:xfrm>
          <a:prstGeom prst="rect">
            <a:avLst/>
          </a:prstGeom>
          <a:noFill/>
          <a:ln w="9525">
            <a:noFill/>
            <a:miter lim="800000"/>
            <a:headEnd/>
            <a:tailEnd/>
          </a:ln>
          <a:effectLst/>
        </p:spPr>
        <p:txBody>
          <a:bodyPr vert="horz" wrap="square" lIns="92486" tIns="46243" rIns="92486" bIns="46243" numCol="1" anchor="t" anchorCtr="0" compatLnSpc="1">
            <a:prstTxWarp prst="textNoShape">
              <a:avLst/>
            </a:prstTxWarp>
          </a:bodyPr>
          <a:lstStyle>
            <a:lvl1pPr eaLnBrk="1" hangingPunct="1">
              <a:defRPr sz="1200" dirty="0">
                <a:latin typeface="Arial" charset="0"/>
              </a:defRPr>
            </a:lvl1pPr>
          </a:lstStyle>
          <a:p>
            <a:pPr>
              <a:defRPr/>
            </a:pPr>
            <a:endParaRPr lang="en-US" dirty="0"/>
          </a:p>
        </p:txBody>
      </p:sp>
      <p:sp>
        <p:nvSpPr>
          <p:cNvPr id="27651" name="Rectangle 3"/>
          <p:cNvSpPr>
            <a:spLocks noGrp="1" noChangeArrowheads="1"/>
          </p:cNvSpPr>
          <p:nvPr>
            <p:ph type="dt" idx="1"/>
          </p:nvPr>
        </p:nvSpPr>
        <p:spPr bwMode="auto">
          <a:xfrm>
            <a:off x="3937000" y="0"/>
            <a:ext cx="3011488" cy="461963"/>
          </a:xfrm>
          <a:prstGeom prst="rect">
            <a:avLst/>
          </a:prstGeom>
          <a:noFill/>
          <a:ln w="9525">
            <a:noFill/>
            <a:miter lim="800000"/>
            <a:headEnd/>
            <a:tailEnd/>
          </a:ln>
          <a:effectLst/>
        </p:spPr>
        <p:txBody>
          <a:bodyPr vert="horz" wrap="square" lIns="92486" tIns="46243" rIns="92486" bIns="46243" numCol="1" anchor="t" anchorCtr="0" compatLnSpc="1">
            <a:prstTxWarp prst="textNoShape">
              <a:avLst/>
            </a:prstTxWarp>
          </a:bodyPr>
          <a:lstStyle>
            <a:lvl1pPr algn="r" eaLnBrk="1" hangingPunct="1">
              <a:defRPr sz="1200" dirty="0">
                <a:latin typeface="Arial" charset="0"/>
              </a:defRPr>
            </a:lvl1pPr>
          </a:lstStyle>
          <a:p>
            <a:pPr>
              <a:defRPr/>
            </a:pPr>
            <a:endParaRPr lang="en-US" dirty="0"/>
          </a:p>
        </p:txBody>
      </p:sp>
      <p:sp>
        <p:nvSpPr>
          <p:cNvPr id="7172" name="Rectangle 4"/>
          <p:cNvSpPr>
            <a:spLocks noGrp="1" noRot="1" noChangeAspect="1" noChangeArrowheads="1" noTextEdit="1"/>
          </p:cNvSpPr>
          <p:nvPr>
            <p:ph type="sldImg" idx="2"/>
          </p:nvPr>
        </p:nvSpPr>
        <p:spPr bwMode="auto">
          <a:xfrm>
            <a:off x="1166813" y="692150"/>
            <a:ext cx="4616450" cy="34639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695325" y="4387850"/>
            <a:ext cx="5559425" cy="4156075"/>
          </a:xfrm>
          <a:prstGeom prst="rect">
            <a:avLst/>
          </a:prstGeom>
          <a:noFill/>
          <a:ln w="9525">
            <a:noFill/>
            <a:miter lim="800000"/>
            <a:headEnd/>
            <a:tailEnd/>
          </a:ln>
          <a:effectLst/>
        </p:spPr>
        <p:txBody>
          <a:bodyPr vert="horz" wrap="square" lIns="92486" tIns="46243" rIns="92486" bIns="4624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7654" name="Rectangle 6"/>
          <p:cNvSpPr>
            <a:spLocks noGrp="1" noChangeArrowheads="1"/>
          </p:cNvSpPr>
          <p:nvPr>
            <p:ph type="ftr" sz="quarter" idx="4"/>
          </p:nvPr>
        </p:nvSpPr>
        <p:spPr bwMode="auto">
          <a:xfrm>
            <a:off x="0" y="8772525"/>
            <a:ext cx="3011488" cy="461963"/>
          </a:xfrm>
          <a:prstGeom prst="rect">
            <a:avLst/>
          </a:prstGeom>
          <a:noFill/>
          <a:ln w="9525">
            <a:noFill/>
            <a:miter lim="800000"/>
            <a:headEnd/>
            <a:tailEnd/>
          </a:ln>
          <a:effectLst/>
        </p:spPr>
        <p:txBody>
          <a:bodyPr vert="horz" wrap="square" lIns="92486" tIns="46243" rIns="92486" bIns="46243" numCol="1" anchor="b" anchorCtr="0" compatLnSpc="1">
            <a:prstTxWarp prst="textNoShape">
              <a:avLst/>
            </a:prstTxWarp>
          </a:bodyPr>
          <a:lstStyle>
            <a:lvl1pPr eaLnBrk="1" hangingPunct="1">
              <a:defRPr sz="1200" dirty="0">
                <a:latin typeface="Arial" charset="0"/>
              </a:defRPr>
            </a:lvl1pPr>
          </a:lstStyle>
          <a:p>
            <a:pPr>
              <a:defRPr/>
            </a:pPr>
            <a:endParaRPr lang="en-US" dirty="0"/>
          </a:p>
        </p:txBody>
      </p:sp>
      <p:sp>
        <p:nvSpPr>
          <p:cNvPr id="27655" name="Rectangle 7"/>
          <p:cNvSpPr>
            <a:spLocks noGrp="1" noChangeArrowheads="1"/>
          </p:cNvSpPr>
          <p:nvPr>
            <p:ph type="sldNum" sz="quarter" idx="5"/>
          </p:nvPr>
        </p:nvSpPr>
        <p:spPr bwMode="auto">
          <a:xfrm>
            <a:off x="3937000" y="8772525"/>
            <a:ext cx="3011488" cy="461963"/>
          </a:xfrm>
          <a:prstGeom prst="rect">
            <a:avLst/>
          </a:prstGeom>
          <a:noFill/>
          <a:ln w="9525">
            <a:noFill/>
            <a:miter lim="800000"/>
            <a:headEnd/>
            <a:tailEnd/>
          </a:ln>
          <a:effectLst/>
        </p:spPr>
        <p:txBody>
          <a:bodyPr vert="horz" wrap="square" lIns="92486" tIns="46243" rIns="92486" bIns="46243" numCol="1" anchor="b" anchorCtr="0" compatLnSpc="1">
            <a:prstTxWarp prst="textNoShape">
              <a:avLst/>
            </a:prstTxWarp>
          </a:bodyPr>
          <a:lstStyle>
            <a:lvl1pPr algn="r" eaLnBrk="1" hangingPunct="1">
              <a:defRPr sz="1200"/>
            </a:lvl1pPr>
          </a:lstStyle>
          <a:p>
            <a:pPr>
              <a:defRPr/>
            </a:pPr>
            <a:fld id="{13E18E33-0EFD-4523-ADBC-772E3CCBF56B}" type="slidenum">
              <a:rPr lang="en-US" altLang="en-US"/>
              <a:pPr>
                <a:defRPr/>
              </a:pPr>
              <a:t>‹#›</a:t>
            </a:fld>
            <a:endParaRPr lang="en-US" altLang="en-US" dirty="0"/>
          </a:p>
        </p:txBody>
      </p:sp>
    </p:spTree>
    <p:extLst>
      <p:ext uri="{BB962C8B-B14F-4D97-AF65-F5344CB8AC3E}">
        <p14:creationId xmlns:p14="http://schemas.microsoft.com/office/powerpoint/2010/main" val="34194611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
        <p:nvSpPr>
          <p:cNvPr id="112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6600" indent="-282575">
              <a:spcBef>
                <a:spcPct val="30000"/>
              </a:spcBef>
              <a:defRPr sz="1200">
                <a:solidFill>
                  <a:schemeClr val="tx1"/>
                </a:solidFill>
                <a:latin typeface="Arial" panose="020B0604020202020204" pitchFamily="34" charset="0"/>
              </a:defRPr>
            </a:lvl2pPr>
            <a:lvl3pPr marL="1133475" indent="-225425">
              <a:spcBef>
                <a:spcPct val="30000"/>
              </a:spcBef>
              <a:defRPr sz="1200">
                <a:solidFill>
                  <a:schemeClr val="tx1"/>
                </a:solidFill>
                <a:latin typeface="Arial" panose="020B0604020202020204" pitchFamily="34" charset="0"/>
              </a:defRPr>
            </a:lvl3pPr>
            <a:lvl4pPr marL="1587500" indent="-225425">
              <a:spcBef>
                <a:spcPct val="30000"/>
              </a:spcBef>
              <a:defRPr sz="1200">
                <a:solidFill>
                  <a:schemeClr val="tx1"/>
                </a:solidFill>
                <a:latin typeface="Arial" panose="020B0604020202020204" pitchFamily="34" charset="0"/>
              </a:defRPr>
            </a:lvl4pPr>
            <a:lvl5pPr marL="2041525" indent="-225425">
              <a:spcBef>
                <a:spcPct val="30000"/>
              </a:spcBef>
              <a:defRPr sz="1200">
                <a:solidFill>
                  <a:schemeClr val="tx1"/>
                </a:solidFill>
                <a:latin typeface="Arial" panose="020B0604020202020204" pitchFamily="34" charset="0"/>
              </a:defRPr>
            </a:lvl5pPr>
            <a:lvl6pPr marL="2498725" indent="-225425" eaLnBrk="0" fontAlgn="base" hangingPunct="0">
              <a:spcBef>
                <a:spcPct val="30000"/>
              </a:spcBef>
              <a:spcAft>
                <a:spcPct val="0"/>
              </a:spcAft>
              <a:defRPr sz="1200">
                <a:solidFill>
                  <a:schemeClr val="tx1"/>
                </a:solidFill>
                <a:latin typeface="Arial" panose="020B0604020202020204" pitchFamily="34" charset="0"/>
              </a:defRPr>
            </a:lvl6pPr>
            <a:lvl7pPr marL="2955925" indent="-225425" eaLnBrk="0" fontAlgn="base" hangingPunct="0">
              <a:spcBef>
                <a:spcPct val="30000"/>
              </a:spcBef>
              <a:spcAft>
                <a:spcPct val="0"/>
              </a:spcAft>
              <a:defRPr sz="1200">
                <a:solidFill>
                  <a:schemeClr val="tx1"/>
                </a:solidFill>
                <a:latin typeface="Arial" panose="020B0604020202020204" pitchFamily="34" charset="0"/>
              </a:defRPr>
            </a:lvl7pPr>
            <a:lvl8pPr marL="3413125" indent="-225425" eaLnBrk="0" fontAlgn="base" hangingPunct="0">
              <a:spcBef>
                <a:spcPct val="30000"/>
              </a:spcBef>
              <a:spcAft>
                <a:spcPct val="0"/>
              </a:spcAft>
              <a:defRPr sz="1200">
                <a:solidFill>
                  <a:schemeClr val="tx1"/>
                </a:solidFill>
                <a:latin typeface="Arial" panose="020B0604020202020204" pitchFamily="34" charset="0"/>
              </a:defRPr>
            </a:lvl8pPr>
            <a:lvl9pPr marL="3870325" indent="-22542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10038F2-B7A9-44DE-9745-0D921F1A2F3A}" type="slidenum">
              <a:rPr lang="en-US" altLang="en-US" smtClean="0"/>
              <a:pPr>
                <a:spcBef>
                  <a:spcPct val="0"/>
                </a:spcBef>
              </a:pPr>
              <a:t>2</a:t>
            </a:fld>
            <a:endParaRPr lang="en-US" altLang="en-US" dirty="0"/>
          </a:p>
        </p:txBody>
      </p:sp>
    </p:spTree>
    <p:extLst>
      <p:ext uri="{BB962C8B-B14F-4D97-AF65-F5344CB8AC3E}">
        <p14:creationId xmlns:p14="http://schemas.microsoft.com/office/powerpoint/2010/main" val="26200727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15</a:t>
            </a:fld>
            <a:endParaRPr lang="en-US" dirty="0"/>
          </a:p>
        </p:txBody>
      </p:sp>
    </p:spTree>
    <p:extLst>
      <p:ext uri="{BB962C8B-B14F-4D97-AF65-F5344CB8AC3E}">
        <p14:creationId xmlns:p14="http://schemas.microsoft.com/office/powerpoint/2010/main" val="8708876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16</a:t>
            </a:fld>
            <a:endParaRPr lang="en-US" dirty="0"/>
          </a:p>
        </p:txBody>
      </p:sp>
    </p:spTree>
    <p:extLst>
      <p:ext uri="{BB962C8B-B14F-4D97-AF65-F5344CB8AC3E}">
        <p14:creationId xmlns:p14="http://schemas.microsoft.com/office/powerpoint/2010/main" val="2558245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17</a:t>
            </a:fld>
            <a:endParaRPr lang="en-US" dirty="0"/>
          </a:p>
        </p:txBody>
      </p:sp>
    </p:spTree>
    <p:extLst>
      <p:ext uri="{BB962C8B-B14F-4D97-AF65-F5344CB8AC3E}">
        <p14:creationId xmlns:p14="http://schemas.microsoft.com/office/powerpoint/2010/main" val="39878498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dirty="0"/>
          </a:p>
        </p:txBody>
      </p:sp>
    </p:spTree>
    <p:extLst>
      <p:ext uri="{BB962C8B-B14F-4D97-AF65-F5344CB8AC3E}">
        <p14:creationId xmlns:p14="http://schemas.microsoft.com/office/powerpoint/2010/main" val="2734785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dirty="0"/>
          </a:p>
        </p:txBody>
      </p:sp>
    </p:spTree>
    <p:extLst>
      <p:ext uri="{BB962C8B-B14F-4D97-AF65-F5344CB8AC3E}">
        <p14:creationId xmlns:p14="http://schemas.microsoft.com/office/powerpoint/2010/main" val="16175093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dirty="0"/>
          </a:p>
        </p:txBody>
      </p:sp>
    </p:spTree>
    <p:extLst>
      <p:ext uri="{BB962C8B-B14F-4D97-AF65-F5344CB8AC3E}">
        <p14:creationId xmlns:p14="http://schemas.microsoft.com/office/powerpoint/2010/main" val="162848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dirty="0"/>
          </a:p>
        </p:txBody>
      </p:sp>
    </p:spTree>
    <p:extLst>
      <p:ext uri="{BB962C8B-B14F-4D97-AF65-F5344CB8AC3E}">
        <p14:creationId xmlns:p14="http://schemas.microsoft.com/office/powerpoint/2010/main" val="15267250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dirty="0"/>
          </a:p>
        </p:txBody>
      </p:sp>
    </p:spTree>
    <p:extLst>
      <p:ext uri="{BB962C8B-B14F-4D97-AF65-F5344CB8AC3E}">
        <p14:creationId xmlns:p14="http://schemas.microsoft.com/office/powerpoint/2010/main" val="24871583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12</a:t>
            </a:fld>
            <a:endParaRPr lang="en-US" dirty="0"/>
          </a:p>
        </p:txBody>
      </p:sp>
    </p:spTree>
    <p:extLst>
      <p:ext uri="{BB962C8B-B14F-4D97-AF65-F5344CB8AC3E}">
        <p14:creationId xmlns:p14="http://schemas.microsoft.com/office/powerpoint/2010/main" val="21760408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13</a:t>
            </a:fld>
            <a:endParaRPr lang="en-US" dirty="0"/>
          </a:p>
        </p:txBody>
      </p:sp>
    </p:spTree>
    <p:extLst>
      <p:ext uri="{BB962C8B-B14F-4D97-AF65-F5344CB8AC3E}">
        <p14:creationId xmlns:p14="http://schemas.microsoft.com/office/powerpoint/2010/main" val="30866529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14</a:t>
            </a:fld>
            <a:endParaRPr lang="en-US" dirty="0"/>
          </a:p>
        </p:txBody>
      </p:sp>
    </p:spTree>
    <p:extLst>
      <p:ext uri="{BB962C8B-B14F-4D97-AF65-F5344CB8AC3E}">
        <p14:creationId xmlns:p14="http://schemas.microsoft.com/office/powerpoint/2010/main" val="37235481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4"/>
          <p:cNvSpPr>
            <a:spLocks noChangeShapeType="1"/>
          </p:cNvSpPr>
          <p:nvPr userDrawn="1"/>
        </p:nvSpPr>
        <p:spPr bwMode="auto">
          <a:xfrm>
            <a:off x="0" y="11430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5" name="Date Placeholder 4"/>
          <p:cNvSpPr>
            <a:spLocks noGrp="1" noChangeArrowheads="1"/>
          </p:cNvSpPr>
          <p:nvPr>
            <p:ph type="dt" sz="half" idx="10"/>
          </p:nvPr>
        </p:nvSpPr>
        <p:spPr>
          <a:xfrm>
            <a:off x="2333625" y="5467350"/>
            <a:ext cx="6276975" cy="476250"/>
          </a:xfrm>
        </p:spPr>
        <p:txBody>
          <a:bodyPr/>
          <a:lstStyle>
            <a:lvl1pPr>
              <a:defRPr sz="1800" b="1" dirty="0">
                <a:solidFill>
                  <a:schemeClr val="tx1"/>
                </a:solidFill>
              </a:defRPr>
            </a:lvl1pPr>
          </a:lstStyle>
          <a:p>
            <a:pPr>
              <a:defRPr/>
            </a:pPr>
            <a:r>
              <a:rPr lang="en-US" dirty="0"/>
              <a:t>Date</a:t>
            </a:r>
          </a:p>
        </p:txBody>
      </p:sp>
      <p:sp>
        <p:nvSpPr>
          <p:cNvPr id="6" name="Rectangle 15"/>
          <p:cNvSpPr>
            <a:spLocks noGrp="1" noChangeArrowheads="1"/>
          </p:cNvSpPr>
          <p:nvPr>
            <p:ph type="ftr" sz="quarter" idx="11"/>
          </p:nvPr>
        </p:nvSpPr>
        <p:spPr>
          <a:xfrm>
            <a:off x="2333625" y="5067300"/>
            <a:ext cx="6276975" cy="419100"/>
          </a:xfrm>
        </p:spPr>
        <p:txBody>
          <a:bodyPr/>
          <a:lstStyle>
            <a:lvl1pPr algn="l">
              <a:defRPr sz="1800" b="1" dirty="0">
                <a:solidFill>
                  <a:schemeClr val="tx1"/>
                </a:solidFill>
              </a:defRPr>
            </a:lvl1pPr>
          </a:lstStyle>
          <a:p>
            <a:pPr>
              <a:defRPr/>
            </a:pPr>
            <a:r>
              <a:rPr lang="en-US" dirty="0"/>
              <a:t>Meeting Title (optional)</a:t>
            </a:r>
          </a:p>
        </p:txBody>
      </p:sp>
    </p:spTree>
    <p:extLst>
      <p:ext uri="{BB962C8B-B14F-4D97-AF65-F5344CB8AC3E}">
        <p14:creationId xmlns:p14="http://schemas.microsoft.com/office/powerpoint/2010/main" val="7678305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34B2D252-8E72-4823-8FA0-189BCC9CE810}" type="slidenum">
              <a:rPr lang="en-US" altLang="en-US"/>
              <a:pPr>
                <a:defRPr/>
              </a:pPr>
              <a:t>‹#›</a:t>
            </a:fld>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3328320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EB11F27C-F784-434C-9FFD-C6F86F99C040}" type="slidenum">
              <a:rPr lang="en-US" altLang="en-US"/>
              <a:pPr>
                <a:defRPr/>
              </a:pPr>
              <a:t>‹#›</a:t>
            </a:fld>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5861498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a:t>Click to edit Master title style</a:t>
            </a:r>
          </a:p>
        </p:txBody>
      </p:sp>
      <p:sp>
        <p:nvSpPr>
          <p:cNvPr id="3" name="Table Placeholder 2"/>
          <p:cNvSpPr>
            <a:spLocks noGrp="1"/>
          </p:cNvSpPr>
          <p:nvPr>
            <p:ph type="tbl" idx="1"/>
          </p:nvPr>
        </p:nvSpPr>
        <p:spPr>
          <a:xfrm>
            <a:off x="457200" y="1066800"/>
            <a:ext cx="8229600" cy="4724400"/>
          </a:xfrm>
        </p:spPr>
        <p:txBody>
          <a:bodyPr/>
          <a:lstStyle/>
          <a:p>
            <a:pPr lvl="0"/>
            <a:endParaRPr lang="en-US" noProof="0" dirty="0"/>
          </a:p>
        </p:txBody>
      </p:sp>
      <p:sp>
        <p:nvSpPr>
          <p:cNvPr id="4" name="Rectangle 6"/>
          <p:cNvSpPr>
            <a:spLocks noGrp="1" noChangeArrowheads="1"/>
          </p:cNvSpPr>
          <p:nvPr>
            <p:ph type="sldNum" sz="quarter" idx="10"/>
          </p:nvPr>
        </p:nvSpPr>
        <p:spPr>
          <a:ln/>
        </p:spPr>
        <p:txBody>
          <a:bodyPr/>
          <a:lstStyle>
            <a:lvl1pPr>
              <a:defRPr/>
            </a:lvl1pPr>
          </a:lstStyle>
          <a:p>
            <a:pPr>
              <a:defRPr/>
            </a:pPr>
            <a:fld id="{FA1AD39B-94A5-466C-A2F5-232C80EFE67E}" type="slidenum">
              <a:rPr lang="en-US" altLang="en-US"/>
              <a:pPr>
                <a:defRPr/>
              </a:pPr>
              <a:t>‹#›</a:t>
            </a:fld>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1540224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defTabSz="914400" fontAlgn="base">
              <a:spcBef>
                <a:spcPct val="0"/>
              </a:spcBef>
              <a:spcAft>
                <a:spcPct val="0"/>
              </a:spcAft>
              <a:defRPr sz="1200" dirty="0">
                <a:solidFill>
                  <a:prstClr val="black">
                    <a:tint val="75000"/>
                  </a:prstClr>
                </a:solidFill>
                <a:latin typeface="Arial" charset="0"/>
              </a:defRPr>
            </a:lvl1pPr>
          </a:lstStyle>
          <a:p>
            <a:pPr>
              <a:defRPr/>
            </a:pPr>
            <a:endParaRPr lang="en-US" dirty="0"/>
          </a:p>
        </p:txBody>
      </p:sp>
    </p:spTree>
    <p:extLst>
      <p:ext uri="{BB962C8B-B14F-4D97-AF65-F5344CB8AC3E}">
        <p14:creationId xmlns:p14="http://schemas.microsoft.com/office/powerpoint/2010/main" val="15958424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defTabSz="457200" eaLnBrk="0" hangingPunct="0">
              <a:defRPr>
                <a:solidFill>
                  <a:schemeClr val="tx1"/>
                </a:solidFill>
                <a:latin typeface="Arial" panose="020B0604020202020204" pitchFamily="34" charset="0"/>
              </a:defRPr>
            </a:lvl1pPr>
            <a:lvl2pPr marL="742950" indent="-285750" defTabSz="457200" eaLnBrk="0" hangingPunct="0">
              <a:defRPr>
                <a:solidFill>
                  <a:schemeClr val="tx1"/>
                </a:solidFill>
                <a:latin typeface="Arial" panose="020B0604020202020204" pitchFamily="34" charset="0"/>
              </a:defRPr>
            </a:lvl2pPr>
            <a:lvl3pPr marL="1143000" indent="-228600" defTabSz="457200" eaLnBrk="0" hangingPunct="0">
              <a:defRPr>
                <a:solidFill>
                  <a:schemeClr val="tx1"/>
                </a:solidFill>
                <a:latin typeface="Arial" panose="020B0604020202020204" pitchFamily="34" charset="0"/>
              </a:defRPr>
            </a:lvl3pPr>
            <a:lvl4pPr marL="1600200" indent="-228600" defTabSz="457200" eaLnBrk="0" hangingPunct="0">
              <a:defRPr>
                <a:solidFill>
                  <a:schemeClr val="tx1"/>
                </a:solidFill>
                <a:latin typeface="Arial" panose="020B0604020202020204" pitchFamily="34" charset="0"/>
              </a:defRPr>
            </a:lvl4pPr>
            <a:lvl5pPr marL="2057400" indent="-228600" defTabSz="4572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defRPr/>
            </a:pPr>
            <a:fld id="{BB831C1F-7D36-4A32-A29C-307547D5A0CC}" type="slidenum">
              <a:rPr lang="en-US" altLang="en-US" sz="1200" smtClean="0">
                <a:solidFill>
                  <a:srgbClr val="000000"/>
                </a:solidFill>
              </a:rPr>
              <a:pPr algn="r" eaLnBrk="1" hangingPunct="1">
                <a:defRPr/>
              </a:pPr>
              <a:t>‹#›</a:t>
            </a:fld>
            <a:endParaRPr lang="en-US" altLang="en-US" sz="1200" dirty="0">
              <a:solidFill>
                <a:srgbClr val="000000"/>
              </a:solidFill>
            </a:endParaRPr>
          </a:p>
        </p:txBody>
      </p:sp>
      <p:sp>
        <p:nvSpPr>
          <p:cNvPr id="3" name="Footer Placeholder 4"/>
          <p:cNvSpPr>
            <a:spLocks noGrp="1"/>
          </p:cNvSpPr>
          <p:nvPr>
            <p:ph type="ftr" sz="quarter" idx="10"/>
          </p:nvPr>
        </p:nvSpPr>
        <p:spPr>
          <a:xfrm>
            <a:off x="3124200" y="6194425"/>
            <a:ext cx="2895600" cy="200025"/>
          </a:xfrm>
        </p:spPr>
        <p:txBody>
          <a:bodyPr/>
          <a:lstStyle>
            <a:lvl1pPr algn="ctr" defTabSz="914400" fontAlgn="base">
              <a:spcBef>
                <a:spcPct val="0"/>
              </a:spcBef>
              <a:spcAft>
                <a:spcPct val="0"/>
              </a:spcAft>
              <a:defRPr sz="1200" dirty="0">
                <a:solidFill>
                  <a:prstClr val="black">
                    <a:tint val="75000"/>
                  </a:prstClr>
                </a:solidFill>
                <a:latin typeface="Arial" charset="0"/>
              </a:defRPr>
            </a:lvl1pPr>
          </a:lstStyle>
          <a:p>
            <a:pPr>
              <a:defRPr/>
            </a:pPr>
            <a:endParaRPr lang="en-US" dirty="0"/>
          </a:p>
        </p:txBody>
      </p:sp>
    </p:spTree>
    <p:extLst>
      <p:ext uri="{BB962C8B-B14F-4D97-AF65-F5344CB8AC3E}">
        <p14:creationId xmlns:p14="http://schemas.microsoft.com/office/powerpoint/2010/main" val="2718816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98729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r>
              <a:rPr lang="en-US" dirty="0"/>
              <a:t>Date</a:t>
            </a:r>
          </a:p>
        </p:txBody>
      </p:sp>
      <p:sp>
        <p:nvSpPr>
          <p:cNvPr id="5" name="Footer Placeholder 4"/>
          <p:cNvSpPr>
            <a:spLocks noGrp="1"/>
          </p:cNvSpPr>
          <p:nvPr>
            <p:ph type="ftr" sz="quarter" idx="11"/>
          </p:nvPr>
        </p:nvSpPr>
        <p:spPr/>
        <p:txBody>
          <a:bodyPr/>
          <a:lstStyle/>
          <a:p>
            <a:pPr>
              <a:defRPr/>
            </a:pPr>
            <a:r>
              <a:rPr lang="en-US" dirty="0"/>
              <a:t>Meeting Title (optional)</a:t>
            </a:r>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dirty="0"/>
          </a:p>
        </p:txBody>
      </p:sp>
      <p:sp>
        <p:nvSpPr>
          <p:cNvPr id="9" name="Line 14"/>
          <p:cNvSpPr>
            <a:spLocks noChangeShapeType="1"/>
          </p:cNvSpPr>
          <p:nvPr userDrawn="1"/>
        </p:nvSpPr>
        <p:spPr bwMode="auto">
          <a:xfrm>
            <a:off x="0" y="11430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dirty="0"/>
              <a:t>Date</a:t>
            </a:r>
          </a:p>
        </p:txBody>
      </p:sp>
      <p:sp>
        <p:nvSpPr>
          <p:cNvPr id="5" name="Footer Placeholder 4"/>
          <p:cNvSpPr>
            <a:spLocks noGrp="1"/>
          </p:cNvSpPr>
          <p:nvPr>
            <p:ph type="ftr" sz="quarter" idx="11"/>
          </p:nvPr>
        </p:nvSpPr>
        <p:spPr/>
        <p:txBody>
          <a:bodyPr/>
          <a:lstStyle/>
          <a:p>
            <a:pPr>
              <a:defRPr/>
            </a:pPr>
            <a:r>
              <a:rPr lang="en-US" dirty="0"/>
              <a:t>Meeting Title (optional)</a:t>
            </a:r>
          </a:p>
        </p:txBody>
      </p:sp>
      <p:sp>
        <p:nvSpPr>
          <p:cNvPr id="6" name="Slide Number Placeholder 5"/>
          <p:cNvSpPr>
            <a:spLocks noGrp="1"/>
          </p:cNvSpPr>
          <p:nvPr>
            <p:ph type="sldNum" sz="quarter" idx="12"/>
          </p:nvPr>
        </p:nvSpPr>
        <p:spPr/>
        <p:txBody>
          <a:bodyPr/>
          <a:lstStyle/>
          <a:p>
            <a:pPr>
              <a:defRPr/>
            </a:pPr>
            <a:fld id="{5D6EB808-759E-4248-B10A-82109D682488}" type="slidenum">
              <a:rPr lang="en-US" altLang="en-US" smtClean="0"/>
              <a:pPr>
                <a:defRPr/>
              </a:pPr>
              <a:t>‹#›</a:t>
            </a:fld>
            <a:endParaRPr lang="en-US"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a:t>Click to edit Master text styles</a:t>
            </a:r>
          </a:p>
        </p:txBody>
      </p:sp>
      <p:sp>
        <p:nvSpPr>
          <p:cNvPr id="4" name="Date Placeholder 3"/>
          <p:cNvSpPr>
            <a:spLocks noGrp="1"/>
          </p:cNvSpPr>
          <p:nvPr>
            <p:ph type="dt" sz="half" idx="10"/>
          </p:nvPr>
        </p:nvSpPr>
        <p:spPr/>
        <p:txBody>
          <a:bodyPr/>
          <a:lstStyle/>
          <a:p>
            <a:pPr>
              <a:defRPr/>
            </a:pPr>
            <a:r>
              <a:rPr lang="en-US" dirty="0"/>
              <a:t>Date</a:t>
            </a:r>
          </a:p>
        </p:txBody>
      </p:sp>
      <p:sp>
        <p:nvSpPr>
          <p:cNvPr id="5" name="Footer Placeholder 4"/>
          <p:cNvSpPr>
            <a:spLocks noGrp="1"/>
          </p:cNvSpPr>
          <p:nvPr>
            <p:ph type="ftr" sz="quarter" idx="11"/>
          </p:nvPr>
        </p:nvSpPr>
        <p:spPr/>
        <p:txBody>
          <a:bodyPr/>
          <a:lstStyle/>
          <a:p>
            <a:pPr>
              <a:defRPr/>
            </a:pPr>
            <a:r>
              <a:rPr lang="en-US" dirty="0"/>
              <a:t>Meeting Title (optional)</a:t>
            </a:r>
          </a:p>
        </p:txBody>
      </p:sp>
      <p:sp>
        <p:nvSpPr>
          <p:cNvPr id="6" name="Slide Number Placeholder 5"/>
          <p:cNvSpPr>
            <a:spLocks noGrp="1"/>
          </p:cNvSpPr>
          <p:nvPr>
            <p:ph type="sldNum" sz="quarter" idx="12"/>
          </p:nvPr>
        </p:nvSpPr>
        <p:spPr/>
        <p:txBody>
          <a:bodyPr/>
          <a:lstStyle/>
          <a:p>
            <a:pPr>
              <a:defRPr/>
            </a:pPr>
            <a:fld id="{B2844D05-E469-4E2F-AAA7-E1B2A0EF2D9D}" type="slidenum">
              <a:rPr lang="en-US" altLang="en-US" smtClean="0"/>
              <a:pPr>
                <a:defRPr/>
              </a:pPr>
              <a:t>‹#›</a:t>
            </a:fld>
            <a:endParaRPr lang="en-US"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r>
              <a:rPr lang="en-US" dirty="0"/>
              <a:t>Date</a:t>
            </a:r>
          </a:p>
        </p:txBody>
      </p:sp>
      <p:sp>
        <p:nvSpPr>
          <p:cNvPr id="6" name="Footer Placeholder 5"/>
          <p:cNvSpPr>
            <a:spLocks noGrp="1"/>
          </p:cNvSpPr>
          <p:nvPr>
            <p:ph type="ftr" sz="quarter" idx="11"/>
          </p:nvPr>
        </p:nvSpPr>
        <p:spPr/>
        <p:txBody>
          <a:bodyPr/>
          <a:lstStyle/>
          <a:p>
            <a:pPr>
              <a:defRPr/>
            </a:pPr>
            <a:r>
              <a:rPr lang="en-US" dirty="0"/>
              <a:t>Meeting Title (optional)</a:t>
            </a:r>
          </a:p>
        </p:txBody>
      </p:sp>
      <p:sp>
        <p:nvSpPr>
          <p:cNvPr id="7" name="Slide Number Placeholder 6"/>
          <p:cNvSpPr>
            <a:spLocks noGrp="1"/>
          </p:cNvSpPr>
          <p:nvPr>
            <p:ph type="sldNum" sz="quarter" idx="12"/>
          </p:nvPr>
        </p:nvSpPr>
        <p:spPr/>
        <p:txBody>
          <a:bodyPr/>
          <a:lstStyle/>
          <a:p>
            <a:pPr>
              <a:defRPr/>
            </a:pPr>
            <a:fld id="{E8E4BBE2-B9D0-4F69-BDAE-95E413D817C7}" type="slidenum">
              <a:rPr lang="en-US" altLang="en-US" smtClean="0"/>
              <a:pPr>
                <a:defRPr/>
              </a:pPr>
              <a:t>‹#›</a:t>
            </a:fld>
            <a:endParaRPr lang="en-US" altLang="en-US" dirty="0"/>
          </a:p>
        </p:txBody>
      </p:sp>
      <p:sp>
        <p:nvSpPr>
          <p:cNvPr id="8" name="Title 7"/>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5D6EB808-759E-4248-B10A-82109D682488}" type="slidenum">
              <a:rPr lang="en-US" altLang="en-US"/>
              <a:pPr>
                <a:defRPr/>
              </a:pPr>
              <a:t>‹#›</a:t>
            </a:fld>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4217929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r>
              <a:rPr lang="en-US" dirty="0"/>
              <a:t>Date</a:t>
            </a:r>
          </a:p>
        </p:txBody>
      </p:sp>
      <p:sp>
        <p:nvSpPr>
          <p:cNvPr id="8" name="Footer Placeholder 7"/>
          <p:cNvSpPr>
            <a:spLocks noGrp="1"/>
          </p:cNvSpPr>
          <p:nvPr>
            <p:ph type="ftr" sz="quarter" idx="11"/>
          </p:nvPr>
        </p:nvSpPr>
        <p:spPr/>
        <p:txBody>
          <a:bodyPr/>
          <a:lstStyle/>
          <a:p>
            <a:pPr>
              <a:defRPr/>
            </a:pPr>
            <a:r>
              <a:rPr lang="en-US" dirty="0"/>
              <a:t>Meeting Title (optional)</a:t>
            </a:r>
          </a:p>
        </p:txBody>
      </p:sp>
      <p:sp>
        <p:nvSpPr>
          <p:cNvPr id="9" name="Slide Number Placeholder 8"/>
          <p:cNvSpPr>
            <a:spLocks noGrp="1"/>
          </p:cNvSpPr>
          <p:nvPr>
            <p:ph type="sldNum" sz="quarter" idx="12"/>
          </p:nvPr>
        </p:nvSpPr>
        <p:spPr/>
        <p:txBody>
          <a:bodyPr/>
          <a:lstStyle/>
          <a:p>
            <a:pPr>
              <a:defRPr/>
            </a:pPr>
            <a:fld id="{74AFA16B-3E29-4810-BDFA-6DBD814FB575}" type="slidenum">
              <a:rPr lang="en-US" altLang="en-US" smtClean="0"/>
              <a:pPr>
                <a:defRPr/>
              </a:pPr>
              <a:t>‹#›</a:t>
            </a:fld>
            <a:endParaRPr lang="en-US"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r>
              <a:rPr lang="en-US" dirty="0"/>
              <a:t>Date</a:t>
            </a:r>
          </a:p>
        </p:txBody>
      </p:sp>
      <p:sp>
        <p:nvSpPr>
          <p:cNvPr id="4" name="Footer Placeholder 3"/>
          <p:cNvSpPr>
            <a:spLocks noGrp="1"/>
          </p:cNvSpPr>
          <p:nvPr>
            <p:ph type="ftr" sz="quarter" idx="11"/>
          </p:nvPr>
        </p:nvSpPr>
        <p:spPr/>
        <p:txBody>
          <a:bodyPr/>
          <a:lstStyle/>
          <a:p>
            <a:pPr>
              <a:defRPr/>
            </a:pPr>
            <a:r>
              <a:rPr lang="en-US" dirty="0"/>
              <a:t>Meeting Title (optional)</a:t>
            </a:r>
          </a:p>
        </p:txBody>
      </p:sp>
      <p:sp>
        <p:nvSpPr>
          <p:cNvPr id="5" name="Slide Number Placeholder 4"/>
          <p:cNvSpPr>
            <a:spLocks noGrp="1"/>
          </p:cNvSpPr>
          <p:nvPr>
            <p:ph type="sldNum" sz="quarter" idx="12"/>
          </p:nvPr>
        </p:nvSpPr>
        <p:spPr/>
        <p:txBody>
          <a:bodyPr/>
          <a:lstStyle/>
          <a:p>
            <a:pPr>
              <a:defRPr/>
            </a:pPr>
            <a:fld id="{9EDE4F3E-3D5B-40F0-877B-FA4695E971C6}" type="slidenum">
              <a:rPr lang="en-US" altLang="en-US" smtClean="0"/>
              <a:pPr>
                <a:defRPr/>
              </a:pPr>
              <a:t>‹#›</a:t>
            </a:fld>
            <a:endParaRPr lang="en-US"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dirty="0"/>
              <a:t>Date</a:t>
            </a:r>
          </a:p>
        </p:txBody>
      </p:sp>
      <p:sp>
        <p:nvSpPr>
          <p:cNvPr id="3" name="Footer Placeholder 2"/>
          <p:cNvSpPr>
            <a:spLocks noGrp="1"/>
          </p:cNvSpPr>
          <p:nvPr>
            <p:ph type="ftr" sz="quarter" idx="11"/>
          </p:nvPr>
        </p:nvSpPr>
        <p:spPr/>
        <p:txBody>
          <a:bodyPr/>
          <a:lstStyle/>
          <a:p>
            <a:pPr>
              <a:defRPr/>
            </a:pPr>
            <a:r>
              <a:rPr lang="en-US" dirty="0"/>
              <a:t>Meeting Title (optional)</a:t>
            </a:r>
          </a:p>
        </p:txBody>
      </p:sp>
      <p:sp>
        <p:nvSpPr>
          <p:cNvPr id="4" name="Slide Number Placeholder 3"/>
          <p:cNvSpPr>
            <a:spLocks noGrp="1"/>
          </p:cNvSpPr>
          <p:nvPr>
            <p:ph type="sldNum" sz="quarter" idx="12"/>
          </p:nvPr>
        </p:nvSpPr>
        <p:spPr/>
        <p:txBody>
          <a:bodyPr/>
          <a:lstStyle/>
          <a:p>
            <a:pPr>
              <a:defRPr/>
            </a:pPr>
            <a:fld id="{176C0B6F-6A06-4CCF-A0FE-7B6B6049975D}" type="slidenum">
              <a:rPr lang="en-US" altLang="en-US" smtClean="0"/>
              <a:pPr>
                <a:defRPr/>
              </a:pPr>
              <a:t>‹#›</a:t>
            </a:fld>
            <a:endParaRPr lang="en-US"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a:t>Click to edit Master text styles</a:t>
            </a:r>
          </a:p>
        </p:txBody>
      </p:sp>
      <p:sp>
        <p:nvSpPr>
          <p:cNvPr id="5" name="Date Placeholder 4"/>
          <p:cNvSpPr>
            <a:spLocks noGrp="1"/>
          </p:cNvSpPr>
          <p:nvPr>
            <p:ph type="dt" sz="half" idx="10"/>
          </p:nvPr>
        </p:nvSpPr>
        <p:spPr/>
        <p:txBody>
          <a:bodyPr/>
          <a:lstStyle/>
          <a:p>
            <a:pPr>
              <a:defRPr/>
            </a:pPr>
            <a:r>
              <a:rPr lang="en-US" dirty="0"/>
              <a:t>Date</a:t>
            </a:r>
          </a:p>
        </p:txBody>
      </p:sp>
      <p:sp>
        <p:nvSpPr>
          <p:cNvPr id="6" name="Footer Placeholder 5"/>
          <p:cNvSpPr>
            <a:spLocks noGrp="1"/>
          </p:cNvSpPr>
          <p:nvPr>
            <p:ph type="ftr" sz="quarter" idx="11"/>
          </p:nvPr>
        </p:nvSpPr>
        <p:spPr/>
        <p:txBody>
          <a:bodyPr/>
          <a:lstStyle>
            <a:lvl1pPr>
              <a:defRPr>
                <a:solidFill>
                  <a:schemeClr val="tx2"/>
                </a:solidFill>
              </a:defRPr>
            </a:lvl1pPr>
          </a:lstStyle>
          <a:p>
            <a:pPr>
              <a:defRPr/>
            </a:pPr>
            <a:r>
              <a:rPr lang="en-US" dirty="0"/>
              <a:t>Meeting Title (optional)</a:t>
            </a:r>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pPr>
              <a:defRPr/>
            </a:pPr>
            <a:fld id="{6C0AA885-38C5-44C9-8470-2D8988C078F5}" type="slidenum">
              <a:rPr lang="en-US" altLang="en-US" smtClean="0"/>
              <a:pPr>
                <a:defRPr/>
              </a:pPr>
              <a:t>‹#›</a:t>
            </a:fld>
            <a:endParaRPr lang="en-US"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dirty="0"/>
              <a:t>Click icon to add picture</a:t>
            </a:r>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dirty="0"/>
              <a:t>Date</a:t>
            </a:r>
          </a:p>
        </p:txBody>
      </p:sp>
      <p:sp>
        <p:nvSpPr>
          <p:cNvPr id="6" name="Footer Placeholder 5"/>
          <p:cNvSpPr>
            <a:spLocks noGrp="1"/>
          </p:cNvSpPr>
          <p:nvPr>
            <p:ph type="ftr" sz="quarter" idx="11"/>
          </p:nvPr>
        </p:nvSpPr>
        <p:spPr/>
        <p:txBody>
          <a:bodyPr/>
          <a:lstStyle/>
          <a:p>
            <a:pPr>
              <a:defRPr/>
            </a:pPr>
            <a:r>
              <a:rPr lang="en-US" dirty="0"/>
              <a:t>Meeting Title (optional)</a:t>
            </a:r>
          </a:p>
        </p:txBody>
      </p:sp>
      <p:sp>
        <p:nvSpPr>
          <p:cNvPr id="7" name="Slide Number Placeholder 6"/>
          <p:cNvSpPr>
            <a:spLocks noGrp="1"/>
          </p:cNvSpPr>
          <p:nvPr>
            <p:ph type="sldNum" sz="quarter" idx="12"/>
          </p:nvPr>
        </p:nvSpPr>
        <p:spPr/>
        <p:txBody>
          <a:bodyPr/>
          <a:lstStyle/>
          <a:p>
            <a:pPr>
              <a:defRPr/>
            </a:pPr>
            <a:fld id="{68AEA207-E4FE-40C6-BD93-B56D4E6F479D}" type="slidenum">
              <a:rPr lang="en-US" altLang="en-US" smtClean="0"/>
              <a:pPr>
                <a:defRPr/>
              </a:pPr>
              <a:t>‹#›</a:t>
            </a:fld>
            <a:endParaRPr lang="en-US"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dirty="0"/>
              <a:t>Date</a:t>
            </a:r>
          </a:p>
        </p:txBody>
      </p:sp>
      <p:sp>
        <p:nvSpPr>
          <p:cNvPr id="5" name="Footer Placeholder 4"/>
          <p:cNvSpPr>
            <a:spLocks noGrp="1"/>
          </p:cNvSpPr>
          <p:nvPr>
            <p:ph type="ftr" sz="quarter" idx="11"/>
          </p:nvPr>
        </p:nvSpPr>
        <p:spPr/>
        <p:txBody>
          <a:bodyPr/>
          <a:lstStyle/>
          <a:p>
            <a:pPr>
              <a:defRPr/>
            </a:pPr>
            <a:r>
              <a:rPr lang="en-US" dirty="0"/>
              <a:t>Meeting Title (optional)</a:t>
            </a:r>
          </a:p>
        </p:txBody>
      </p:sp>
      <p:sp>
        <p:nvSpPr>
          <p:cNvPr id="6" name="Slide Number Placeholder 5"/>
          <p:cNvSpPr>
            <a:spLocks noGrp="1"/>
          </p:cNvSpPr>
          <p:nvPr>
            <p:ph type="sldNum" sz="quarter" idx="12"/>
          </p:nvPr>
        </p:nvSpPr>
        <p:spPr/>
        <p:txBody>
          <a:bodyPr/>
          <a:lstStyle/>
          <a:p>
            <a:pPr>
              <a:defRPr/>
            </a:pPr>
            <a:fld id="{34B2D252-8E72-4823-8FA0-189BCC9CE810}" type="slidenum">
              <a:rPr lang="en-US" altLang="en-US" smtClean="0"/>
              <a:pPr>
                <a:defRPr/>
              </a:pPr>
              <a:t>‹#›</a:t>
            </a:fld>
            <a:endParaRPr lang="en-US"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dirty="0"/>
              <a:t>Date</a:t>
            </a:r>
          </a:p>
        </p:txBody>
      </p:sp>
      <p:sp>
        <p:nvSpPr>
          <p:cNvPr id="5" name="Footer Placeholder 4"/>
          <p:cNvSpPr>
            <a:spLocks noGrp="1"/>
          </p:cNvSpPr>
          <p:nvPr>
            <p:ph type="ftr" sz="quarter" idx="11"/>
          </p:nvPr>
        </p:nvSpPr>
        <p:spPr/>
        <p:txBody>
          <a:bodyPr/>
          <a:lstStyle/>
          <a:p>
            <a:pPr>
              <a:defRPr/>
            </a:pPr>
            <a:r>
              <a:rPr lang="en-US" dirty="0"/>
              <a:t>Meeting Title (optional)</a:t>
            </a:r>
          </a:p>
        </p:txBody>
      </p:sp>
      <p:sp>
        <p:nvSpPr>
          <p:cNvPr id="6" name="Slide Number Placeholder 5"/>
          <p:cNvSpPr>
            <a:spLocks noGrp="1"/>
          </p:cNvSpPr>
          <p:nvPr>
            <p:ph type="sldNum" sz="quarter" idx="12"/>
          </p:nvPr>
        </p:nvSpPr>
        <p:spPr/>
        <p:txBody>
          <a:bodyPr/>
          <a:lstStyle/>
          <a:p>
            <a:pPr>
              <a:defRPr/>
            </a:pPr>
            <a:fld id="{EB11F27C-F784-434C-9FFD-C6F86F99C040}" type="slidenum">
              <a:rPr lang="en-US" altLang="en-US" smtClean="0"/>
              <a:pPr>
                <a:defRPr/>
              </a:pPr>
              <a:t>‹#›</a:t>
            </a:fld>
            <a:endParaRPr lang="en-US"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B2844D05-E469-4E2F-AAA7-E1B2A0EF2D9D}" type="slidenum">
              <a:rPr lang="en-US" altLang="en-US"/>
              <a:pPr>
                <a:defRPr/>
              </a:pPr>
              <a:t>‹#›</a:t>
            </a:fld>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3503518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E8E4BBE2-B9D0-4F69-BDAE-95E413D817C7}" type="slidenum">
              <a:rPr lang="en-US" altLang="en-US"/>
              <a:pPr>
                <a:defRPr/>
              </a:pPr>
              <a:t>‹#›</a:t>
            </a:fld>
            <a:endParaRPr lang="en-US"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1397661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74AFA16B-3E29-4810-BDFA-6DBD814FB575}" type="slidenum">
              <a:rPr lang="en-US" altLang="en-US"/>
              <a:pPr>
                <a:defRPr/>
              </a:pPr>
              <a:t>‹#›</a:t>
            </a:fld>
            <a:endParaRPr lang="en-US" alt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9"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2185937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EDE4F3E-3D5B-40F0-877B-FA4695E971C6}" type="slidenum">
              <a:rPr lang="en-US" altLang="en-US"/>
              <a:pPr>
                <a:defRPr/>
              </a:pPr>
              <a:t>‹#›</a:t>
            </a:fld>
            <a:endParaRPr lang="en-US" alt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5"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2338544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176C0B6F-6A06-4CCF-A0FE-7B6B6049975D}" type="slidenum">
              <a:rPr lang="en-US" altLang="en-US"/>
              <a:pPr>
                <a:defRPr/>
              </a:pPr>
              <a:t>‹#›</a:t>
            </a:fld>
            <a:endParaRPr lang="en-US" alt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4"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1816149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C0AA885-38C5-44C9-8470-2D8988C078F5}" type="slidenum">
              <a:rPr lang="en-US" altLang="en-US"/>
              <a:pPr>
                <a:defRPr/>
              </a:pPr>
              <a:t>‹#›</a:t>
            </a:fld>
            <a:endParaRPr lang="en-US"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146037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8AEA207-E4FE-40C6-BD93-B56D4E6F479D}" type="slidenum">
              <a:rPr lang="en-US" altLang="en-US"/>
              <a:pPr>
                <a:defRPr/>
              </a:pPr>
              <a:t>‹#›</a:t>
            </a:fld>
            <a:endParaRPr lang="en-US"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3338996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4.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B8D40A47-3DD9-4C1E-BC60-5C5DFBAF17EF}" type="slidenum">
              <a:rPr lang="en-US" altLang="en-US"/>
              <a:pPr>
                <a:defRPr/>
              </a:pPr>
              <a:t>‹#›</a:t>
            </a:fld>
            <a:endParaRPr lang="en-US" altLang="en-US" dirty="0"/>
          </a:p>
        </p:txBody>
      </p:sp>
      <p:sp>
        <p:nvSpPr>
          <p:cNvPr id="1028" name="Rectangle 7"/>
          <p:cNvSpPr>
            <a:spLocks noChangeArrowheads="1"/>
          </p:cNvSpPr>
          <p:nvPr userDrawn="1"/>
        </p:nvSpPr>
        <p:spPr bwMode="auto">
          <a:xfrm>
            <a:off x="0" y="6235700"/>
            <a:ext cx="9144000" cy="622300"/>
          </a:xfrm>
          <a:prstGeom prst="rect">
            <a:avLst/>
          </a:prstGeom>
          <a:solidFill>
            <a:srgbClr val="ECEC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dirty="0"/>
          </a:p>
        </p:txBody>
      </p:sp>
      <p:sp>
        <p:nvSpPr>
          <p:cNvPr id="1029"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dirty="0">
                <a:latin typeface="Arial" charset="0"/>
              </a:defRPr>
            </a:lvl1pPr>
          </a:lstStyle>
          <a:p>
            <a:pPr>
              <a:defRPr/>
            </a:pPr>
            <a:r>
              <a:rPr lang="en-US" dirty="0"/>
              <a:t>Meeting Title (optional)</a:t>
            </a: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dirty="0">
                <a:latin typeface="Arial" charset="0"/>
              </a:defRPr>
            </a:lvl1pPr>
          </a:lstStyle>
          <a:p>
            <a:pPr>
              <a:defRPr/>
            </a:pPr>
            <a:r>
              <a:rPr lang="en-US" dirty="0"/>
              <a:t>Date</a:t>
            </a:r>
          </a:p>
        </p:txBody>
      </p:sp>
      <p:sp>
        <p:nvSpPr>
          <p:cNvPr id="1032" name="Line 12"/>
          <p:cNvSpPr>
            <a:spLocks noChangeShapeType="1"/>
          </p:cNvSpPr>
          <p:nvPr userDrawn="1"/>
        </p:nvSpPr>
        <p:spPr bwMode="auto">
          <a:xfrm>
            <a:off x="0" y="6731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1034" name="Rectangle 13"/>
          <p:cNvSpPr>
            <a:spLocks noChangeArrowheads="1"/>
          </p:cNvSpPr>
          <p:nvPr/>
        </p:nvSpPr>
        <p:spPr bwMode="auto">
          <a:xfrm>
            <a:off x="3429000" y="6477000"/>
            <a:ext cx="2514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fld id="{F1DF9C0A-5BB2-4EC4-80B6-B62649C667F0}" type="slidenum">
              <a:rPr lang="en-US" altLang="en-US" sz="1200" smtClean="0"/>
              <a:pPr algn="ctr" eaLnBrk="1" hangingPunct="1">
                <a:defRPr/>
              </a:pPr>
              <a:t>‹#›</a:t>
            </a:fld>
            <a:endParaRPr lang="en-US" altLang="en-US" sz="1200" dirty="0"/>
          </a:p>
        </p:txBody>
      </p:sp>
    </p:spTree>
  </p:cSld>
  <p:clrMap bg1="lt1" tx1="dk1" bg2="lt2" tx2="dk2" accent1="accent1" accent2="accent2" accent3="accent3" accent4="accent4" accent5="accent5" accent6="accent6" hlink="hlink" folHlink="folHlink"/>
  <p:sldLayoutIdLst>
    <p:sldLayoutId id="2147485828" r:id="rId1"/>
    <p:sldLayoutId id="2147485816" r:id="rId2"/>
    <p:sldLayoutId id="2147485817" r:id="rId3"/>
    <p:sldLayoutId id="2147485818" r:id="rId4"/>
    <p:sldLayoutId id="2147485819" r:id="rId5"/>
    <p:sldLayoutId id="2147485820" r:id="rId6"/>
    <p:sldLayoutId id="2147485821" r:id="rId7"/>
    <p:sldLayoutId id="2147485822" r:id="rId8"/>
    <p:sldLayoutId id="2147485823" r:id="rId9"/>
    <p:sldLayoutId id="2147485824" r:id="rId10"/>
    <p:sldLayoutId id="2147485825" r:id="rId11"/>
    <p:sldLayoutId id="2147485826" r:id="rId12"/>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dirty="0">
              <a:solidFill>
                <a:prstClr val="white"/>
              </a:solidFill>
            </a:endParaRPr>
          </a:p>
        </p:txBody>
      </p:sp>
      <p:pic>
        <p:nvPicPr>
          <p:cNvPr id="12" name="Picture 11"/>
          <p:cNvPicPr>
            <a:picLocks/>
          </p:cNvPicPr>
          <p:nvPr/>
        </p:nvPicPr>
        <p:blipFill rotWithShape="1">
          <a:blip r:embed="rId4">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defTabSz="457200" eaLnBrk="1" fontAlgn="auto" hangingPunct="1">
              <a:spcBef>
                <a:spcPts val="0"/>
              </a:spcBef>
              <a:spcAft>
                <a:spcPts val="0"/>
              </a:spcAft>
              <a:defRPr sz="1200">
                <a:solidFill>
                  <a:prstClr val="black">
                    <a:tint val="75000"/>
                  </a:prstClr>
                </a:solidFill>
                <a:latin typeface="Arial"/>
              </a:defRPr>
            </a:lvl1pPr>
          </a:lstStyle>
          <a:p>
            <a:pPr>
              <a:defRPr/>
            </a:pPr>
            <a:fld id="{6ECE9855-A38A-4A5F-8F2F-06FFABD34A01}" type="datetime1">
              <a:rPr lang="en-US"/>
              <a:pPr>
                <a:defRPr/>
              </a:pPr>
              <a:t>1/30/2019</a:t>
            </a:fld>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dirty="0">
                <a:solidFill>
                  <a:prstClr val="black">
                    <a:tint val="75000"/>
                  </a:prstClr>
                </a:solidFill>
                <a:latin typeface="Arial"/>
              </a:defRPr>
            </a:lvl1pPr>
          </a:lstStyle>
          <a:p>
            <a:pPr>
              <a:defRPr/>
            </a:pP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defRPr>
            </a:lvl1pPr>
          </a:lstStyle>
          <a:p>
            <a:pPr>
              <a:defRPr/>
            </a:pPr>
            <a:fld id="{B2A5F010-3F29-44CA-9E29-651C5229D508}"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5829" r:id="rId1"/>
    <p:sldLayoutId id="2147485830" r:id="rId2"/>
  </p:sldLayoutIdLst>
  <p:hf hd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230563" y="0"/>
            <a:ext cx="5913437"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3075" name="Picture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96850" y="2876550"/>
            <a:ext cx="28575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827" r:id="rId1"/>
  </p:sldLayoutIdLst>
  <p:hf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defRPr>
      </a:lvl5pPr>
      <a:lvl6pPr marL="457200" algn="l" rtl="0" fontAlgn="base">
        <a:lnSpc>
          <a:spcPct val="90000"/>
        </a:lnSpc>
        <a:spcBef>
          <a:spcPct val="0"/>
        </a:spcBef>
        <a:spcAft>
          <a:spcPct val="0"/>
        </a:spcAft>
        <a:defRPr sz="4400">
          <a:solidFill>
            <a:schemeClr val="tx1"/>
          </a:solidFill>
          <a:latin typeface="Arial" panose="020B0604020202020204" pitchFamily="34" charset="0"/>
        </a:defRPr>
      </a:lvl6pPr>
      <a:lvl7pPr marL="914400" algn="l" rtl="0" fontAlgn="base">
        <a:lnSpc>
          <a:spcPct val="90000"/>
        </a:lnSpc>
        <a:spcBef>
          <a:spcPct val="0"/>
        </a:spcBef>
        <a:spcAft>
          <a:spcPct val="0"/>
        </a:spcAft>
        <a:defRPr sz="4400">
          <a:solidFill>
            <a:schemeClr val="tx1"/>
          </a:solidFill>
          <a:latin typeface="Arial" panose="020B0604020202020204" pitchFamily="34" charset="0"/>
        </a:defRPr>
      </a:lvl7pPr>
      <a:lvl8pPr marL="1371600" algn="l" rtl="0" fontAlgn="base">
        <a:lnSpc>
          <a:spcPct val="90000"/>
        </a:lnSpc>
        <a:spcBef>
          <a:spcPct val="0"/>
        </a:spcBef>
        <a:spcAft>
          <a:spcPct val="0"/>
        </a:spcAft>
        <a:defRPr sz="4400">
          <a:solidFill>
            <a:schemeClr val="tx1"/>
          </a:solidFill>
          <a:latin typeface="Arial" panose="020B0604020202020204" pitchFamily="34" charset="0"/>
        </a:defRPr>
      </a:lvl8pPr>
      <a:lvl9pPr marL="1828800" algn="l" rtl="0" fontAlgn="base">
        <a:lnSpc>
          <a:spcPct val="90000"/>
        </a:lnSpc>
        <a:spcBef>
          <a:spcPct val="0"/>
        </a:spcBef>
        <a:spcAft>
          <a:spcPct val="0"/>
        </a:spcAft>
        <a:defRPr sz="4400">
          <a:solidFill>
            <a:schemeClr val="tx1"/>
          </a:solidFill>
          <a:latin typeface="Arial" panose="020B060402020202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pPr>
              <a:defRPr/>
            </a:pPr>
            <a:r>
              <a:rPr lang="en-US" dirty="0"/>
              <a:t>Date</a:t>
            </a:r>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pPr>
              <a:defRPr/>
            </a:pPr>
            <a:r>
              <a:rPr lang="en-US" dirty="0"/>
              <a:t>Meeting Title (optional)</a:t>
            </a:r>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pPr>
              <a:defRPr/>
            </a:pPr>
            <a:fld id="{B8D40A47-3DD9-4C1E-BC60-5C5DFBAF17EF}" type="slidenum">
              <a:rPr lang="en-US" altLang="en-US" smtClean="0"/>
              <a:pPr>
                <a:defRPr/>
              </a:pPr>
              <a:t>‹#›</a:t>
            </a:fld>
            <a:endParaRPr lang="en-US" altLang="en-US" dirty="0"/>
          </a:p>
        </p:txBody>
      </p:sp>
      <p:sp>
        <p:nvSpPr>
          <p:cNvPr id="9" name="Rectangle 7"/>
          <p:cNvSpPr>
            <a:spLocks noChangeArrowheads="1"/>
          </p:cNvSpPr>
          <p:nvPr userDrawn="1"/>
        </p:nvSpPr>
        <p:spPr bwMode="auto">
          <a:xfrm>
            <a:off x="0" y="6235700"/>
            <a:ext cx="9144000" cy="622300"/>
          </a:xfrm>
          <a:prstGeom prst="rect">
            <a:avLst/>
          </a:prstGeom>
          <a:solidFill>
            <a:srgbClr val="ECEC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dirty="0"/>
          </a:p>
        </p:txBody>
      </p:sp>
      <p:sp>
        <p:nvSpPr>
          <p:cNvPr id="10" name="Line 12"/>
          <p:cNvSpPr>
            <a:spLocks noChangeShapeType="1"/>
          </p:cNvSpPr>
          <p:nvPr userDrawn="1"/>
        </p:nvSpPr>
        <p:spPr bwMode="auto">
          <a:xfrm>
            <a:off x="0" y="6731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dirty="0"/>
          </a:p>
        </p:txBody>
      </p:sp>
    </p:spTree>
  </p:cSld>
  <p:clrMap bg1="lt1" tx1="dk1" bg2="lt2" tx2="dk2" accent1="accent1" accent2="accent2" accent3="accent3" accent4="accent4" accent5="accent5" accent6="accent6" hlink="hlink" folHlink="folHlink"/>
  <p:sldLayoutIdLst>
    <p:sldLayoutId id="2147485832" r:id="rId1"/>
    <p:sldLayoutId id="2147485833" r:id="rId2"/>
    <p:sldLayoutId id="2147485834" r:id="rId3"/>
    <p:sldLayoutId id="2147485835" r:id="rId4"/>
    <p:sldLayoutId id="2147485836" r:id="rId5"/>
    <p:sldLayoutId id="2147485837" r:id="rId6"/>
    <p:sldLayoutId id="2147485838" r:id="rId7"/>
    <p:sldLayoutId id="2147485839" r:id="rId8"/>
    <p:sldLayoutId id="2147485840" r:id="rId9"/>
    <p:sldLayoutId id="2147485841" r:id="rId10"/>
    <p:sldLayoutId id="2147485842" r:id="rId11"/>
  </p:sldLayoutIdLst>
  <p:hf sldNum="0" hdr="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7.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package" Target="../embeddings/Microsoft_Excel_Worksheet.xlsx"/></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7.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nvPr>
        </p:nvSpPr>
        <p:spPr>
          <a:xfrm>
            <a:off x="381000" y="1219200"/>
            <a:ext cx="8305800" cy="4114800"/>
          </a:xfrm>
        </p:spPr>
        <p:txBody>
          <a:bodyPr/>
          <a:lstStyle/>
          <a:p>
            <a:pPr algn="ctr"/>
            <a:r>
              <a:rPr lang="en-US" altLang="en-US" dirty="0"/>
              <a:t>MSWG</a:t>
            </a:r>
            <a:br>
              <a:rPr lang="en-US" altLang="en-US" dirty="0"/>
            </a:br>
            <a:br>
              <a:rPr lang="en-US" altLang="en-US" dirty="0"/>
            </a:br>
            <a:r>
              <a:rPr lang="en-US" altLang="en-US" dirty="0"/>
              <a:t>Update to WMS</a:t>
            </a:r>
            <a:br>
              <a:rPr lang="en-US" altLang="en-US" dirty="0"/>
            </a:br>
            <a:r>
              <a:rPr lang="en-US" altLang="en-US" dirty="0"/>
              <a:t>2/9/2019</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4717865" y="583433"/>
            <a:ext cx="3675877" cy="2814383"/>
          </a:xfrm>
          <a:prstGeom prst="rect">
            <a:avLst/>
          </a:prstGeom>
        </p:spPr>
      </p:pic>
      <p:pic>
        <p:nvPicPr>
          <p:cNvPr id="5" name="Picture 4"/>
          <p:cNvPicPr>
            <a:picLocks noChangeAspect="1"/>
          </p:cNvPicPr>
          <p:nvPr/>
        </p:nvPicPr>
        <p:blipFill>
          <a:blip r:embed="rId4"/>
          <a:stretch>
            <a:fillRect/>
          </a:stretch>
        </p:blipFill>
        <p:spPr>
          <a:xfrm>
            <a:off x="4699602" y="3397816"/>
            <a:ext cx="3694140" cy="2858139"/>
          </a:xfrm>
          <a:prstGeom prst="rect">
            <a:avLst/>
          </a:prstGeom>
        </p:spPr>
      </p:pic>
      <p:pic>
        <p:nvPicPr>
          <p:cNvPr id="4" name="Picture 3"/>
          <p:cNvPicPr>
            <a:picLocks noChangeAspect="1"/>
          </p:cNvPicPr>
          <p:nvPr/>
        </p:nvPicPr>
        <p:blipFill>
          <a:blip r:embed="rId5"/>
          <a:stretch>
            <a:fillRect/>
          </a:stretch>
        </p:blipFill>
        <p:spPr>
          <a:xfrm>
            <a:off x="653826" y="3405372"/>
            <a:ext cx="3718453" cy="2850583"/>
          </a:xfrm>
          <a:prstGeom prst="rect">
            <a:avLst/>
          </a:prstGeom>
        </p:spPr>
      </p:pic>
      <p:pic>
        <p:nvPicPr>
          <p:cNvPr id="3" name="Picture 2"/>
          <p:cNvPicPr>
            <a:picLocks noChangeAspect="1"/>
          </p:cNvPicPr>
          <p:nvPr/>
        </p:nvPicPr>
        <p:blipFill>
          <a:blip r:embed="rId6"/>
          <a:stretch>
            <a:fillRect/>
          </a:stretch>
        </p:blipFill>
        <p:spPr>
          <a:xfrm>
            <a:off x="687292" y="706789"/>
            <a:ext cx="3684987" cy="2698583"/>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a:t>8.2(2)(c)(iv) Other Settlement Metrics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10</a:t>
            </a:fld>
            <a:endParaRPr lang="en-US" dirty="0"/>
          </a:p>
        </p:txBody>
      </p:sp>
    </p:spTree>
    <p:extLst>
      <p:ext uri="{BB962C8B-B14F-4D97-AF65-F5344CB8AC3E}">
        <p14:creationId xmlns:p14="http://schemas.microsoft.com/office/powerpoint/2010/main" val="40297511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4713703" y="750987"/>
            <a:ext cx="3651811" cy="2795714"/>
          </a:xfrm>
          <a:prstGeom prst="rect">
            <a:avLst/>
          </a:prstGeom>
        </p:spPr>
      </p:pic>
      <p:pic>
        <p:nvPicPr>
          <p:cNvPr id="10" name="Picture 9"/>
          <p:cNvPicPr>
            <a:picLocks noChangeAspect="1"/>
          </p:cNvPicPr>
          <p:nvPr/>
        </p:nvPicPr>
        <p:blipFill>
          <a:blip r:embed="rId4"/>
          <a:stretch>
            <a:fillRect/>
          </a:stretch>
        </p:blipFill>
        <p:spPr>
          <a:xfrm>
            <a:off x="4790210" y="3546702"/>
            <a:ext cx="3575304" cy="2717007"/>
          </a:xfrm>
          <a:prstGeom prst="rect">
            <a:avLst/>
          </a:prstGeom>
        </p:spPr>
      </p:pic>
      <p:pic>
        <p:nvPicPr>
          <p:cNvPr id="8" name="Picture 7"/>
          <p:cNvPicPr>
            <a:picLocks noChangeAspect="1"/>
          </p:cNvPicPr>
          <p:nvPr/>
        </p:nvPicPr>
        <p:blipFill>
          <a:blip r:embed="rId5"/>
          <a:stretch>
            <a:fillRect/>
          </a:stretch>
        </p:blipFill>
        <p:spPr>
          <a:xfrm>
            <a:off x="582350" y="3546702"/>
            <a:ext cx="3657667" cy="2717007"/>
          </a:xfrm>
          <a:prstGeom prst="rect">
            <a:avLst/>
          </a:prstGeom>
        </p:spPr>
      </p:pic>
      <p:pic>
        <p:nvPicPr>
          <p:cNvPr id="7" name="Picture 6"/>
          <p:cNvPicPr>
            <a:picLocks noChangeAspect="1"/>
          </p:cNvPicPr>
          <p:nvPr/>
        </p:nvPicPr>
        <p:blipFill>
          <a:blip r:embed="rId6"/>
          <a:stretch>
            <a:fillRect/>
          </a:stretch>
        </p:blipFill>
        <p:spPr>
          <a:xfrm>
            <a:off x="611308" y="750987"/>
            <a:ext cx="3628709" cy="2795716"/>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a:t>8.2(2)(c)(iv) Other Settlement Metrics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11</a:t>
            </a:fld>
            <a:endParaRPr lang="en-US" dirty="0"/>
          </a:p>
        </p:txBody>
      </p:sp>
    </p:spTree>
    <p:extLst>
      <p:ext uri="{BB962C8B-B14F-4D97-AF65-F5344CB8AC3E}">
        <p14:creationId xmlns:p14="http://schemas.microsoft.com/office/powerpoint/2010/main" val="17295901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838201" y="717595"/>
            <a:ext cx="7382256" cy="5407836"/>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a:t>8.2(2)(c)(v)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12</a:t>
            </a:fld>
            <a:endParaRPr lang="en-US" dirty="0"/>
          </a:p>
        </p:txBody>
      </p:sp>
    </p:spTree>
    <p:extLst>
      <p:ext uri="{BB962C8B-B14F-4D97-AF65-F5344CB8AC3E}">
        <p14:creationId xmlns:p14="http://schemas.microsoft.com/office/powerpoint/2010/main" val="4174169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802934" y="815182"/>
            <a:ext cx="7347554" cy="5344319"/>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a:t>8.2(2)(c)(v)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13</a:t>
            </a:fld>
            <a:endParaRPr lang="en-US" dirty="0"/>
          </a:p>
        </p:txBody>
      </p:sp>
    </p:spTree>
    <p:extLst>
      <p:ext uri="{BB962C8B-B14F-4D97-AF65-F5344CB8AC3E}">
        <p14:creationId xmlns:p14="http://schemas.microsoft.com/office/powerpoint/2010/main" val="27149564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960580" y="815182"/>
            <a:ext cx="7362588" cy="5337165"/>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a:t>8.2(2)(c)(v)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610600" y="6561138"/>
            <a:ext cx="381000" cy="296862"/>
          </a:xfrm>
        </p:spPr>
        <p:txBody>
          <a:bodyPr/>
          <a:lstStyle/>
          <a:p>
            <a:fld id="{1D93BD3E-1E9A-4970-A6F7-E7AC52762E0C}" type="slidenum">
              <a:rPr lang="en-US" smtClean="0"/>
              <a:t>14</a:t>
            </a:fld>
            <a:endParaRPr lang="en-US" dirty="0"/>
          </a:p>
        </p:txBody>
      </p:sp>
    </p:spTree>
    <p:extLst>
      <p:ext uri="{BB962C8B-B14F-4D97-AF65-F5344CB8AC3E}">
        <p14:creationId xmlns:p14="http://schemas.microsoft.com/office/powerpoint/2010/main" val="27257852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914164" y="805107"/>
            <a:ext cx="7365985" cy="5341582"/>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a:t>8.2(2)(c)(v)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534400" y="6561138"/>
            <a:ext cx="457200" cy="296862"/>
          </a:xfrm>
        </p:spPr>
        <p:txBody>
          <a:bodyPr/>
          <a:lstStyle/>
          <a:p>
            <a:fld id="{1D93BD3E-1E9A-4970-A6F7-E7AC52762E0C}" type="slidenum">
              <a:rPr lang="en-US" smtClean="0"/>
              <a:t>15</a:t>
            </a:fld>
            <a:endParaRPr lang="en-US" dirty="0"/>
          </a:p>
        </p:txBody>
      </p:sp>
    </p:spTree>
    <p:extLst>
      <p:ext uri="{BB962C8B-B14F-4D97-AF65-F5344CB8AC3E}">
        <p14:creationId xmlns:p14="http://schemas.microsoft.com/office/powerpoint/2010/main" val="7126995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907983" y="730673"/>
            <a:ext cx="7435437" cy="5377607"/>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a:t>8.2(2)(c)(v)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610600" y="6561138"/>
            <a:ext cx="381000" cy="296862"/>
          </a:xfrm>
        </p:spPr>
        <p:txBody>
          <a:bodyPr/>
          <a:lstStyle/>
          <a:p>
            <a:fld id="{1D93BD3E-1E9A-4970-A6F7-E7AC52762E0C}" type="slidenum">
              <a:rPr lang="en-US" smtClean="0"/>
              <a:t>16</a:t>
            </a:fld>
            <a:endParaRPr lang="en-US" dirty="0"/>
          </a:p>
        </p:txBody>
      </p:sp>
    </p:spTree>
    <p:extLst>
      <p:ext uri="{BB962C8B-B14F-4D97-AF65-F5344CB8AC3E}">
        <p14:creationId xmlns:p14="http://schemas.microsoft.com/office/powerpoint/2010/main" val="19384299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938292" y="789361"/>
            <a:ext cx="7330237" cy="5378911"/>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a:t>8.2(2)(c)(v)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610600" y="6561138"/>
            <a:ext cx="381000" cy="296862"/>
          </a:xfrm>
        </p:spPr>
        <p:txBody>
          <a:bodyPr/>
          <a:lstStyle/>
          <a:p>
            <a:fld id="{1D93BD3E-1E9A-4970-A6F7-E7AC52762E0C}" type="slidenum">
              <a:rPr lang="en-US" smtClean="0"/>
              <a:t>17</a:t>
            </a:fld>
            <a:endParaRPr lang="en-US" dirty="0"/>
          </a:p>
        </p:txBody>
      </p:sp>
    </p:spTree>
    <p:extLst>
      <p:ext uri="{BB962C8B-B14F-4D97-AF65-F5344CB8AC3E}">
        <p14:creationId xmlns:p14="http://schemas.microsoft.com/office/powerpoint/2010/main" val="28721345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2000" dirty="0"/>
              <a:t>8.2(2)(g) Net Allocation to Load - Totals and $/MWh </a:t>
            </a:r>
          </a:p>
        </p:txBody>
      </p:sp>
      <p:sp>
        <p:nvSpPr>
          <p:cNvPr id="3" name="Title Texts3"/>
          <p:cNvSpPr>
            <a:spLocks noGrp="1"/>
          </p:cNvSpPr>
          <p:nvPr>
            <p:ph idx="4294967295"/>
          </p:nvPr>
        </p:nvSpPr>
        <p:spPr>
          <a:xfrm>
            <a:off x="457200" y="5192751"/>
            <a:ext cx="8229600" cy="740664"/>
          </a:xfrm>
        </p:spPr>
        <p:txBody>
          <a:bodyPr>
            <a:normAutofit fontScale="92500"/>
          </a:bodyPr>
          <a:lstStyle/>
          <a:p>
            <a:pPr marL="0" marR="0" indent="0" algn="l">
              <a:spcBef>
                <a:spcPts val="0"/>
              </a:spcBef>
              <a:spcAft>
                <a:spcPts val="0"/>
              </a:spcAft>
              <a:buNone/>
            </a:pPr>
            <a:r>
              <a:rPr sz="1400" dirty="0">
                <a:solidFill>
                  <a:srgbClr val="000000">
                    <a:alpha val="100000"/>
                  </a:srgbClr>
                </a:solidFill>
                <a:latin typeface="Times New Roman"/>
                <a:ea typeface="Times New Roman"/>
                <a:cs typeface="Times New Roman"/>
              </a:rPr>
              <a:t>Note: The Net Allocation to Load amounts provided in this presentation are for informational purposes only and cannot be relied upon for accurate measurements or forecasts of individual QSE charges and payments.
    </a:t>
            </a:r>
          </a:p>
        </p:txBody>
      </p:sp>
      <p:sp>
        <p:nvSpPr>
          <p:cNvPr id="4" name="Title Texts4"/>
          <p:cNvSpPr>
            <a:spLocks noGrp="1"/>
          </p:cNvSpPr>
          <p:nvPr>
            <p:ph idx="4"/>
          </p:nvPr>
        </p:nvSpPr>
        <p:spPr>
          <a:xfrm>
            <a:off x="4718304" y="5815584"/>
            <a:ext cx="4425696" cy="594360"/>
          </a:xfrm>
        </p:spPr>
        <p:txBody>
          <a:bodyPr/>
          <a:lstStyle/>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1</a:t>
            </a:r>
            <a:r>
              <a:rPr sz="800" dirty="0">
                <a:solidFill>
                  <a:srgbClr val="000000">
                    <a:alpha val="100000"/>
                  </a:srgbClr>
                </a:solidFill>
                <a:latin typeface="Times New Roman"/>
                <a:ea typeface="Times New Roman"/>
                <a:cs typeface="Times New Roman"/>
              </a:rPr>
              <a:t>The total ERS charges have been evenly allocated across the contract period.</a:t>
            </a:r>
          </a:p>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2</a:t>
            </a:r>
            <a:r>
              <a:rPr sz="800" dirty="0">
                <a:solidFill>
                  <a:srgbClr val="000000">
                    <a:alpha val="100000"/>
                  </a:srgbClr>
                </a:solidFill>
                <a:latin typeface="Times New Roman"/>
                <a:ea typeface="Times New Roman"/>
                <a:cs typeface="Times New Roman"/>
              </a:rPr>
              <a:t>Zonal Auction Distribution by 2003 Congestion Management Zone, shown below.</a:t>
            </a:r>
          </a:p>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3</a:t>
            </a:r>
            <a:r>
              <a:rPr sz="800" dirty="0">
                <a:solidFill>
                  <a:srgbClr val="000000">
                    <a:alpha val="100000"/>
                  </a:srgbClr>
                </a:solidFill>
                <a:latin typeface="Times New Roman"/>
                <a:ea typeface="Times New Roman"/>
                <a:cs typeface="Times New Roman"/>
              </a:rPr>
              <a:t>The $/MWh value as calculated per PR 8.2 (2) g</a:t>
            </a:r>
          </a:p>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4</a:t>
            </a:r>
            <a:r>
              <a:rPr sz="800" dirty="0">
                <a:solidFill>
                  <a:srgbClr val="000000">
                    <a:alpha val="100000"/>
                  </a:srgbClr>
                </a:solidFill>
                <a:latin typeface="Times New Roman"/>
                <a:ea typeface="Times New Roman"/>
                <a:cs typeface="Times New Roman"/>
              </a:rPr>
              <a:t>The $/MWh value by 2003 Congestion Management Zone, as calculated per PR 8.2(2) g</a:t>
            </a:r>
          </a:p>
        </p:txBody>
      </p:sp>
      <p:sp>
        <p:nvSpPr>
          <p:cNvPr id="5" name="Title Texts5"/>
          <p:cNvSpPr>
            <a:spLocks noGrp="1"/>
          </p:cNvSpPr>
          <p:nvPr>
            <p:ph idx="4294967295"/>
          </p:nvPr>
        </p:nvSpPr>
        <p:spPr>
          <a:xfrm>
            <a:off x="1691640" y="813816"/>
            <a:ext cx="5788152" cy="219456"/>
          </a:xfrm>
        </p:spPr>
        <p:txBody>
          <a:bodyPr/>
          <a:lstStyle/>
          <a:p>
            <a:pPr marL="0" marR="0" indent="0" algn="ctr">
              <a:spcBef>
                <a:spcPts val="0"/>
              </a:spcBef>
              <a:spcAft>
                <a:spcPts val="0"/>
              </a:spcAft>
              <a:buNone/>
            </a:pPr>
            <a:r>
              <a:rPr sz="800" b="1" dirty="0">
                <a:solidFill>
                  <a:srgbClr val="3DB0CD">
                    <a:alpha val="100000"/>
                  </a:srgbClr>
                </a:solidFill>
                <a:latin typeface="Times New Roman"/>
                <a:ea typeface="Times New Roman"/>
                <a:cs typeface="Times New Roman"/>
              </a:rPr>
              <a:t>NET ALLOCATION TO LOAD ($M)</a:t>
            </a:r>
          </a:p>
        </p:txBody>
      </p:sp>
      <p:graphicFrame>
        <p:nvGraphicFramePr>
          <p:cNvPr id="6" name="Table 5"/>
          <p:cNvGraphicFramePr>
            <a:graphicFrameLocks noGrp="1"/>
          </p:cNvGraphicFramePr>
          <p:nvPr/>
        </p:nvGraphicFramePr>
        <p:xfrm>
          <a:off x="457200" y="1078992"/>
          <a:ext cx="8385048" cy="4023360"/>
        </p:xfrm>
        <a:graphic>
          <a:graphicData uri="http://schemas.openxmlformats.org/drawingml/2006/table">
            <a:tbl>
              <a:tblPr/>
              <a:tblGrid>
                <a:gridCol w="1728216">
                  <a:extLst>
                    <a:ext uri="{9D8B030D-6E8A-4147-A177-3AD203B41FA5}">
                      <a16:colId xmlns:a16="http://schemas.microsoft.com/office/drawing/2014/main" val="20000"/>
                    </a:ext>
                  </a:extLst>
                </a:gridCol>
                <a:gridCol w="512064">
                  <a:extLst>
                    <a:ext uri="{9D8B030D-6E8A-4147-A177-3AD203B41FA5}">
                      <a16:colId xmlns:a16="http://schemas.microsoft.com/office/drawing/2014/main" val="20001"/>
                    </a:ext>
                  </a:extLst>
                </a:gridCol>
                <a:gridCol w="512064">
                  <a:extLst>
                    <a:ext uri="{9D8B030D-6E8A-4147-A177-3AD203B41FA5}">
                      <a16:colId xmlns:a16="http://schemas.microsoft.com/office/drawing/2014/main" val="20002"/>
                    </a:ext>
                  </a:extLst>
                </a:gridCol>
                <a:gridCol w="512064">
                  <a:extLst>
                    <a:ext uri="{9D8B030D-6E8A-4147-A177-3AD203B41FA5}">
                      <a16:colId xmlns:a16="http://schemas.microsoft.com/office/drawing/2014/main" val="20003"/>
                    </a:ext>
                  </a:extLst>
                </a:gridCol>
                <a:gridCol w="512064">
                  <a:extLst>
                    <a:ext uri="{9D8B030D-6E8A-4147-A177-3AD203B41FA5}">
                      <a16:colId xmlns:a16="http://schemas.microsoft.com/office/drawing/2014/main" val="20004"/>
                    </a:ext>
                  </a:extLst>
                </a:gridCol>
                <a:gridCol w="512064">
                  <a:extLst>
                    <a:ext uri="{9D8B030D-6E8A-4147-A177-3AD203B41FA5}">
                      <a16:colId xmlns:a16="http://schemas.microsoft.com/office/drawing/2014/main" val="20005"/>
                    </a:ext>
                  </a:extLst>
                </a:gridCol>
                <a:gridCol w="512064">
                  <a:extLst>
                    <a:ext uri="{9D8B030D-6E8A-4147-A177-3AD203B41FA5}">
                      <a16:colId xmlns:a16="http://schemas.microsoft.com/office/drawing/2014/main" val="20006"/>
                    </a:ext>
                  </a:extLst>
                </a:gridCol>
                <a:gridCol w="512064">
                  <a:extLst>
                    <a:ext uri="{9D8B030D-6E8A-4147-A177-3AD203B41FA5}">
                      <a16:colId xmlns:a16="http://schemas.microsoft.com/office/drawing/2014/main" val="20007"/>
                    </a:ext>
                  </a:extLst>
                </a:gridCol>
                <a:gridCol w="512064">
                  <a:extLst>
                    <a:ext uri="{9D8B030D-6E8A-4147-A177-3AD203B41FA5}">
                      <a16:colId xmlns:a16="http://schemas.microsoft.com/office/drawing/2014/main" val="20008"/>
                    </a:ext>
                  </a:extLst>
                </a:gridCol>
                <a:gridCol w="512064">
                  <a:extLst>
                    <a:ext uri="{9D8B030D-6E8A-4147-A177-3AD203B41FA5}">
                      <a16:colId xmlns:a16="http://schemas.microsoft.com/office/drawing/2014/main" val="20009"/>
                    </a:ext>
                  </a:extLst>
                </a:gridCol>
                <a:gridCol w="512064">
                  <a:extLst>
                    <a:ext uri="{9D8B030D-6E8A-4147-A177-3AD203B41FA5}">
                      <a16:colId xmlns:a16="http://schemas.microsoft.com/office/drawing/2014/main" val="20010"/>
                    </a:ext>
                  </a:extLst>
                </a:gridCol>
                <a:gridCol w="512064">
                  <a:extLst>
                    <a:ext uri="{9D8B030D-6E8A-4147-A177-3AD203B41FA5}">
                      <a16:colId xmlns:a16="http://schemas.microsoft.com/office/drawing/2014/main" val="20011"/>
                    </a:ext>
                  </a:extLst>
                </a:gridCol>
                <a:gridCol w="512064">
                  <a:extLst>
                    <a:ext uri="{9D8B030D-6E8A-4147-A177-3AD203B41FA5}">
                      <a16:colId xmlns:a16="http://schemas.microsoft.com/office/drawing/2014/main" val="20012"/>
                    </a:ext>
                  </a:extLst>
                </a:gridCol>
                <a:gridCol w="512064">
                  <a:extLst>
                    <a:ext uri="{9D8B030D-6E8A-4147-A177-3AD203B41FA5}">
                      <a16:colId xmlns:a16="http://schemas.microsoft.com/office/drawing/2014/main" val="20013"/>
                    </a:ext>
                  </a:extLst>
                </a:gridCol>
              </a:tblGrid>
              <a:tr h="201168">
                <a:tc>
                  <a:txBody>
                    <a:bodyPr/>
                    <a:lstStyle/>
                    <a:p>
                      <a:pPr marL="25400" marR="25400" algn="l">
                        <a:spcBef>
                          <a:spcPts val="200"/>
                        </a:spcBef>
                        <a:spcAft>
                          <a:spcPts val="200"/>
                        </a:spcAft>
                        <a:buNone/>
                      </a:pPr>
                      <a:r>
                        <a:rPr sz="800" b="1" dirty="0">
                          <a:solidFill>
                            <a:srgbClr val="000000">
                              <a:alpha val="100000"/>
                            </a:srgbClr>
                          </a:solidFill>
                          <a:latin typeface="times"/>
                          <a:cs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dirty="0">
                          <a:solidFill>
                            <a:srgbClr val="000000">
                              <a:alpha val="100000"/>
                            </a:srgbClr>
                          </a:solidFill>
                          <a:latin typeface="times"/>
                          <a:cs typeface="times"/>
                        </a:rPr>
                        <a:t>Dec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dirty="0">
                          <a:solidFill>
                            <a:srgbClr val="000000">
                              <a:alpha val="100000"/>
                            </a:srgbClr>
                          </a:solidFill>
                          <a:latin typeface="times"/>
                          <a:cs typeface="times"/>
                        </a:rPr>
                        <a:t>Jan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dirty="0">
                          <a:solidFill>
                            <a:srgbClr val="000000">
                              <a:alpha val="100000"/>
                            </a:srgbClr>
                          </a:solidFill>
                          <a:latin typeface="times"/>
                          <a:cs typeface="times"/>
                        </a:rPr>
                        <a:t>Feb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dirty="0">
                          <a:solidFill>
                            <a:srgbClr val="000000">
                              <a:alpha val="100000"/>
                            </a:srgbClr>
                          </a:solidFill>
                          <a:latin typeface="times"/>
                          <a:cs typeface="times"/>
                        </a:rPr>
                        <a:t>Mar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dirty="0">
                          <a:solidFill>
                            <a:srgbClr val="000000">
                              <a:alpha val="100000"/>
                            </a:srgbClr>
                          </a:solidFill>
                          <a:latin typeface="times"/>
                          <a:cs typeface="times"/>
                        </a:rPr>
                        <a:t>Apr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dirty="0">
                          <a:solidFill>
                            <a:srgbClr val="000000">
                              <a:alpha val="100000"/>
                            </a:srgbClr>
                          </a:solidFill>
                          <a:latin typeface="times"/>
                          <a:cs typeface="times"/>
                        </a:rPr>
                        <a:t>May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dirty="0">
                          <a:solidFill>
                            <a:srgbClr val="000000">
                              <a:alpha val="100000"/>
                            </a:srgbClr>
                          </a:solidFill>
                          <a:latin typeface="times"/>
                          <a:cs typeface="times"/>
                        </a:rPr>
                        <a:t>Jun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dirty="0">
                          <a:solidFill>
                            <a:srgbClr val="000000">
                              <a:alpha val="100000"/>
                            </a:srgbClr>
                          </a:solidFill>
                          <a:latin typeface="times"/>
                          <a:cs typeface="times"/>
                        </a:rPr>
                        <a:t>Jul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dirty="0">
                          <a:solidFill>
                            <a:srgbClr val="000000">
                              <a:alpha val="100000"/>
                            </a:srgbClr>
                          </a:solidFill>
                          <a:latin typeface="times"/>
                          <a:cs typeface="times"/>
                        </a:rPr>
                        <a:t>Aug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dirty="0">
                          <a:solidFill>
                            <a:srgbClr val="000000">
                              <a:alpha val="100000"/>
                            </a:srgbClr>
                          </a:solidFill>
                          <a:latin typeface="times"/>
                          <a:cs typeface="times"/>
                        </a:rPr>
                        <a:t>Sep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dirty="0">
                          <a:solidFill>
                            <a:srgbClr val="000000">
                              <a:alpha val="100000"/>
                            </a:srgbClr>
                          </a:solidFill>
                          <a:latin typeface="times"/>
                          <a:cs typeface="times"/>
                        </a:rPr>
                        <a:t>Oct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dirty="0">
                          <a:solidFill>
                            <a:srgbClr val="000000">
                              <a:alpha val="100000"/>
                            </a:srgbClr>
                          </a:solidFill>
                          <a:latin typeface="times"/>
                          <a:cs typeface="times"/>
                        </a:rPr>
                        <a:t>Nov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dirty="0">
                          <a:solidFill>
                            <a:srgbClr val="000000">
                              <a:alpha val="100000"/>
                            </a:srgbClr>
                          </a:solidFill>
                          <a:latin typeface="times"/>
                          <a:cs typeface="times"/>
                        </a:rPr>
                        <a:t>Dec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201168">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Ancillary Service Settlement</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14.2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87.8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29.5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47.5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19.4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101.4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23.2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16.4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35.1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35.9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25.9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201168">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Balancing Account Payout to Load</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-5.0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-5.0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-25.0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extLst>
                  <a:ext uri="{0D108BD9-81ED-4DB2-BD59-A6C34878D82A}">
                    <a16:rowId xmlns:a16="http://schemas.microsoft.com/office/drawing/2014/main" val="10002"/>
                  </a:ext>
                </a:extLst>
              </a:tr>
              <a:tr h="201168">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Base Point Deviation Payments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201168">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Black Start Service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extLst>
                  <a:ext uri="{0D108BD9-81ED-4DB2-BD59-A6C34878D82A}">
                    <a16:rowId xmlns:a16="http://schemas.microsoft.com/office/drawing/2014/main" val="10004"/>
                  </a:ext>
                </a:extLst>
              </a:tr>
              <a:tr h="201168">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Block Load Transfer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r h="201168">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Emergency Energy Charges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extLst>
                  <a:ext uri="{0D108BD9-81ED-4DB2-BD59-A6C34878D82A}">
                    <a16:rowId xmlns:a16="http://schemas.microsoft.com/office/drawing/2014/main" val="10006"/>
                  </a:ext>
                </a:extLst>
              </a:tr>
              <a:tr h="201168">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ERCOT Admin Fee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16.3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14.4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14.6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14.4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18.1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15.1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16.0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7"/>
                  </a:ext>
                </a:extLst>
              </a:tr>
              <a:tr h="201168">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ERS Settlement¹</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4.1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4.1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4.7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4.7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4.7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4.7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extLst>
                  <a:ext uri="{0D108BD9-81ED-4DB2-BD59-A6C34878D82A}">
                    <a16:rowId xmlns:a16="http://schemas.microsoft.com/office/drawing/2014/main" val="10008"/>
                  </a:ext>
                </a:extLst>
              </a:tr>
              <a:tr h="201168">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High Dispatch Limit Override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9"/>
                  </a:ext>
                </a:extLst>
              </a:tr>
              <a:tr h="201168">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Non-Zonal Auction Distribution</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-9.4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-15.6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-16.5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-14.6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-8.4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-8.3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-9.4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extLst>
                  <a:ext uri="{0D108BD9-81ED-4DB2-BD59-A6C34878D82A}">
                    <a16:rowId xmlns:a16="http://schemas.microsoft.com/office/drawing/2014/main" val="10010"/>
                  </a:ext>
                </a:extLst>
              </a:tr>
              <a:tr h="201168">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ORDC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1"/>
                  </a:ext>
                </a:extLst>
              </a:tr>
              <a:tr h="201168">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Revenue Neutrality Total</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19.3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9.0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6.9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extLst>
                  <a:ext uri="{0D108BD9-81ED-4DB2-BD59-A6C34878D82A}">
                    <a16:rowId xmlns:a16="http://schemas.microsoft.com/office/drawing/2014/main" val="10012"/>
                  </a:ext>
                </a:extLst>
              </a:tr>
              <a:tr h="201168">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RMR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3"/>
                  </a:ext>
                </a:extLst>
              </a:tr>
              <a:tr h="201168">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RUC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extLst>
                  <a:ext uri="{0D108BD9-81ED-4DB2-BD59-A6C34878D82A}">
                    <a16:rowId xmlns:a16="http://schemas.microsoft.com/office/drawing/2014/main" val="10014"/>
                  </a:ext>
                </a:extLst>
              </a:tr>
              <a:tr h="201168">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Voltage Services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5"/>
                  </a:ext>
                </a:extLst>
              </a:tr>
              <a:tr h="201168">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Zonal Auction Distribution²</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-20.8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-25.7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-21.4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-27.2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-27.2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-31.9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-38.3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-49.6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-57.5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-33.4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-28.8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-26.7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-24.0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extLst>
                  <a:ext uri="{0D108BD9-81ED-4DB2-BD59-A6C34878D82A}">
                    <a16:rowId xmlns:a16="http://schemas.microsoft.com/office/drawing/2014/main" val="10016"/>
                  </a:ext>
                </a:extLst>
              </a:tr>
              <a:tr h="201168">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Total Allocation to Load</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13.5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76.8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4.9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20.6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24.7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80.5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13.3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13.6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16.7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7"/>
                  </a:ext>
                </a:extLst>
              </a:tr>
              <a:tr h="201168">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Adjusted Metered Load (TWh)</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29.4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31.4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25.9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26.4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25.9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33.9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37.6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39.8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39.4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32.6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29.2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27.2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28.8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extLst>
                  <a:ext uri="{0D108BD9-81ED-4DB2-BD59-A6C34878D82A}">
                    <a16:rowId xmlns:a16="http://schemas.microsoft.com/office/drawing/2014/main" val="10018"/>
                  </a:ext>
                </a:extLst>
              </a:tr>
              <a:tr h="201168">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$/MWh³</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19"/>
                  </a:ext>
                </a:extLst>
              </a:tr>
            </a:tbl>
          </a:graphicData>
        </a:graphic>
      </p:graphicFrame>
    </p:spTree>
    <p:extLst>
      <p:ext uri="{BB962C8B-B14F-4D97-AF65-F5344CB8AC3E}">
        <p14:creationId xmlns:p14="http://schemas.microsoft.com/office/powerpoint/2010/main" val="5197192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975518"/>
          </a:xfrm>
        </p:spPr>
        <p:txBody>
          <a:bodyPr/>
          <a:lstStyle/>
          <a:p>
            <a:r>
              <a:rPr sz="2000" dirty="0"/>
              <a:t>8.2(2)(g) Net Allocation to Load - Totals and $/MWh </a:t>
            </a:r>
          </a:p>
        </p:txBody>
      </p:sp>
      <p:sp>
        <p:nvSpPr>
          <p:cNvPr id="3" name="Title Texts3"/>
          <p:cNvSpPr>
            <a:spLocks noGrp="1"/>
          </p:cNvSpPr>
          <p:nvPr>
            <p:ph idx="4294967295"/>
          </p:nvPr>
        </p:nvSpPr>
        <p:spPr>
          <a:xfrm>
            <a:off x="1901952" y="804672"/>
            <a:ext cx="5788152" cy="219456"/>
          </a:xfrm>
        </p:spPr>
        <p:txBody>
          <a:bodyPr/>
          <a:lstStyle/>
          <a:p>
            <a:pPr marL="0" marR="0" indent="0" algn="ctr">
              <a:spcBef>
                <a:spcPts val="0"/>
              </a:spcBef>
              <a:spcAft>
                <a:spcPts val="0"/>
              </a:spcAft>
              <a:buNone/>
            </a:pPr>
            <a:r>
              <a:rPr sz="800" b="1" dirty="0">
                <a:solidFill>
                  <a:srgbClr val="3DB0CD">
                    <a:alpha val="100000"/>
                  </a:srgbClr>
                </a:solidFill>
                <a:latin typeface="Times New Roman"/>
                <a:ea typeface="Times New Roman"/>
                <a:cs typeface="Times New Roman"/>
              </a:rPr>
              <a:t>ZONAL AUCTION DISTRIBUTION PER CONGESTION MANAGEMENT ZONE ($M)</a:t>
            </a:r>
          </a:p>
        </p:txBody>
      </p:sp>
      <p:sp>
        <p:nvSpPr>
          <p:cNvPr id="4" name="Title Texts5"/>
          <p:cNvSpPr>
            <a:spLocks noGrp="1"/>
          </p:cNvSpPr>
          <p:nvPr>
            <p:ph idx="4294967295"/>
          </p:nvPr>
        </p:nvSpPr>
        <p:spPr>
          <a:xfrm>
            <a:off x="1901952" y="2167128"/>
            <a:ext cx="5788152" cy="219456"/>
          </a:xfrm>
        </p:spPr>
        <p:txBody>
          <a:bodyPr/>
          <a:lstStyle/>
          <a:p>
            <a:pPr marL="0" marR="0" indent="0" algn="ctr">
              <a:spcBef>
                <a:spcPts val="0"/>
              </a:spcBef>
              <a:spcAft>
                <a:spcPts val="0"/>
              </a:spcAft>
              <a:buNone/>
            </a:pPr>
            <a:r>
              <a:rPr sz="800" b="1" dirty="0">
                <a:solidFill>
                  <a:srgbClr val="3DB0CD">
                    <a:alpha val="100000"/>
                  </a:srgbClr>
                </a:solidFill>
                <a:latin typeface="Times New Roman"/>
                <a:ea typeface="Times New Roman"/>
                <a:cs typeface="Times New Roman"/>
              </a:rPr>
              <a:t>REAL-TIME ADJUSTED METERED LOAD BY CONGESTION MANAGEMENT ZONE (TWh)</a:t>
            </a:r>
          </a:p>
        </p:txBody>
      </p:sp>
      <p:sp>
        <p:nvSpPr>
          <p:cNvPr id="5" name="Title Texts7"/>
          <p:cNvSpPr>
            <a:spLocks noGrp="1"/>
          </p:cNvSpPr>
          <p:nvPr>
            <p:ph idx="4294967295"/>
          </p:nvPr>
        </p:nvSpPr>
        <p:spPr>
          <a:xfrm>
            <a:off x="1901952" y="3557016"/>
            <a:ext cx="5788152" cy="219456"/>
          </a:xfrm>
        </p:spPr>
        <p:txBody>
          <a:bodyPr/>
          <a:lstStyle/>
          <a:p>
            <a:pPr marL="0" marR="0" indent="0" algn="ctr">
              <a:spcBef>
                <a:spcPts val="0"/>
              </a:spcBef>
              <a:spcAft>
                <a:spcPts val="0"/>
              </a:spcAft>
              <a:buNone/>
            </a:pPr>
            <a:r>
              <a:rPr sz="800" b="1" dirty="0">
                <a:solidFill>
                  <a:srgbClr val="3DB0CD">
                    <a:alpha val="100000"/>
                  </a:srgbClr>
                </a:solidFill>
                <a:latin typeface="Times New Roman"/>
                <a:ea typeface="Times New Roman"/>
                <a:cs typeface="Times New Roman"/>
              </a:rPr>
              <a:t>ZONAL AUCTION REVENUE PER CONGESTION MANAGEMENT ZONE</a:t>
            </a:r>
            <a:r>
              <a:rPr lang="en-US" sz="800" b="1" dirty="0">
                <a:solidFill>
                  <a:srgbClr val="3DB0CD">
                    <a:alpha val="100000"/>
                  </a:srgbClr>
                </a:solidFill>
                <a:latin typeface="Times New Roman"/>
                <a:ea typeface="Times New Roman"/>
                <a:cs typeface="Times New Roman"/>
              </a:rPr>
              <a:t> ($/MWh)</a:t>
            </a:r>
            <a:endParaRPr sz="800" b="1" dirty="0">
              <a:solidFill>
                <a:srgbClr val="3DB0CD">
                  <a:alpha val="100000"/>
                </a:srgbClr>
              </a:solidFill>
              <a:latin typeface="Times New Roman"/>
              <a:ea typeface="Times New Roman"/>
              <a:cs typeface="Times New Roman"/>
            </a:endParaRPr>
          </a:p>
        </p:txBody>
      </p:sp>
      <p:sp>
        <p:nvSpPr>
          <p:cNvPr id="6" name="Title Texts9"/>
          <p:cNvSpPr>
            <a:spLocks noGrp="1"/>
          </p:cNvSpPr>
          <p:nvPr>
            <p:ph idx="4294967295"/>
          </p:nvPr>
        </p:nvSpPr>
        <p:spPr>
          <a:xfrm>
            <a:off x="1901952" y="4919472"/>
            <a:ext cx="5788152" cy="219456"/>
          </a:xfrm>
        </p:spPr>
        <p:txBody>
          <a:bodyPr/>
          <a:lstStyle/>
          <a:p>
            <a:pPr marL="0" marR="0" indent="0" algn="ctr">
              <a:spcBef>
                <a:spcPts val="0"/>
              </a:spcBef>
              <a:spcAft>
                <a:spcPts val="0"/>
              </a:spcAft>
              <a:buNone/>
            </a:pPr>
            <a:r>
              <a:rPr lang="en-US" sz="800" b="1" dirty="0">
                <a:solidFill>
                  <a:srgbClr val="3DB0CD">
                    <a:alpha val="100000"/>
                  </a:srgbClr>
                </a:solidFill>
                <a:latin typeface="Times New Roman"/>
                <a:ea typeface="Times New Roman"/>
                <a:cs typeface="Times New Roman"/>
              </a:rPr>
              <a:t>NET ALLOCATION TO LOAD PER </a:t>
            </a:r>
            <a:r>
              <a:rPr sz="800" b="1" dirty="0">
                <a:solidFill>
                  <a:srgbClr val="3DB0CD">
                    <a:alpha val="100000"/>
                  </a:srgbClr>
                </a:solidFill>
                <a:latin typeface="Times New Roman"/>
                <a:ea typeface="Times New Roman"/>
                <a:cs typeface="Times New Roman"/>
              </a:rPr>
              <a:t>CONGESTION MANAGEMENT ZONE</a:t>
            </a:r>
            <a:r>
              <a:rPr lang="en-US" sz="800" b="1" dirty="0">
                <a:solidFill>
                  <a:srgbClr val="3DB0CD">
                    <a:alpha val="100000"/>
                  </a:srgbClr>
                </a:solidFill>
                <a:latin typeface="Times New Roman"/>
                <a:ea typeface="Times New Roman"/>
                <a:cs typeface="Times New Roman"/>
              </a:rPr>
              <a:t> ($/MWh)</a:t>
            </a:r>
            <a:r>
              <a:rPr sz="800" b="1" baseline="30000" dirty="0">
                <a:solidFill>
                  <a:srgbClr val="3DB0CD">
                    <a:alpha val="100000"/>
                  </a:srgbClr>
                </a:solidFill>
                <a:latin typeface="Times New Roman"/>
                <a:ea typeface="Times New Roman"/>
                <a:cs typeface="Times New Roman"/>
              </a:rPr>
              <a:t>4</a:t>
            </a:r>
          </a:p>
        </p:txBody>
      </p:sp>
      <p:graphicFrame>
        <p:nvGraphicFramePr>
          <p:cNvPr id="7" name="Table 6"/>
          <p:cNvGraphicFramePr>
            <a:graphicFrameLocks noGrp="1"/>
          </p:cNvGraphicFramePr>
          <p:nvPr/>
        </p:nvGraphicFramePr>
        <p:xfrm>
          <a:off x="457200" y="1033272"/>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25400" marR="25400" algn="r">
                        <a:spcBef>
                          <a:spcPts val="200"/>
                        </a:spcBef>
                        <a:spcAft>
                          <a:spcPts val="200"/>
                        </a:spcAft>
                        <a:buNone/>
                      </a:pPr>
                      <a:r>
                        <a:rPr sz="800" b="1" dirty="0">
                          <a:solidFill>
                            <a:srgbClr val="000000">
                              <a:alpha val="100000"/>
                            </a:srgbClr>
                          </a:solidFill>
                          <a:latin typeface="times"/>
                          <a:cs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Dec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Jan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Feb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Mar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Apr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May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Jun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Jul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Aug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Sep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Oct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Nov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Dec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-5.0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-4.6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-4.2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-4.9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-6.0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-4.7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-5.1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-5.5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-13.8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-16.5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-9.0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-6.5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extLst>
                  <a:ext uri="{0D108BD9-81ED-4DB2-BD59-A6C34878D82A}">
                    <a16:rowId xmlns:a16="http://schemas.microsoft.com/office/drawing/2014/main" val="10002"/>
                  </a:ext>
                </a:extLst>
              </a:tr>
              <a:tr h="182880">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-5.7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-5.6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-9.2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-15.1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-15.1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-8.5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-6.4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-8.3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-10.3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-11.5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-13.2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-18.5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-9.0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-9.2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-8.4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extLst>
                  <a:ext uri="{0D108BD9-81ED-4DB2-BD59-A6C34878D82A}">
                    <a16:rowId xmlns:a16="http://schemas.microsoft.com/office/drawing/2014/main" val="10004"/>
                  </a:ext>
                </a:extLst>
              </a:tr>
              <a:tr h="182880">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-25.7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-27.2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-27.2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-31.9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-38.3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-49.6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-57.5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-33.4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-28.8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-26.7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-24.0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8" name="Table 7"/>
          <p:cNvGraphicFramePr>
            <a:graphicFrameLocks noGrp="1"/>
          </p:cNvGraphicFramePr>
          <p:nvPr/>
        </p:nvGraphicFramePr>
        <p:xfrm>
          <a:off x="457200" y="24231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25400" marR="25400" algn="r">
                        <a:spcBef>
                          <a:spcPts val="200"/>
                        </a:spcBef>
                        <a:spcAft>
                          <a:spcPts val="200"/>
                        </a:spcAft>
                        <a:buNone/>
                      </a:pPr>
                      <a:r>
                        <a:rPr sz="800" b="1" dirty="0">
                          <a:solidFill>
                            <a:srgbClr val="000000">
                              <a:alpha val="100000"/>
                            </a:srgbClr>
                          </a:solidFill>
                          <a:latin typeface="times"/>
                          <a:cs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Dec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Jan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Feb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Mar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Apr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May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Jun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Jul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Aug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Sep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Oct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Nov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Dec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6.5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9.3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9.9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8.9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8.1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8.9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15.0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14.3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9.7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extLst>
                  <a:ext uri="{0D108BD9-81ED-4DB2-BD59-A6C34878D82A}">
                    <a16:rowId xmlns:a16="http://schemas.microsoft.com/office/drawing/2014/main" val="10002"/>
                  </a:ext>
                </a:extLst>
              </a:tr>
              <a:tr h="182880">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8.0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8.5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9.4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8.9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7.5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3.5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extLst>
                  <a:ext uri="{0D108BD9-81ED-4DB2-BD59-A6C34878D82A}">
                    <a16:rowId xmlns:a16="http://schemas.microsoft.com/office/drawing/2014/main" val="10004"/>
                  </a:ext>
                </a:extLst>
              </a:tr>
              <a:tr h="182880">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29.4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31.4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25.9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26.4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25.9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33.9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37.6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39.8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39.4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32.6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29.2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27.2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28.8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9" name="Table 8"/>
          <p:cNvGraphicFramePr>
            <a:graphicFrameLocks noGrp="1"/>
          </p:cNvGraphicFramePr>
          <p:nvPr/>
        </p:nvGraphicFramePr>
        <p:xfrm>
          <a:off x="457200" y="37947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25400" marR="25400" algn="r">
                        <a:spcBef>
                          <a:spcPts val="200"/>
                        </a:spcBef>
                        <a:spcAft>
                          <a:spcPts val="200"/>
                        </a:spcAft>
                        <a:buNone/>
                      </a:pPr>
                      <a:r>
                        <a:rPr sz="800" b="1" dirty="0">
                          <a:solidFill>
                            <a:srgbClr val="000000">
                              <a:alpha val="100000"/>
                            </a:srgbClr>
                          </a:solidFill>
                          <a:latin typeface="times"/>
                          <a:cs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Dec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Jan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Feb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Mar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Apr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May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Jun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Jul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Aug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Sep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Oct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Nov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Dec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extLst>
                  <a:ext uri="{0D108BD9-81ED-4DB2-BD59-A6C34878D82A}">
                    <a16:rowId xmlns:a16="http://schemas.microsoft.com/office/drawing/2014/main" val="10002"/>
                  </a:ext>
                </a:extLst>
              </a:tr>
              <a:tr h="182880">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-4.2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-4.0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-3.6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-3.7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-5.0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extLst>
                  <a:ext uri="{0D108BD9-81ED-4DB2-BD59-A6C34878D82A}">
                    <a16:rowId xmlns:a16="http://schemas.microsoft.com/office/drawing/2014/main" val="10004"/>
                  </a:ext>
                </a:extLst>
              </a:tr>
              <a:tr h="182880">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0" name="Table 9"/>
          <p:cNvGraphicFramePr>
            <a:graphicFrameLocks noGrp="1"/>
          </p:cNvGraphicFramePr>
          <p:nvPr/>
        </p:nvGraphicFramePr>
        <p:xfrm>
          <a:off x="457200" y="51663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25400" marR="25400" algn="r">
                        <a:spcBef>
                          <a:spcPts val="200"/>
                        </a:spcBef>
                        <a:spcAft>
                          <a:spcPts val="200"/>
                        </a:spcAft>
                        <a:buNone/>
                      </a:pPr>
                      <a:r>
                        <a:rPr sz="800" b="1" dirty="0">
                          <a:solidFill>
                            <a:srgbClr val="000000">
                              <a:alpha val="100000"/>
                            </a:srgbClr>
                          </a:solidFill>
                          <a:latin typeface="times"/>
                          <a:cs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Dec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Jan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Feb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Mar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Apr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May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Jun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Jul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Aug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Sep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Oct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Nov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dirty="0">
                          <a:solidFill>
                            <a:srgbClr val="000000">
                              <a:alpha val="100000"/>
                            </a:srgbClr>
                          </a:solidFill>
                          <a:latin typeface="times"/>
                          <a:cs typeface="times"/>
                        </a:rPr>
                        <a:t>Dec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0.9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3.0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0.6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1.6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0.8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1.2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1.2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2.6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0.7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0.4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0.9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1.1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1.0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0.8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2.8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0.5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1.3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0.6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1.0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1.0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2.4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0.1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0.7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0.8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0.8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extLst>
                  <a:ext uri="{0D108BD9-81ED-4DB2-BD59-A6C34878D82A}">
                    <a16:rowId xmlns:a16="http://schemas.microsoft.com/office/drawing/2014/main" val="10002"/>
                  </a:ext>
                </a:extLst>
              </a:tr>
              <a:tr h="182880">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0.5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2.5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0.9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0.6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0.6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1.9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0.0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-0.3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0.3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0.5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0.5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-1.5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0.1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-2.1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-2.3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-2.8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-2.0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-1.7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-0.4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-3.6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-1.8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-1.4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-1.4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-1.0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extLst>
                  <a:ext uri="{0D108BD9-81ED-4DB2-BD59-A6C34878D82A}">
                    <a16:rowId xmlns:a16="http://schemas.microsoft.com/office/drawing/2014/main" val="10004"/>
                  </a:ext>
                </a:extLst>
              </a:tr>
              <a:tr h="182880">
                <a:tc>
                  <a:txBody>
                    <a:bodyPr/>
                    <a:lstStyle/>
                    <a:p>
                      <a:pPr marL="25400" marR="25400" algn="l">
                        <a:spcBef>
                          <a:spcPts val="200"/>
                        </a:spcBef>
                        <a:spcAft>
                          <a:spcPts val="200"/>
                        </a:spcAft>
                        <a:buNone/>
                      </a:pPr>
                      <a:r>
                        <a:rPr sz="900" dirty="0">
                          <a:solidFill>
                            <a:srgbClr val="000000">
                              <a:alpha val="100000"/>
                            </a:srgbClr>
                          </a:solidFill>
                          <a:latin typeface="Times New Roman"/>
                          <a:cs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2.0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220543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81000" y="76200"/>
            <a:ext cx="8458200" cy="685800"/>
          </a:xfrm>
        </p:spPr>
        <p:txBody>
          <a:bodyPr/>
          <a:lstStyle/>
          <a:p>
            <a:pPr algn="ctr"/>
            <a:r>
              <a:rPr lang="en-US" altLang="en-US" sz="2400" b="1" dirty="0">
                <a:solidFill>
                  <a:srgbClr val="C00000"/>
                </a:solidFill>
              </a:rPr>
              <a:t>MSWG Meeting 1/22/2019</a:t>
            </a:r>
          </a:p>
        </p:txBody>
      </p:sp>
      <p:sp>
        <p:nvSpPr>
          <p:cNvPr id="14339" name="Content Placeholder 2"/>
          <p:cNvSpPr>
            <a:spLocks noGrp="1"/>
          </p:cNvSpPr>
          <p:nvPr>
            <p:ph idx="1"/>
          </p:nvPr>
        </p:nvSpPr>
        <p:spPr>
          <a:xfrm>
            <a:off x="266700" y="685800"/>
            <a:ext cx="8686800" cy="5486400"/>
          </a:xfrm>
        </p:spPr>
        <p:txBody>
          <a:bodyPr/>
          <a:lstStyle/>
          <a:p>
            <a:pPr marL="514350" indent="-457200">
              <a:defRPr/>
            </a:pPr>
            <a:endParaRPr lang="en-US" altLang="en-US" sz="2800" dirty="0"/>
          </a:p>
          <a:p>
            <a:pPr marL="514350" indent="-457200">
              <a:defRPr/>
            </a:pPr>
            <a:r>
              <a:rPr lang="en-US" altLang="en-US" sz="2800" dirty="0"/>
              <a:t>Approval of Nominations Chair and Vice Chair (Vote)</a:t>
            </a:r>
          </a:p>
          <a:p>
            <a:pPr marL="1314450" lvl="2" indent="-457200">
              <a:defRPr/>
            </a:pPr>
            <a:r>
              <a:rPr lang="en-US" altLang="en-US" sz="2800" dirty="0"/>
              <a:t>Chair – Heather Boisseau (LCRA)</a:t>
            </a:r>
          </a:p>
          <a:p>
            <a:pPr marL="1314450" lvl="2" indent="-457200">
              <a:defRPr/>
            </a:pPr>
            <a:r>
              <a:rPr lang="en-US" altLang="en-US" sz="2800" dirty="0"/>
              <a:t>Vice Chair – Shuye Teng (Austin Energy)</a:t>
            </a:r>
          </a:p>
          <a:p>
            <a:pPr marL="1314450" lvl="2" indent="-457200">
              <a:defRPr/>
            </a:pPr>
            <a:endParaRPr lang="en-US" altLang="en-US" dirty="0"/>
          </a:p>
          <a:p>
            <a:pPr marL="57150" indent="0">
              <a:buFontTx/>
              <a:buNone/>
              <a:defRPr/>
            </a:pPr>
            <a:endParaRPr lang="en-US" altLang="en-US" sz="2200" dirty="0"/>
          </a:p>
          <a:p>
            <a:pPr marL="457200" lvl="1" indent="0">
              <a:buFontTx/>
              <a:buNone/>
              <a:defRPr/>
            </a:pPr>
            <a:endParaRPr lang="en-US" altLang="en-US" sz="2400" dirty="0"/>
          </a:p>
        </p:txBody>
      </p:sp>
    </p:spTree>
    <p:extLst>
      <p:ext uri="{BB962C8B-B14F-4D97-AF65-F5344CB8AC3E}">
        <p14:creationId xmlns:p14="http://schemas.microsoft.com/office/powerpoint/2010/main" val="39182107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
            <a:ext cx="7520940" cy="548640"/>
          </a:xfrm>
        </p:spPr>
        <p:txBody>
          <a:bodyPr/>
          <a:lstStyle/>
          <a:p>
            <a:pPr algn="ctr"/>
            <a:r>
              <a:rPr lang="en-US" altLang="en-US" b="1" dirty="0">
                <a:solidFill>
                  <a:srgbClr val="C00000"/>
                </a:solidFill>
              </a:rPr>
              <a:t>MSWG Meeting 1/22/2019</a:t>
            </a:r>
            <a:endParaRPr lang="en-US" dirty="0"/>
          </a:p>
        </p:txBody>
      </p:sp>
      <p:sp>
        <p:nvSpPr>
          <p:cNvPr id="3" name="Content Placeholder 2"/>
          <p:cNvSpPr>
            <a:spLocks noGrp="1"/>
          </p:cNvSpPr>
          <p:nvPr>
            <p:ph idx="1"/>
          </p:nvPr>
        </p:nvSpPr>
        <p:spPr>
          <a:xfrm>
            <a:off x="822960" y="1100628"/>
            <a:ext cx="7520940" cy="3776172"/>
          </a:xfrm>
        </p:spPr>
        <p:txBody>
          <a:bodyPr>
            <a:normAutofit lnSpcReduction="10000"/>
          </a:bodyPr>
          <a:lstStyle/>
          <a:p>
            <a:pPr marL="514350" lvl="4" indent="-457200">
              <a:spcBef>
                <a:spcPts val="800"/>
              </a:spcBef>
              <a:buNone/>
              <a:defRPr/>
            </a:pPr>
            <a:r>
              <a:rPr lang="en-US" sz="2800" b="1" dirty="0"/>
              <a:t>Review of  Settlement Stability Report</a:t>
            </a:r>
          </a:p>
          <a:p>
            <a:pPr marL="514350" lvl="4" indent="-457200">
              <a:spcBef>
                <a:spcPts val="800"/>
              </a:spcBef>
              <a:defRPr/>
            </a:pPr>
            <a:r>
              <a:rPr lang="en-US" sz="2200" dirty="0"/>
              <a:t>No Price Changes</a:t>
            </a:r>
          </a:p>
          <a:p>
            <a:pPr marL="514350" lvl="4" indent="-457200">
              <a:spcBef>
                <a:spcPts val="800"/>
              </a:spcBef>
              <a:defRPr/>
            </a:pPr>
            <a:r>
              <a:rPr lang="en-US" sz="2200" dirty="0"/>
              <a:t>100% of Disputes filed were resolved timely.</a:t>
            </a:r>
          </a:p>
          <a:p>
            <a:pPr marL="514350" lvl="4" indent="-457200">
              <a:spcBef>
                <a:spcPts val="800"/>
              </a:spcBef>
              <a:defRPr/>
            </a:pPr>
            <a:r>
              <a:rPr lang="en-US" sz="2200" dirty="0"/>
              <a:t>See Appendix A</a:t>
            </a:r>
          </a:p>
          <a:p>
            <a:pPr marL="514350" lvl="4" indent="-457200">
              <a:spcBef>
                <a:spcPts val="800"/>
              </a:spcBef>
              <a:buNone/>
              <a:defRPr/>
            </a:pPr>
            <a:r>
              <a:rPr lang="en-US" sz="1800" b="1" dirty="0"/>
              <a:t> Next Steps on Market Restart</a:t>
            </a:r>
          </a:p>
          <a:p>
            <a:pPr marL="514350" lvl="4" indent="-457200">
              <a:spcBef>
                <a:spcPts val="800"/>
              </a:spcBef>
              <a:defRPr/>
            </a:pPr>
            <a:r>
              <a:rPr lang="en-US" dirty="0"/>
              <a:t>NPRR 850 - are there improvements that need to be addressed in Follow Up</a:t>
            </a:r>
          </a:p>
          <a:p>
            <a:pPr marL="752094" lvl="5" indent="-457200">
              <a:spcBef>
                <a:spcPts val="800"/>
              </a:spcBef>
              <a:defRPr/>
            </a:pPr>
            <a:r>
              <a:rPr lang="en-US" dirty="0"/>
              <a:t>Initial NPRR is ok but Questions arose around settlements that may be better defined in another NPRR</a:t>
            </a:r>
          </a:p>
          <a:p>
            <a:pPr marL="1008126" lvl="6" indent="-457200">
              <a:spcBef>
                <a:spcPts val="800"/>
              </a:spcBef>
              <a:defRPr/>
            </a:pPr>
            <a:r>
              <a:rPr lang="en-US" dirty="0"/>
              <a:t>½ Day Start – Beginning/end (timeline for settlement Data)</a:t>
            </a:r>
          </a:p>
          <a:p>
            <a:pPr marL="1008126" lvl="6" indent="-457200">
              <a:spcBef>
                <a:spcPts val="800"/>
              </a:spcBef>
              <a:defRPr/>
            </a:pPr>
            <a:r>
              <a:rPr lang="en-US" dirty="0"/>
              <a:t>&gt;30 Day outage</a:t>
            </a:r>
          </a:p>
          <a:p>
            <a:pPr marL="1008126" lvl="6" indent="-457200">
              <a:spcBef>
                <a:spcPts val="800"/>
              </a:spcBef>
              <a:defRPr/>
            </a:pPr>
            <a:r>
              <a:rPr lang="en-US" dirty="0"/>
              <a:t>Look at example around Settlement restart – possible simulation to MSWG</a:t>
            </a:r>
          </a:p>
          <a:p>
            <a:pPr marL="550926" lvl="6" indent="0">
              <a:spcBef>
                <a:spcPts val="800"/>
              </a:spcBef>
              <a:buNone/>
              <a:defRPr/>
            </a:pPr>
            <a:endParaRPr lang="en-US" dirty="0"/>
          </a:p>
          <a:p>
            <a:pPr marL="2114550" lvl="4" indent="-285750"/>
            <a:endParaRPr lang="en-US" dirty="0"/>
          </a:p>
        </p:txBody>
      </p:sp>
      <p:sp>
        <p:nvSpPr>
          <p:cNvPr id="5" name="Date Placeholder 4"/>
          <p:cNvSpPr>
            <a:spLocks noGrp="1"/>
          </p:cNvSpPr>
          <p:nvPr>
            <p:ph type="dt" sz="half" idx="10"/>
          </p:nvPr>
        </p:nvSpPr>
        <p:spPr/>
        <p:txBody>
          <a:bodyPr/>
          <a:lstStyle/>
          <a:p>
            <a:pPr>
              <a:defRPr/>
            </a:pPr>
            <a:r>
              <a:rPr lang="en-US" dirty="0"/>
              <a:t>Date</a:t>
            </a:r>
          </a:p>
        </p:txBody>
      </p:sp>
      <p:sp>
        <p:nvSpPr>
          <p:cNvPr id="4" name="Footer Placeholder 3"/>
          <p:cNvSpPr>
            <a:spLocks noGrp="1"/>
          </p:cNvSpPr>
          <p:nvPr>
            <p:ph type="ftr" sz="quarter" idx="11"/>
          </p:nvPr>
        </p:nvSpPr>
        <p:spPr/>
        <p:txBody>
          <a:bodyPr/>
          <a:lstStyle/>
          <a:p>
            <a:pPr>
              <a:defRPr/>
            </a:pPr>
            <a:r>
              <a:rPr lang="en-US" dirty="0"/>
              <a:t>Meeting Title (optional)</a:t>
            </a:r>
          </a:p>
        </p:txBody>
      </p:sp>
    </p:spTree>
    <p:extLst>
      <p:ext uri="{BB962C8B-B14F-4D97-AF65-F5344CB8AC3E}">
        <p14:creationId xmlns:p14="http://schemas.microsoft.com/office/powerpoint/2010/main" val="30346348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
            <a:ext cx="7520940" cy="548640"/>
          </a:xfrm>
        </p:spPr>
        <p:txBody>
          <a:bodyPr/>
          <a:lstStyle/>
          <a:p>
            <a:pPr algn="ctr"/>
            <a:r>
              <a:rPr lang="en-US" altLang="en-US" b="1" dirty="0">
                <a:solidFill>
                  <a:srgbClr val="C00000"/>
                </a:solidFill>
              </a:rPr>
              <a:t>MSWG Meeting 1/22/2019</a:t>
            </a:r>
            <a:br>
              <a:rPr lang="en-US" altLang="en-US" b="1" dirty="0">
                <a:solidFill>
                  <a:srgbClr val="C00000"/>
                </a:solidFill>
              </a:rPr>
            </a:br>
            <a:endParaRPr lang="en-US" dirty="0"/>
          </a:p>
        </p:txBody>
      </p:sp>
      <p:sp>
        <p:nvSpPr>
          <p:cNvPr id="3" name="Content Placeholder 2"/>
          <p:cNvSpPr>
            <a:spLocks noGrp="1"/>
          </p:cNvSpPr>
          <p:nvPr>
            <p:ph idx="1"/>
          </p:nvPr>
        </p:nvSpPr>
        <p:spPr>
          <a:xfrm>
            <a:off x="822960" y="1100628"/>
            <a:ext cx="7520940" cy="3776172"/>
          </a:xfrm>
        </p:spPr>
        <p:txBody>
          <a:bodyPr>
            <a:normAutofit lnSpcReduction="10000"/>
          </a:bodyPr>
          <a:lstStyle/>
          <a:p>
            <a:pPr marL="514350" lvl="4" indent="-457200">
              <a:spcBef>
                <a:spcPts val="800"/>
              </a:spcBef>
              <a:buNone/>
              <a:defRPr/>
            </a:pPr>
            <a:r>
              <a:rPr lang="en-US" sz="2800" b="1" dirty="0"/>
              <a:t>NPRR917 Nodal Pricing for SODG and SOTG</a:t>
            </a:r>
          </a:p>
          <a:p>
            <a:pPr marL="514350" lvl="4" indent="-457200">
              <a:spcBef>
                <a:spcPts val="800"/>
              </a:spcBef>
              <a:defRPr/>
            </a:pPr>
            <a:r>
              <a:rPr lang="en-US" sz="2200" dirty="0"/>
              <a:t>MSWG had some minor language comments but  would like for WMS to Remand back to them to discuss after CMWG/WMWG to review Settlement Calculations prior to WMS approval.</a:t>
            </a:r>
            <a:endParaRPr lang="en-US" sz="2000" dirty="0"/>
          </a:p>
          <a:p>
            <a:pPr marL="514350" lvl="4" indent="-457200">
              <a:spcBef>
                <a:spcPts val="800"/>
              </a:spcBef>
              <a:buNone/>
              <a:defRPr/>
            </a:pPr>
            <a:r>
              <a:rPr lang="en-US" sz="2800" b="1" dirty="0"/>
              <a:t>MSWG approach</a:t>
            </a:r>
          </a:p>
          <a:p>
            <a:pPr marL="514350" lvl="4" indent="-457200">
              <a:spcBef>
                <a:spcPts val="800"/>
              </a:spcBef>
              <a:defRPr/>
            </a:pPr>
            <a:r>
              <a:rPr lang="en-US" sz="2200" dirty="0"/>
              <a:t>MSWG would like to focus on looking at all NPRR’s that are added and review at meetings so that they can identify any with settlement impacts for possible securing a formal request for WMS to assign to the group.</a:t>
            </a:r>
          </a:p>
          <a:p>
            <a:pPr marL="514350" lvl="4" indent="-457200">
              <a:spcBef>
                <a:spcPts val="800"/>
              </a:spcBef>
              <a:defRPr/>
            </a:pPr>
            <a:endParaRPr lang="en-US" sz="2200" dirty="0"/>
          </a:p>
          <a:p>
            <a:pPr marL="514350" lvl="4" indent="-457200">
              <a:spcBef>
                <a:spcPts val="800"/>
              </a:spcBef>
              <a:defRPr/>
            </a:pPr>
            <a:endParaRPr lang="en-US" sz="2200" dirty="0"/>
          </a:p>
          <a:p>
            <a:pPr marL="2114550" lvl="4" indent="-285750"/>
            <a:endParaRPr lang="en-US" dirty="0"/>
          </a:p>
        </p:txBody>
      </p:sp>
      <p:sp>
        <p:nvSpPr>
          <p:cNvPr id="5" name="Date Placeholder 4"/>
          <p:cNvSpPr>
            <a:spLocks noGrp="1"/>
          </p:cNvSpPr>
          <p:nvPr>
            <p:ph type="dt" sz="half" idx="10"/>
          </p:nvPr>
        </p:nvSpPr>
        <p:spPr/>
        <p:txBody>
          <a:bodyPr/>
          <a:lstStyle/>
          <a:p>
            <a:pPr>
              <a:defRPr/>
            </a:pPr>
            <a:r>
              <a:rPr lang="en-US" dirty="0"/>
              <a:t>Date</a:t>
            </a:r>
          </a:p>
        </p:txBody>
      </p:sp>
      <p:sp>
        <p:nvSpPr>
          <p:cNvPr id="4" name="Footer Placeholder 3"/>
          <p:cNvSpPr>
            <a:spLocks noGrp="1"/>
          </p:cNvSpPr>
          <p:nvPr>
            <p:ph type="ftr" sz="quarter" idx="11"/>
          </p:nvPr>
        </p:nvSpPr>
        <p:spPr/>
        <p:txBody>
          <a:bodyPr/>
          <a:lstStyle/>
          <a:p>
            <a:pPr>
              <a:defRPr/>
            </a:pPr>
            <a:r>
              <a:rPr lang="en-US" dirty="0"/>
              <a:t>Meeting Title (optional)</a:t>
            </a:r>
          </a:p>
        </p:txBody>
      </p:sp>
    </p:spTree>
    <p:extLst>
      <p:ext uri="{BB962C8B-B14F-4D97-AF65-F5344CB8AC3E}">
        <p14:creationId xmlns:p14="http://schemas.microsoft.com/office/powerpoint/2010/main" val="811919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
            <a:ext cx="7520940" cy="548640"/>
          </a:xfrm>
        </p:spPr>
        <p:txBody>
          <a:bodyPr/>
          <a:lstStyle/>
          <a:p>
            <a:pPr algn="ctr"/>
            <a:r>
              <a:rPr lang="en-US" altLang="en-US" b="1" dirty="0">
                <a:solidFill>
                  <a:srgbClr val="C00000"/>
                </a:solidFill>
              </a:rPr>
              <a:t>MSWG Meeting 1/22/2019</a:t>
            </a:r>
            <a:endParaRPr lang="en-US" dirty="0"/>
          </a:p>
        </p:txBody>
      </p:sp>
      <p:sp>
        <p:nvSpPr>
          <p:cNvPr id="3" name="Content Placeholder 2"/>
          <p:cNvSpPr>
            <a:spLocks noGrp="1"/>
          </p:cNvSpPr>
          <p:nvPr>
            <p:ph idx="1"/>
          </p:nvPr>
        </p:nvSpPr>
        <p:spPr>
          <a:xfrm>
            <a:off x="822960" y="1100628"/>
            <a:ext cx="7520940" cy="3776172"/>
          </a:xfrm>
        </p:spPr>
        <p:txBody>
          <a:bodyPr>
            <a:normAutofit fontScale="70000" lnSpcReduction="20000"/>
          </a:bodyPr>
          <a:lstStyle/>
          <a:p>
            <a:pPr marL="514350" lvl="4" indent="-457200">
              <a:spcBef>
                <a:spcPts val="800"/>
              </a:spcBef>
              <a:buNone/>
              <a:defRPr/>
            </a:pPr>
            <a:r>
              <a:rPr lang="en-US" sz="2800" b="1" dirty="0"/>
              <a:t>Nodal Handbook vs Settlement Matrix</a:t>
            </a:r>
          </a:p>
          <a:p>
            <a:pPr marL="514350" lvl="4" indent="-457200">
              <a:spcBef>
                <a:spcPts val="800"/>
              </a:spcBef>
              <a:defRPr/>
            </a:pPr>
            <a:r>
              <a:rPr lang="en-US" sz="2200" dirty="0"/>
              <a:t>Nodal Handbook</a:t>
            </a:r>
          </a:p>
          <a:p>
            <a:pPr marL="752094" lvl="5" indent="-457200">
              <a:spcBef>
                <a:spcPts val="800"/>
              </a:spcBef>
              <a:defRPr/>
            </a:pPr>
            <a:r>
              <a:rPr lang="en-US" sz="2000" dirty="0"/>
              <a:t>Difficult to update and duplicated data from Matrix</a:t>
            </a:r>
          </a:p>
          <a:p>
            <a:pPr marL="514350" lvl="4" indent="-457200">
              <a:spcBef>
                <a:spcPts val="800"/>
              </a:spcBef>
              <a:defRPr/>
            </a:pPr>
            <a:r>
              <a:rPr lang="en-US" sz="2200" dirty="0"/>
              <a:t>MSWG would like to discontinue the Nodal Handbook and educate market on Matrix ( Possible Vote)</a:t>
            </a:r>
          </a:p>
          <a:p>
            <a:pPr marL="514350" lvl="4" indent="-457200" algn="ctr">
              <a:spcBef>
                <a:spcPts val="800"/>
              </a:spcBef>
              <a:buNone/>
              <a:defRPr/>
            </a:pPr>
            <a:r>
              <a:rPr lang="en-US" altLang="en-US" sz="2800" b="1" dirty="0"/>
              <a:t>Charter/Scope (Vote)</a:t>
            </a:r>
          </a:p>
          <a:p>
            <a:pPr marL="514350" indent="-457200"/>
            <a:r>
              <a:rPr lang="en-US" sz="2000" dirty="0"/>
              <a:t>The Market Settlement Working Group (MSWG) reporting to Wholesale Market Subcommittee (WMS) is responsible for reviewing Settlement issues, wholesale communication processes and data flow through reports and extracts. MSWG will focus on the accuracy of Settlements and efficiency of data flow to ensure that all market participants receive timely Settlement information. MSWG will analyze and work with ERCOT to interpret Market Participant Settlement results and anomalies. </a:t>
            </a:r>
            <a:r>
              <a:rPr lang="en-US" sz="2000" dirty="0">
                <a:highlight>
                  <a:srgbClr val="FFFF00"/>
                </a:highlight>
              </a:rPr>
              <a:t>MSWG will maintain the Nodal Settlements Handbook, capturing changes in market rules that impact Settlements</a:t>
            </a:r>
            <a:r>
              <a:rPr lang="en-US" sz="2000" dirty="0"/>
              <a:t>. MSWG will focus on any ERCOT system changes that would impact middle and back office systems and engage ERCOT in dialogue to understand such changes in content and design.</a:t>
            </a:r>
            <a:r>
              <a:rPr lang="en-US" dirty="0"/>
              <a:t> </a:t>
            </a:r>
          </a:p>
          <a:p>
            <a:pPr marL="514350" indent="-457200"/>
            <a:endParaRPr lang="en-US" sz="2800" dirty="0"/>
          </a:p>
          <a:p>
            <a:pPr marL="514350" lvl="4" indent="-457200">
              <a:spcBef>
                <a:spcPts val="800"/>
              </a:spcBef>
              <a:defRPr/>
            </a:pPr>
            <a:endParaRPr lang="en-US" sz="2200" dirty="0"/>
          </a:p>
          <a:p>
            <a:pPr marL="514350" lvl="4" indent="-457200">
              <a:spcBef>
                <a:spcPts val="800"/>
              </a:spcBef>
              <a:defRPr/>
            </a:pPr>
            <a:endParaRPr lang="en-US" sz="2200" dirty="0"/>
          </a:p>
          <a:p>
            <a:pPr marL="514350" lvl="4" indent="-457200">
              <a:spcBef>
                <a:spcPts val="800"/>
              </a:spcBef>
              <a:defRPr/>
            </a:pPr>
            <a:endParaRPr lang="en-US" sz="2200" dirty="0"/>
          </a:p>
          <a:p>
            <a:pPr marL="2114550" lvl="4" indent="-285750"/>
            <a:endParaRPr lang="en-US" dirty="0"/>
          </a:p>
        </p:txBody>
      </p:sp>
      <p:sp>
        <p:nvSpPr>
          <p:cNvPr id="5" name="Date Placeholder 4"/>
          <p:cNvSpPr>
            <a:spLocks noGrp="1"/>
          </p:cNvSpPr>
          <p:nvPr>
            <p:ph type="dt" sz="half" idx="10"/>
          </p:nvPr>
        </p:nvSpPr>
        <p:spPr/>
        <p:txBody>
          <a:bodyPr/>
          <a:lstStyle/>
          <a:p>
            <a:pPr>
              <a:defRPr/>
            </a:pPr>
            <a:r>
              <a:rPr lang="en-US" dirty="0"/>
              <a:t>Date</a:t>
            </a:r>
          </a:p>
        </p:txBody>
      </p:sp>
      <p:sp>
        <p:nvSpPr>
          <p:cNvPr id="4" name="Footer Placeholder 3"/>
          <p:cNvSpPr>
            <a:spLocks noGrp="1"/>
          </p:cNvSpPr>
          <p:nvPr>
            <p:ph type="ftr" sz="quarter" idx="11"/>
          </p:nvPr>
        </p:nvSpPr>
        <p:spPr/>
        <p:txBody>
          <a:bodyPr/>
          <a:lstStyle/>
          <a:p>
            <a:pPr>
              <a:defRPr/>
            </a:pPr>
            <a:r>
              <a:rPr lang="en-US" dirty="0"/>
              <a:t>Meeting Title (optional)</a:t>
            </a:r>
          </a:p>
        </p:txBody>
      </p:sp>
    </p:spTree>
    <p:extLst>
      <p:ext uri="{BB962C8B-B14F-4D97-AF65-F5344CB8AC3E}">
        <p14:creationId xmlns:p14="http://schemas.microsoft.com/office/powerpoint/2010/main" val="419450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533400" y="685800"/>
            <a:ext cx="8077200" cy="2590800"/>
          </a:xfrm>
        </p:spPr>
        <p:txBody>
          <a:bodyPr/>
          <a:lstStyle/>
          <a:p>
            <a:pPr marL="0" indent="0" algn="ctr">
              <a:buFontTx/>
              <a:buNone/>
              <a:defRPr/>
            </a:pPr>
            <a:r>
              <a:rPr lang="en-US" altLang="en-US" sz="2800" dirty="0"/>
              <a:t>Questions?</a:t>
            </a:r>
          </a:p>
          <a:p>
            <a:pPr marL="0" indent="0" algn="ctr">
              <a:buFontTx/>
              <a:buNone/>
              <a:defRPr/>
            </a:pPr>
            <a:r>
              <a:rPr lang="en-US" altLang="en-US" sz="2800" dirty="0"/>
              <a:t>Next Meeting  2/26/2019</a:t>
            </a:r>
          </a:p>
          <a:p>
            <a:pPr marL="0" indent="0">
              <a:buNone/>
              <a:defRPr/>
            </a:pPr>
            <a:endParaRPr lang="en-US" alt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9962" y="2484407"/>
            <a:ext cx="1984075" cy="188918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 Track number of price changes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dirty="0"/>
          </a:p>
        </p:txBody>
      </p:sp>
      <p:graphicFrame>
        <p:nvGraphicFramePr>
          <p:cNvPr id="8" name="Table 7"/>
          <p:cNvGraphicFramePr>
            <a:graphicFrameLocks noGrp="1"/>
          </p:cNvGraphicFramePr>
          <p:nvPr>
            <p:extLst/>
          </p:nvPr>
        </p:nvGraphicFramePr>
        <p:xfrm>
          <a:off x="1236019" y="1219200"/>
          <a:ext cx="6748161" cy="1159785"/>
        </p:xfrm>
        <a:graphic>
          <a:graphicData uri="http://schemas.openxmlformats.org/drawingml/2006/table">
            <a:tbl>
              <a:tblPr firstRow="1" firstCol="1" bandRow="1"/>
              <a:tblGrid>
                <a:gridCol w="1140007">
                  <a:extLst>
                    <a:ext uri="{9D8B030D-6E8A-4147-A177-3AD203B41FA5}">
                      <a16:colId xmlns:a16="http://schemas.microsoft.com/office/drawing/2014/main" val="20000"/>
                    </a:ext>
                  </a:extLst>
                </a:gridCol>
                <a:gridCol w="628500">
                  <a:extLst>
                    <a:ext uri="{9D8B030D-6E8A-4147-A177-3AD203B41FA5}">
                      <a16:colId xmlns:a16="http://schemas.microsoft.com/office/drawing/2014/main" val="20001"/>
                    </a:ext>
                  </a:extLst>
                </a:gridCol>
                <a:gridCol w="710067">
                  <a:extLst>
                    <a:ext uri="{9D8B030D-6E8A-4147-A177-3AD203B41FA5}">
                      <a16:colId xmlns:a16="http://schemas.microsoft.com/office/drawing/2014/main" val="20002"/>
                    </a:ext>
                  </a:extLst>
                </a:gridCol>
                <a:gridCol w="701302">
                  <a:extLst>
                    <a:ext uri="{9D8B030D-6E8A-4147-A177-3AD203B41FA5}">
                      <a16:colId xmlns:a16="http://schemas.microsoft.com/office/drawing/2014/main" val="20003"/>
                    </a:ext>
                  </a:extLst>
                </a:gridCol>
                <a:gridCol w="727602">
                  <a:extLst>
                    <a:ext uri="{9D8B030D-6E8A-4147-A177-3AD203B41FA5}">
                      <a16:colId xmlns:a16="http://schemas.microsoft.com/office/drawing/2014/main" val="20004"/>
                    </a:ext>
                  </a:extLst>
                </a:gridCol>
                <a:gridCol w="648705">
                  <a:extLst>
                    <a:ext uri="{9D8B030D-6E8A-4147-A177-3AD203B41FA5}">
                      <a16:colId xmlns:a16="http://schemas.microsoft.com/office/drawing/2014/main" val="20005"/>
                    </a:ext>
                  </a:extLst>
                </a:gridCol>
                <a:gridCol w="561042">
                  <a:extLst>
                    <a:ext uri="{9D8B030D-6E8A-4147-A177-3AD203B41FA5}">
                      <a16:colId xmlns:a16="http://schemas.microsoft.com/office/drawing/2014/main" val="20006"/>
                    </a:ext>
                  </a:extLst>
                </a:gridCol>
                <a:gridCol w="718835">
                  <a:extLst>
                    <a:ext uri="{9D8B030D-6E8A-4147-A177-3AD203B41FA5}">
                      <a16:colId xmlns:a16="http://schemas.microsoft.com/office/drawing/2014/main" val="20007"/>
                    </a:ext>
                  </a:extLst>
                </a:gridCol>
                <a:gridCol w="912101">
                  <a:extLst>
                    <a:ext uri="{9D8B030D-6E8A-4147-A177-3AD203B41FA5}">
                      <a16:colId xmlns:a16="http://schemas.microsoft.com/office/drawing/2014/main" val="20008"/>
                    </a:ext>
                  </a:extLst>
                </a:gridCol>
              </a:tblGrid>
              <a:tr h="271962">
                <a:tc gridSpan="9">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lt1"/>
                          </a:solidFill>
                          <a:effectLst/>
                          <a:latin typeface="+mn-lt"/>
                          <a:ea typeface="+mn-ea"/>
                          <a:cs typeface="+mn-cs"/>
                        </a:rPr>
                        <a:t>Reporting Period: </a:t>
                      </a:r>
                      <a:r>
                        <a:rPr lang="en-US" sz="1200" b="1" kern="1200" dirty="0">
                          <a:solidFill>
                            <a:schemeClr val="bg1"/>
                          </a:solidFill>
                          <a:effectLst/>
                          <a:latin typeface="+mn-lt"/>
                          <a:ea typeface="+mn-ea"/>
                          <a:cs typeface="+mn-cs"/>
                        </a:rPr>
                        <a:t>2018 Q4</a:t>
                      </a: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49615">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r>
                        <a:rPr lang="en-US" sz="1200" dirty="0">
                          <a:effectLst/>
                          <a:latin typeface="+mn-lt"/>
                        </a:rPr>
                        <a:t>Operating Day</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grid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a:solidFill>
                            <a:schemeClr val="tx1"/>
                          </a:solidFill>
                          <a:effectLst/>
                          <a:latin typeface="+mn-lt"/>
                          <a:ea typeface="+mn-ea"/>
                          <a:cs typeface="+mn-cs"/>
                        </a:rPr>
                        <a:t># of Corrected Settlement Point Prices</a:t>
                      </a:r>
                      <a:endParaRPr lang="en-US" sz="1200"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grid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a:effectLst/>
                          <a:latin typeface="+mn-lt"/>
                          <a:ea typeface="+mn-ea"/>
                          <a:cs typeface="+mn-cs"/>
                        </a:rPr>
                        <a:t># of Intervals</a:t>
                      </a:r>
                      <a:r>
                        <a:rPr lang="en-US" sz="1200" baseline="0" dirty="0">
                          <a:effectLst/>
                          <a:latin typeface="+mn-lt"/>
                          <a:ea typeface="+mn-ea"/>
                          <a:cs typeface="+mn-cs"/>
                        </a:rPr>
                        <a:t> Affected</a:t>
                      </a:r>
                      <a:endParaRPr lang="en-US" sz="12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extLst>
                  <a:ext uri="{0D108BD9-81ED-4DB2-BD59-A6C34878D82A}">
                    <a16:rowId xmlns:a16="http://schemas.microsoft.com/office/drawing/2014/main" val="10001"/>
                  </a:ext>
                </a:extLst>
              </a:tr>
              <a:tr h="291346">
                <a:tc vMerge="1">
                  <a:txBody>
                    <a:bodyPr/>
                    <a:lstStyle/>
                    <a:p>
                      <a:endParaRPr lang="en-US"/>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DASPP </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RTSPP</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RTRMPR</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ORDC Adders</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DASPP </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RTSPP</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RTRMPR</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ORDC Adders</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extLst>
                  <a:ext uri="{0D108BD9-81ED-4DB2-BD59-A6C34878D82A}">
                    <a16:rowId xmlns:a16="http://schemas.microsoft.com/office/drawing/2014/main" val="10002"/>
                  </a:ext>
                </a:extLst>
              </a:tr>
              <a:tr h="233408">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a:solidFill>
                            <a:schemeClr val="bg1"/>
                          </a:solidFill>
                          <a:effectLst/>
                          <a:latin typeface="+mn-lt"/>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a:solidFill>
                            <a:schemeClr val="dk1"/>
                          </a:solidFill>
                          <a:latin typeface="+mn-lt"/>
                          <a:ea typeface="+mn-ea"/>
                          <a:cs typeface="+mn-cs"/>
                        </a:rPr>
                        <a:t>-</a:t>
                      </a: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a:solidFill>
                            <a:schemeClr val="dk1"/>
                          </a:solidFill>
                          <a:latin typeface="+mn-lt"/>
                          <a:ea typeface="+mn-ea"/>
                          <a:cs typeface="+mn-cs"/>
                        </a:rPr>
                        <a:t>-</a:t>
                      </a: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a:solidFill>
                            <a:schemeClr val="dk1"/>
                          </a:solidFill>
                          <a:latin typeface="+mn-lt"/>
                          <a:ea typeface="+mn-ea"/>
                          <a:cs typeface="+mn-cs"/>
                        </a:rPr>
                        <a:t>-</a:t>
                      </a: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a:solidFill>
                            <a:schemeClr val="dk1"/>
                          </a:solidFill>
                          <a:latin typeface="+mn-lt"/>
                          <a:ea typeface="+mn-ea"/>
                          <a:cs typeface="+mn-cs"/>
                        </a:rPr>
                        <a:t>-</a:t>
                      </a: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dirty="0">
                          <a:solidFill>
                            <a:schemeClr val="dk1"/>
                          </a:solidFill>
                          <a:latin typeface="+mn-lt"/>
                          <a:ea typeface="+mn-ea"/>
                          <a:cs typeface="+mn-cs"/>
                        </a:rPr>
                        <a:t>-</a:t>
                      </a: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a:solidFill>
                            <a:schemeClr val="dk1"/>
                          </a:solidFill>
                          <a:latin typeface="+mn-lt"/>
                          <a:ea typeface="+mn-ea"/>
                          <a:cs typeface="+mn-cs"/>
                        </a:rPr>
                        <a:t>-</a:t>
                      </a: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a:solidFill>
                            <a:schemeClr val="dk1"/>
                          </a:solidFill>
                          <a:latin typeface="+mn-lt"/>
                          <a:ea typeface="+mn-ea"/>
                          <a:cs typeface="+mn-cs"/>
                        </a:rPr>
                        <a:t>-</a:t>
                      </a: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a:solidFill>
                            <a:schemeClr val="dk1"/>
                          </a:solidFill>
                          <a:latin typeface="+mn-lt"/>
                          <a:ea typeface="+mn-ea"/>
                          <a:cs typeface="+mn-cs"/>
                        </a:rPr>
                        <a:t>-</a:t>
                      </a: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3"/>
                  </a:ext>
                </a:extLst>
              </a:tr>
            </a:tbl>
          </a:graphicData>
        </a:graphic>
      </p:graphicFrame>
      <p:sp>
        <p:nvSpPr>
          <p:cNvPr id="9" name="TextBox 8"/>
          <p:cNvSpPr txBox="1"/>
          <p:nvPr/>
        </p:nvSpPr>
        <p:spPr>
          <a:xfrm>
            <a:off x="1236018" y="2378985"/>
            <a:ext cx="6748161" cy="1277273"/>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p>
          <a:p>
            <a:pPr defTabSz="457200"/>
            <a:endParaRPr lang="en-US" sz="1100" dirty="0">
              <a:solidFill>
                <a:prstClr val="black"/>
              </a:solidFill>
            </a:endParaRPr>
          </a:p>
          <a:p>
            <a:pPr defTabSz="457200"/>
            <a:r>
              <a:rPr lang="en-US" sz="1100" dirty="0">
                <a:solidFill>
                  <a:prstClr val="black"/>
                </a:solidFill>
              </a:rPr>
              <a:t>There were no price changes in Q4 2018.</a:t>
            </a:r>
          </a:p>
          <a:p>
            <a:pPr defTabSz="457200"/>
            <a:endParaRPr lang="en-US" sz="1100" dirty="0">
              <a:solidFill>
                <a:prstClr val="black"/>
              </a:solidFill>
            </a:endParaRPr>
          </a:p>
          <a:p>
            <a:pPr defTabSz="457200"/>
            <a:r>
              <a:rPr lang="en-US" sz="1100" dirty="0">
                <a:solidFill>
                  <a:prstClr val="black"/>
                </a:solidFill>
              </a:rPr>
              <a:t>The price changes reported on this slide display the price corrections that have been done after the Settlement Statement has posted for the Operating Day.</a:t>
            </a:r>
          </a:p>
          <a:p>
            <a:pPr defTabSz="457200"/>
            <a:endParaRPr lang="en-US" sz="1100" dirty="0">
              <a:solidFill>
                <a:prstClr val="black"/>
              </a:solidFill>
            </a:endParaRPr>
          </a:p>
        </p:txBody>
      </p:sp>
      <p:sp>
        <p:nvSpPr>
          <p:cNvPr id="3" name="TextBox 2">
            <a:extLst>
              <a:ext uri="{FF2B5EF4-FFF2-40B4-BE49-F238E27FC236}">
                <a16:creationId xmlns:a16="http://schemas.microsoft.com/office/drawing/2014/main" id="{2E0B623E-3BAE-41F5-A4F1-CA1FAA205C12}"/>
              </a:ext>
            </a:extLst>
          </p:cNvPr>
          <p:cNvSpPr txBox="1"/>
          <p:nvPr/>
        </p:nvSpPr>
        <p:spPr>
          <a:xfrm>
            <a:off x="334392" y="169051"/>
            <a:ext cx="8229600" cy="369332"/>
          </a:xfrm>
          <a:prstGeom prst="rect">
            <a:avLst/>
          </a:prstGeom>
          <a:noFill/>
        </p:spPr>
        <p:txBody>
          <a:bodyPr wrap="square" rtlCol="0">
            <a:spAutoFit/>
          </a:bodyPr>
          <a:lstStyle/>
          <a:p>
            <a:pPr algn="ctr"/>
            <a:r>
              <a:rPr lang="en-US" dirty="0"/>
              <a:t>Appendix A</a:t>
            </a:r>
          </a:p>
        </p:txBody>
      </p:sp>
    </p:spTree>
    <p:extLst>
      <p:ext uri="{BB962C8B-B14F-4D97-AF65-F5344CB8AC3E}">
        <p14:creationId xmlns:p14="http://schemas.microsoft.com/office/powerpoint/2010/main" val="10240582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8.2(2)(c)(ii) Track number and types of disputes submitted</a:t>
            </a:r>
            <a:br>
              <a:rPr lang="en-US" sz="2000" dirty="0"/>
            </a:br>
            <a:r>
              <a:rPr lang="en-US" sz="2000" dirty="0"/>
              <a:t>8.2(2)(c)(iii) Compliance with timeliness of response to disputes </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dirty="0"/>
          </a:p>
        </p:txBody>
      </p:sp>
      <p:sp>
        <p:nvSpPr>
          <p:cNvPr id="3" name="TextBox 2"/>
          <p:cNvSpPr txBox="1"/>
          <p:nvPr/>
        </p:nvSpPr>
        <p:spPr>
          <a:xfrm>
            <a:off x="621093" y="5486400"/>
            <a:ext cx="4876800" cy="707886"/>
          </a:xfrm>
          <a:prstGeom prst="rect">
            <a:avLst/>
          </a:prstGeom>
          <a:noFill/>
        </p:spPr>
        <p:txBody>
          <a:bodyPr wrap="square" rtlCol="0">
            <a:spAutoFit/>
          </a:bodyPr>
          <a:lstStyle/>
          <a:p>
            <a:r>
              <a:rPr lang="en-US" sz="800" dirty="0"/>
              <a:t>Submitted but not resolved disputes may be:</a:t>
            </a:r>
          </a:p>
          <a:p>
            <a:pPr marL="171450" indent="-171450">
              <a:buFont typeface="Arial" panose="020B0604020202020204" pitchFamily="34" charset="0"/>
              <a:buChar char="•"/>
            </a:pPr>
            <a:r>
              <a:rPr lang="en-US" sz="800" dirty="0"/>
              <a:t>Not started</a:t>
            </a:r>
          </a:p>
          <a:p>
            <a:pPr marL="171450" indent="-171450">
              <a:buFont typeface="Arial" panose="020B0604020202020204" pitchFamily="34" charset="0"/>
              <a:buChar char="•"/>
            </a:pPr>
            <a:r>
              <a:rPr lang="en-US" sz="800" dirty="0"/>
              <a:t>Open</a:t>
            </a:r>
          </a:p>
          <a:p>
            <a:pPr marL="171450" indent="-171450">
              <a:buFont typeface="Arial" panose="020B0604020202020204" pitchFamily="34" charset="0"/>
              <a:buChar char="•"/>
            </a:pPr>
            <a:r>
              <a:rPr lang="en-US" sz="800" dirty="0"/>
              <a:t>Rejected</a:t>
            </a:r>
          </a:p>
          <a:p>
            <a:pPr marL="171450" indent="-171450">
              <a:buFont typeface="Arial" panose="020B0604020202020204" pitchFamily="34" charset="0"/>
              <a:buChar char="•"/>
            </a:pPr>
            <a:r>
              <a:rPr lang="en-US" sz="800" dirty="0"/>
              <a:t>Withdrawn</a:t>
            </a:r>
          </a:p>
        </p:txBody>
      </p:sp>
      <p:graphicFrame>
        <p:nvGraphicFramePr>
          <p:cNvPr id="5" name="Object 4"/>
          <p:cNvGraphicFramePr>
            <a:graphicFrameLocks noChangeAspect="1"/>
          </p:cNvGraphicFramePr>
          <p:nvPr>
            <p:extLst/>
          </p:nvPr>
        </p:nvGraphicFramePr>
        <p:xfrm>
          <a:off x="673593" y="1420090"/>
          <a:ext cx="7561279" cy="3657236"/>
        </p:xfrm>
        <a:graphic>
          <a:graphicData uri="http://schemas.openxmlformats.org/presentationml/2006/ole">
            <mc:AlternateContent xmlns:mc="http://schemas.openxmlformats.org/markup-compatibility/2006">
              <mc:Choice xmlns:v="urn:schemas-microsoft-com:vml" Requires="v">
                <p:oleObj spid="_x0000_s1026" name="Worksheet" r:id="rId4" imgW="6419979" imgH="3105285" progId="Excel.Sheet.12">
                  <p:embed/>
                </p:oleObj>
              </mc:Choice>
              <mc:Fallback>
                <p:oleObj name="Worksheet" r:id="rId4" imgW="6419979" imgH="3105285" progId="Excel.Sheet.12">
                  <p:embed/>
                  <p:pic>
                    <p:nvPicPr>
                      <p:cNvPr id="5" name="Object 4"/>
                      <p:cNvPicPr/>
                      <p:nvPr/>
                    </p:nvPicPr>
                    <p:blipFill>
                      <a:blip r:embed="rId5"/>
                      <a:stretch>
                        <a:fillRect/>
                      </a:stretch>
                    </p:blipFill>
                    <p:spPr>
                      <a:xfrm>
                        <a:off x="673593" y="1420090"/>
                        <a:ext cx="7561279" cy="3657236"/>
                      </a:xfrm>
                      <a:prstGeom prst="rect">
                        <a:avLst/>
                      </a:prstGeom>
                    </p:spPr>
                  </p:pic>
                </p:oleObj>
              </mc:Fallback>
            </mc:AlternateContent>
          </a:graphicData>
        </a:graphic>
      </p:graphicFrame>
    </p:spTree>
    <p:extLst>
      <p:ext uri="{BB962C8B-B14F-4D97-AF65-F5344CB8AC3E}">
        <p14:creationId xmlns:p14="http://schemas.microsoft.com/office/powerpoint/2010/main" val="28049833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6703261" y="4191156"/>
            <a:ext cx="1811563" cy="2191856"/>
          </a:xfrm>
          <a:prstGeom prst="rect">
            <a:avLst/>
          </a:prstGeom>
        </p:spPr>
      </p:pic>
      <p:pic>
        <p:nvPicPr>
          <p:cNvPr id="3" name="Picture 2"/>
          <p:cNvPicPr>
            <a:picLocks noChangeAspect="1"/>
          </p:cNvPicPr>
          <p:nvPr/>
        </p:nvPicPr>
        <p:blipFill>
          <a:blip r:embed="rId4"/>
          <a:stretch>
            <a:fillRect/>
          </a:stretch>
        </p:blipFill>
        <p:spPr>
          <a:xfrm>
            <a:off x="110832" y="974927"/>
            <a:ext cx="8780952" cy="2726094"/>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a:t>8.2(2)(c)(iv) Other Settlement Metrics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dirty="0"/>
          </a:p>
        </p:txBody>
      </p:sp>
      <p:sp>
        <p:nvSpPr>
          <p:cNvPr id="7" name="TextBox 6"/>
          <p:cNvSpPr txBox="1"/>
          <p:nvPr/>
        </p:nvSpPr>
        <p:spPr>
          <a:xfrm>
            <a:off x="533400" y="3914695"/>
            <a:ext cx="3276600" cy="215444"/>
          </a:xfrm>
          <a:prstGeom prst="rect">
            <a:avLst/>
          </a:prstGeom>
          <a:noFill/>
        </p:spPr>
        <p:txBody>
          <a:bodyPr wrap="square" rtlCol="0">
            <a:spAutoFit/>
          </a:bodyPr>
          <a:lstStyle/>
          <a:p>
            <a:r>
              <a:rPr lang="en-US" sz="800" b="1" dirty="0"/>
              <a:t>NOTE: </a:t>
            </a:r>
            <a:r>
              <a:rPr lang="en-US" sz="800" dirty="0"/>
              <a:t>ERS Final settlement OD data is not represented in graph.</a:t>
            </a:r>
          </a:p>
        </p:txBody>
      </p:sp>
      <p:sp>
        <p:nvSpPr>
          <p:cNvPr id="8" name="TextBox 7"/>
          <p:cNvSpPr txBox="1"/>
          <p:nvPr/>
        </p:nvSpPr>
        <p:spPr>
          <a:xfrm>
            <a:off x="6122472" y="3969801"/>
            <a:ext cx="2992953" cy="276999"/>
          </a:xfrm>
          <a:prstGeom prst="rect">
            <a:avLst/>
          </a:prstGeom>
          <a:noFill/>
        </p:spPr>
        <p:txBody>
          <a:bodyPr wrap="square" rtlCol="0">
            <a:spAutoFit/>
          </a:bodyPr>
          <a:lstStyle/>
          <a:p>
            <a:pPr algn="ctr"/>
            <a:r>
              <a:rPr lang="en-US" sz="1200" b="1" dirty="0"/>
              <a:t>Average percent change</a:t>
            </a:r>
          </a:p>
        </p:txBody>
      </p:sp>
    </p:spTree>
    <p:extLst>
      <p:ext uri="{BB962C8B-B14F-4D97-AF65-F5344CB8AC3E}">
        <p14:creationId xmlns:p14="http://schemas.microsoft.com/office/powerpoint/2010/main" val="2457468362"/>
      </p:ext>
    </p:extLst>
  </p:cSld>
  <p:clrMapOvr>
    <a:masterClrMapping/>
  </p:clrMapOvr>
</p:sld>
</file>

<file path=ppt/theme/_rels/them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48343</TotalTime>
  <Words>2069</Words>
  <Application>Microsoft Office PowerPoint</Application>
  <PresentationFormat>On-screen Show (4:3)</PresentationFormat>
  <Paragraphs>738</Paragraphs>
  <Slides>19</Slides>
  <Notes>12</Notes>
  <HiddenSlides>0</HiddenSlides>
  <MMClips>0</MMClips>
  <ScaleCrop>false</ScaleCrop>
  <HeadingPairs>
    <vt:vector size="8" baseType="variant">
      <vt:variant>
        <vt:lpstr>Fonts Used</vt:lpstr>
      </vt:variant>
      <vt:variant>
        <vt:i4>9</vt:i4>
      </vt:variant>
      <vt:variant>
        <vt:lpstr>Theme</vt:lpstr>
      </vt:variant>
      <vt:variant>
        <vt:i4>4</vt:i4>
      </vt:variant>
      <vt:variant>
        <vt:lpstr>Embedded OLE Servers</vt:lpstr>
      </vt:variant>
      <vt:variant>
        <vt:i4>1</vt:i4>
      </vt:variant>
      <vt:variant>
        <vt:lpstr>Slide Titles</vt:lpstr>
      </vt:variant>
      <vt:variant>
        <vt:i4>19</vt:i4>
      </vt:variant>
    </vt:vector>
  </HeadingPairs>
  <TitlesOfParts>
    <vt:vector size="33" baseType="lpstr">
      <vt:lpstr>Arial</vt:lpstr>
      <vt:lpstr>Arial Black</vt:lpstr>
      <vt:lpstr>Calibri</vt:lpstr>
      <vt:lpstr>Franklin Gothic Book</vt:lpstr>
      <vt:lpstr>Franklin Gothic Medium</vt:lpstr>
      <vt:lpstr>times</vt:lpstr>
      <vt:lpstr>Times New Roman</vt:lpstr>
      <vt:lpstr>Tunga</vt:lpstr>
      <vt:lpstr>Wingdings</vt:lpstr>
      <vt:lpstr>Custom Design</vt:lpstr>
      <vt:lpstr>1_Custom Design</vt:lpstr>
      <vt:lpstr>2_Custom Design</vt:lpstr>
      <vt:lpstr>Angles</vt:lpstr>
      <vt:lpstr>Worksheet</vt:lpstr>
      <vt:lpstr>MSWG  Update to WMS 2/9/2019</vt:lpstr>
      <vt:lpstr>MSWG Meeting 1/22/2019</vt:lpstr>
      <vt:lpstr>MSWG Meeting 1/22/2019</vt:lpstr>
      <vt:lpstr>MSWG Meeting 1/22/2019 </vt:lpstr>
      <vt:lpstr>MSWG Meeting 1/22/2019</vt:lpstr>
      <vt:lpstr>PowerPoint Presentation</vt:lpstr>
      <vt:lpstr>8.2(2)(c)(i) Track number of price changes</vt:lpstr>
      <vt:lpstr>8.2(2)(c)(ii) Track number and types of disputes submitted 8.2(2)(c)(iii) Compliance with timeliness of response to disputes </vt:lpstr>
      <vt:lpstr>8.2(2)(c)(iv) Other Settlement Metrics</vt:lpstr>
      <vt:lpstr>8.2(2)(c)(iv) Other Settlement Metrics</vt:lpstr>
      <vt:lpstr>8.2(2)(c)(iv) Other Settlement Metrics</vt:lpstr>
      <vt:lpstr>8.2(2)(c)(v) Availability of ESIID consumption data</vt:lpstr>
      <vt:lpstr>8.2(2)(c)(v) Availability of ESIID consumption data</vt:lpstr>
      <vt:lpstr>8.2(2)(c)(v) Availability of ESIID consumption data</vt:lpstr>
      <vt:lpstr>8.2(2)(c)(v) Availability of ESIID consumption data</vt:lpstr>
      <vt:lpstr>8.2(2)(c)(v) Availability of ESIID consumption data</vt:lpstr>
      <vt:lpstr>8.2(2)(c)(v) Availability of ESIID consumption data</vt:lpstr>
      <vt:lpstr>8.2(2)(g) Net Allocation to Load - Totals and $/MWh </vt:lpstr>
      <vt:lpstr>8.2(2)(g) Net Allocation to Load - Totals and $/MWh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Basaran, Harika</dc:creator>
  <cp:lastModifiedBy>Lookadoo, Heddie</cp:lastModifiedBy>
  <cp:revision>1969</cp:revision>
  <cp:lastPrinted>2016-10-21T15:37:14Z</cp:lastPrinted>
  <dcterms:created xsi:type="dcterms:W3CDTF">2005-04-21T14:28:35Z</dcterms:created>
  <dcterms:modified xsi:type="dcterms:W3CDTF">2019-01-30T18:39:11Z</dcterms:modified>
</cp:coreProperties>
</file>