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0" r:id="rId7"/>
    <p:sldId id="268" r:id="rId8"/>
    <p:sldId id="267" r:id="rId9"/>
    <p:sldId id="271" r:id="rId10"/>
    <p:sldId id="269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ke.stewart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WAN Refresh Project (Stage 2)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WAN Migration to VOIP (ROS)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Mike Stewart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Telecom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 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Discussion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077200" cy="505222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To provide the ERCOT Market with advanced notice of a Wide Area Network (WAN) </a:t>
            </a:r>
            <a:r>
              <a:rPr lang="en-US" dirty="0" smtClean="0"/>
              <a:t>technology upgrade </a:t>
            </a:r>
            <a:r>
              <a:rPr lang="en-US" dirty="0" smtClean="0"/>
              <a:t>that will impact Participant billing and Control Room voice communication.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7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Overview</a:t>
            </a:r>
            <a:br>
              <a:rPr lang="en-US" dirty="0" smtClean="0"/>
            </a:br>
            <a:r>
              <a:rPr lang="en-US" sz="2000" dirty="0" smtClean="0"/>
              <a:t>Current</a:t>
            </a:r>
            <a:r>
              <a:rPr lang="en-US" sz="2000" dirty="0"/>
              <a:t> </a:t>
            </a:r>
            <a:r>
              <a:rPr lang="en-US" sz="2000" dirty="0" smtClean="0"/>
              <a:t>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1868"/>
            <a:ext cx="9144000" cy="31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9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Overview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dirty="0" smtClean="0"/>
              <a:t>Objectives</a:t>
            </a:r>
            <a:endParaRPr lang="en-US" sz="1800" b="1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Modernize the ERCOT WAN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Replace AT&amp;T Point-to-Point Network</a:t>
            </a:r>
            <a:endParaRPr lang="en-US" sz="9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AT&amp;T is sunsetting the Point-to-Point network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Avoid </a:t>
            </a:r>
            <a:r>
              <a:rPr lang="en-US" sz="1400" dirty="0"/>
              <a:t>exorbitant fees/rate-hike associated with legacy </a:t>
            </a:r>
            <a:r>
              <a:rPr lang="en-US" sz="1400" dirty="0" smtClean="0"/>
              <a:t>technology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Migrate Voice Communication to Voice Over IP (VOIP)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Meet carrier compatibility requirements 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Meet </a:t>
            </a:r>
            <a:r>
              <a:rPr lang="en-US" sz="1400" dirty="0"/>
              <a:t>ERCOT Market demand for relevant technology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Implement </a:t>
            </a:r>
            <a:r>
              <a:rPr lang="en-US" sz="1400" dirty="0" smtClean="0"/>
              <a:t>voice high-availability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en-US" sz="1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Overview</a:t>
            </a:r>
            <a:br>
              <a:rPr lang="en-US" dirty="0" smtClean="0"/>
            </a:br>
            <a:r>
              <a:rPr lang="en-US" sz="2000" dirty="0" smtClean="0"/>
              <a:t>Future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0019"/>
            <a:ext cx="9144000" cy="329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the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1800" dirty="0" smtClean="0"/>
              <a:t>NOGRR </a:t>
            </a:r>
            <a:r>
              <a:rPr lang="en-US" sz="1800" dirty="0" smtClean="0"/>
              <a:t>required</a:t>
            </a:r>
            <a:endParaRPr lang="en-US" sz="1800" dirty="0" smtClean="0"/>
          </a:p>
          <a:p>
            <a:r>
              <a:rPr lang="en-US" sz="1800" dirty="0" smtClean="0"/>
              <a:t>Market Notices will be distributed as we progress</a:t>
            </a:r>
          </a:p>
          <a:p>
            <a:r>
              <a:rPr lang="en-US" sz="1800" dirty="0" smtClean="0"/>
              <a:t>Costs </a:t>
            </a:r>
            <a:r>
              <a:rPr lang="en-US" sz="1800" dirty="0" smtClean="0"/>
              <a:t>not determined </a:t>
            </a:r>
            <a:r>
              <a:rPr lang="en-US" sz="1800" dirty="0"/>
              <a:t>yet; however, we generally </a:t>
            </a:r>
            <a:r>
              <a:rPr lang="en-US" sz="1800" dirty="0" smtClean="0"/>
              <a:t>expect an improvement</a:t>
            </a:r>
          </a:p>
          <a:p>
            <a:pPr lvl="1"/>
            <a:r>
              <a:rPr lang="en-US" sz="1600" dirty="0" smtClean="0"/>
              <a:t>There will be some overlap between old and new carrier billing, which may result in double-billing until migration completes</a:t>
            </a:r>
            <a:endParaRPr lang="en-US" sz="1600" dirty="0"/>
          </a:p>
          <a:p>
            <a:r>
              <a:rPr lang="en-US" sz="1800" dirty="0" smtClean="0"/>
              <a:t>Market Participants will need to work with our carrier(s) to:</a:t>
            </a:r>
          </a:p>
          <a:p>
            <a:pPr lvl="1"/>
            <a:r>
              <a:rPr lang="en-US" sz="1600" dirty="0" smtClean="0"/>
              <a:t>Define circuit access</a:t>
            </a:r>
          </a:p>
          <a:p>
            <a:pPr lvl="1"/>
            <a:r>
              <a:rPr lang="en-US" sz="1600" dirty="0" smtClean="0"/>
              <a:t>Extend network demarcation </a:t>
            </a:r>
          </a:p>
          <a:p>
            <a:pPr lvl="1"/>
            <a:r>
              <a:rPr lang="en-US" sz="1600" dirty="0" smtClean="0"/>
              <a:t>Schedule installation</a:t>
            </a:r>
          </a:p>
          <a:p>
            <a:r>
              <a:rPr lang="en-US" sz="1800" dirty="0" smtClean="0"/>
              <a:t>ERCOT will work with </a:t>
            </a:r>
            <a:r>
              <a:rPr lang="en-US" sz="1800" dirty="0" smtClean="0"/>
              <a:t>Market Participants </a:t>
            </a:r>
            <a:r>
              <a:rPr lang="en-US" sz="1800" dirty="0" smtClean="0"/>
              <a:t>to</a:t>
            </a:r>
            <a:r>
              <a:rPr lang="en-US" sz="1800" dirty="0"/>
              <a:t>:</a:t>
            </a:r>
          </a:p>
          <a:p>
            <a:pPr lvl="1"/>
            <a:r>
              <a:rPr lang="en-US" sz="1600" dirty="0" smtClean="0"/>
              <a:t>Schedule and conduct VOIP testing &amp; migration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Technology Workshop to be scheduled</a:t>
            </a:r>
          </a:p>
          <a:p>
            <a:r>
              <a:rPr lang="en-US" sz="2000" dirty="0" smtClean="0"/>
              <a:t>ERCOT will work with select participants to test VOIP options</a:t>
            </a:r>
          </a:p>
          <a:p>
            <a:r>
              <a:rPr lang="en-US" sz="2000" dirty="0" smtClean="0"/>
              <a:t>Participants ARE NOT required to upgrade their internal </a:t>
            </a:r>
            <a:r>
              <a:rPr lang="en-US" sz="2000" dirty="0" smtClean="0"/>
              <a:t>systems</a:t>
            </a:r>
            <a:endParaRPr lang="en-US" sz="2000" dirty="0"/>
          </a:p>
          <a:p>
            <a:pPr lvl="1"/>
            <a:r>
              <a:rPr lang="en-US" sz="1800" dirty="0" smtClean="0"/>
              <a:t>Compatible options </a:t>
            </a:r>
            <a:r>
              <a:rPr lang="en-US" sz="1800" dirty="0" smtClean="0"/>
              <a:t>will be provided</a:t>
            </a:r>
          </a:p>
          <a:p>
            <a:r>
              <a:rPr lang="en-US" sz="2000" dirty="0" smtClean="0"/>
              <a:t>The current Sprint MPLS network will not be impacted</a:t>
            </a:r>
          </a:p>
          <a:p>
            <a:r>
              <a:rPr lang="en-US" sz="2000" dirty="0" smtClean="0"/>
              <a:t>Contact Mike Stewart (</a:t>
            </a:r>
            <a:r>
              <a:rPr lang="en-US" sz="2000" dirty="0" smtClean="0">
                <a:hlinkClick r:id="rId2"/>
              </a:rPr>
              <a:t>mike.stewart@ercot.com</a:t>
            </a:r>
            <a:r>
              <a:rPr lang="en-US" sz="2000" dirty="0" smtClean="0"/>
              <a:t>) regarding questions/concerns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218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244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Purpose of Discussion </vt:lpstr>
      <vt:lpstr>WAN Overview Current State</vt:lpstr>
      <vt:lpstr>Project Overview</vt:lpstr>
      <vt:lpstr>WAN Overview Future State</vt:lpstr>
      <vt:lpstr>Impact to the Market</vt:lpstr>
      <vt:lpstr>Other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Stewart, Mike</cp:lastModifiedBy>
  <cp:revision>64</cp:revision>
  <cp:lastPrinted>2016-01-21T20:53:15Z</cp:lastPrinted>
  <dcterms:created xsi:type="dcterms:W3CDTF">2016-01-21T15:20:31Z</dcterms:created>
  <dcterms:modified xsi:type="dcterms:W3CDTF">2019-02-05T12:58:02Z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