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2">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E03E-BAE8-49EA-B3BC-3BBBF12B16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0D045F-9EAA-4670-899C-3FF667351E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5C47A7-DA37-4257-A9FD-2C7DCA9A46D3}"/>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5" name="Footer Placeholder 4">
            <a:extLst>
              <a:ext uri="{FF2B5EF4-FFF2-40B4-BE49-F238E27FC236}">
                <a16:creationId xmlns:a16="http://schemas.microsoft.com/office/drawing/2014/main" id="{25F5BD4F-338D-4E30-BC4E-FD6AEF081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566CD-02E2-4A0D-8876-E9C557323523}"/>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7290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EE423-D0FE-4797-9BE3-C09016CBD3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B49383-B42D-4D42-B398-3F23280ED0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8EE2A7-2216-43AC-A64E-E18A928BB52A}"/>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5" name="Footer Placeholder 4">
            <a:extLst>
              <a:ext uri="{FF2B5EF4-FFF2-40B4-BE49-F238E27FC236}">
                <a16:creationId xmlns:a16="http://schemas.microsoft.com/office/drawing/2014/main" id="{C4A788CF-52B0-4838-B08C-563F5B6ACD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F355DD-F0E3-448A-B5BF-0049E787C14F}"/>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724835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142EFE-7F95-4F6B-90D7-0915D3E2A4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FFE9A-985B-4C59-BB5A-EBDF73A3C5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6B8C2-7572-46B2-8625-E6E1BB86FC3A}"/>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5" name="Footer Placeholder 4">
            <a:extLst>
              <a:ext uri="{FF2B5EF4-FFF2-40B4-BE49-F238E27FC236}">
                <a16:creationId xmlns:a16="http://schemas.microsoft.com/office/drawing/2014/main" id="{E891B867-0851-4C1C-B0E3-7D21407878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5DD36-1476-4F92-A923-6E2B5509E34B}"/>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10560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4181B-DD17-4AC7-9F86-8B2A0D0436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347D8D-3948-4B98-A3F4-960DA59B174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7FEBEE-B996-4603-9D99-2DB07328AC9A}"/>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5" name="Footer Placeholder 4">
            <a:extLst>
              <a:ext uri="{FF2B5EF4-FFF2-40B4-BE49-F238E27FC236}">
                <a16:creationId xmlns:a16="http://schemas.microsoft.com/office/drawing/2014/main" id="{ACF32AC6-49AF-4AE8-A393-9076C2264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920B6-0708-4967-9069-5D41F47AD7D4}"/>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383329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161F6-9CFA-456D-A4C0-AFD5B2E0AA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4F2860-5ACD-4057-BE8C-6AF3DE53F1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70955F-16FF-46EE-A82E-468FF10F5FC2}"/>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5" name="Footer Placeholder 4">
            <a:extLst>
              <a:ext uri="{FF2B5EF4-FFF2-40B4-BE49-F238E27FC236}">
                <a16:creationId xmlns:a16="http://schemas.microsoft.com/office/drawing/2014/main" id="{5B41E91A-C654-486D-A970-73B1B32766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20F1C9-A996-4F3A-9B5D-F53762BB8BB3}"/>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4014145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1C2B7-62B9-4552-84B6-F089A8F540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3FCECF-7B80-4A7F-9CDE-BD44C94651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9EFE70-7A4F-4355-9826-4D400C705D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8B0769-4F32-49BF-82E6-92A11E2EB8AA}"/>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6" name="Footer Placeholder 5">
            <a:extLst>
              <a:ext uri="{FF2B5EF4-FFF2-40B4-BE49-F238E27FC236}">
                <a16:creationId xmlns:a16="http://schemas.microsoft.com/office/drawing/2014/main" id="{9AA9C2ED-6B92-46DA-A18F-70E9B2349D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27D1B9-6A6A-4091-B63D-AAFFA4DB8D44}"/>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3028212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BA5A3-378C-45F9-BE80-72BFFA1875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9D4E16-9272-4D06-BA73-CBE6AC2E94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D82AD8-706F-4870-A1F0-799CEA94002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3AFBDE-900B-4729-8801-0AE22FCFF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471296-755F-49F1-BBED-3660D08593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7C33FE-AA61-4E19-B6CE-86F286AA8BE7}"/>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8" name="Footer Placeholder 7">
            <a:extLst>
              <a:ext uri="{FF2B5EF4-FFF2-40B4-BE49-F238E27FC236}">
                <a16:creationId xmlns:a16="http://schemas.microsoft.com/office/drawing/2014/main" id="{DCD42786-2F9B-4CC0-8155-0E98A8400D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005517-A3F4-4E5D-97AE-D3D636746F45}"/>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861036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1813A-195B-41AD-B684-4EBCA979E5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97985B-4FCE-4263-B1C9-1AC6C8659922}"/>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4" name="Footer Placeholder 3">
            <a:extLst>
              <a:ext uri="{FF2B5EF4-FFF2-40B4-BE49-F238E27FC236}">
                <a16:creationId xmlns:a16="http://schemas.microsoft.com/office/drawing/2014/main" id="{207E9488-D3CD-4712-B717-17933FD9B0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C7A454-CE33-4387-8636-888A0F3EBA76}"/>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3921017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EAE59-153D-45AD-A225-0221906ECD75}"/>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3" name="Footer Placeholder 2">
            <a:extLst>
              <a:ext uri="{FF2B5EF4-FFF2-40B4-BE49-F238E27FC236}">
                <a16:creationId xmlns:a16="http://schemas.microsoft.com/office/drawing/2014/main" id="{CEFA28F5-C997-4C6D-8A6E-DA5DDC95A1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4CCCD7-DBD8-46D1-A737-D75E68A17EB5}"/>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80006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3FF06-58DA-4538-8570-54D726427F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BE7EC7-8AD5-4440-AD22-B5D8FFAEDF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2054CA-7574-4F92-8452-04787A0D8A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D2D6A4-AC2A-4819-9319-7C34DD1D5EC8}"/>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6" name="Footer Placeholder 5">
            <a:extLst>
              <a:ext uri="{FF2B5EF4-FFF2-40B4-BE49-F238E27FC236}">
                <a16:creationId xmlns:a16="http://schemas.microsoft.com/office/drawing/2014/main" id="{9071FCE5-0DD7-4DE6-A090-6F11FE8DA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74A542-98F1-4E25-840F-9D7EA818D469}"/>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170355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60C4-0A48-4137-A4F3-C2AB437FC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E2B464-0956-4158-8BD1-950469414A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A3D686-45D2-4F7B-9D2A-AE50BE792A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F1A42C-7A5C-4B97-8C46-1D56AB591662}"/>
              </a:ext>
            </a:extLst>
          </p:cNvPr>
          <p:cNvSpPr>
            <a:spLocks noGrp="1"/>
          </p:cNvSpPr>
          <p:nvPr>
            <p:ph type="dt" sz="half" idx="10"/>
          </p:nvPr>
        </p:nvSpPr>
        <p:spPr/>
        <p:txBody>
          <a:bodyPr/>
          <a:lstStyle/>
          <a:p>
            <a:fld id="{5BCFDFA0-D057-4045-8151-2576081D6F39}" type="datetimeFigureOut">
              <a:rPr lang="en-US" smtClean="0"/>
              <a:t>2/1/2019</a:t>
            </a:fld>
            <a:endParaRPr lang="en-US"/>
          </a:p>
        </p:txBody>
      </p:sp>
      <p:sp>
        <p:nvSpPr>
          <p:cNvPr id="6" name="Footer Placeholder 5">
            <a:extLst>
              <a:ext uri="{FF2B5EF4-FFF2-40B4-BE49-F238E27FC236}">
                <a16:creationId xmlns:a16="http://schemas.microsoft.com/office/drawing/2014/main" id="{9D96F16B-8FC7-4D4D-B9B2-82899D6570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CD5F46-EC8C-41C3-9DB0-9A400C533D39}"/>
              </a:ext>
            </a:extLst>
          </p:cNvPr>
          <p:cNvSpPr>
            <a:spLocks noGrp="1"/>
          </p:cNvSpPr>
          <p:nvPr>
            <p:ph type="sldNum" sz="quarter" idx="12"/>
          </p:nvPr>
        </p:nvSpPr>
        <p:spPr/>
        <p:txBody>
          <a:bodyPr/>
          <a:lstStyle/>
          <a:p>
            <a:fld id="{6F47AA93-B5D3-43DB-B1A3-B38CFE371099}" type="slidenum">
              <a:rPr lang="en-US" smtClean="0"/>
              <a:t>‹#›</a:t>
            </a:fld>
            <a:endParaRPr lang="en-US"/>
          </a:p>
        </p:txBody>
      </p:sp>
    </p:spTree>
    <p:extLst>
      <p:ext uri="{BB962C8B-B14F-4D97-AF65-F5344CB8AC3E}">
        <p14:creationId xmlns:p14="http://schemas.microsoft.com/office/powerpoint/2010/main" val="6742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78EF80-28B8-4A44-A37A-B90B8CC868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148FAA-27EE-497C-8CBD-E5B9E83134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00BA3-50DF-42C6-B073-2D30CCB7C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FDFA0-D057-4045-8151-2576081D6F39}" type="datetimeFigureOut">
              <a:rPr lang="en-US" smtClean="0"/>
              <a:t>2/1/2019</a:t>
            </a:fld>
            <a:endParaRPr lang="en-US"/>
          </a:p>
        </p:txBody>
      </p:sp>
      <p:sp>
        <p:nvSpPr>
          <p:cNvPr id="5" name="Footer Placeholder 4">
            <a:extLst>
              <a:ext uri="{FF2B5EF4-FFF2-40B4-BE49-F238E27FC236}">
                <a16:creationId xmlns:a16="http://schemas.microsoft.com/office/drawing/2014/main" id="{E35B4312-5756-4380-B2D2-6363C0C90C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30E8A4-2A10-4D1D-B124-4DAD784A2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7AA93-B5D3-43DB-B1A3-B38CFE371099}" type="slidenum">
              <a:rPr lang="en-US" smtClean="0"/>
              <a:t>‹#›</a:t>
            </a:fld>
            <a:endParaRPr lang="en-US"/>
          </a:p>
        </p:txBody>
      </p:sp>
    </p:spTree>
    <p:extLst>
      <p:ext uri="{BB962C8B-B14F-4D97-AF65-F5344CB8AC3E}">
        <p14:creationId xmlns:p14="http://schemas.microsoft.com/office/powerpoint/2010/main" val="264491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DD01F-FF62-4059-AE56-C0BBA3803B5F}"/>
              </a:ext>
            </a:extLst>
          </p:cNvPr>
          <p:cNvSpPr>
            <a:spLocks noGrp="1"/>
          </p:cNvSpPr>
          <p:nvPr>
            <p:ph type="ctrTitle"/>
          </p:nvPr>
        </p:nvSpPr>
        <p:spPr/>
        <p:txBody>
          <a:bodyPr/>
          <a:lstStyle/>
          <a:p>
            <a:r>
              <a:rPr lang="en-US" b="1" dirty="0"/>
              <a:t>Notice Gap </a:t>
            </a:r>
            <a:br>
              <a:rPr lang="en-US" b="1" dirty="0"/>
            </a:br>
            <a:r>
              <a:rPr lang="en-US" b="1" dirty="0"/>
              <a:t>Generation Status Changes</a:t>
            </a:r>
          </a:p>
        </p:txBody>
      </p:sp>
      <p:sp>
        <p:nvSpPr>
          <p:cNvPr id="3" name="Subtitle 2">
            <a:extLst>
              <a:ext uri="{FF2B5EF4-FFF2-40B4-BE49-F238E27FC236}">
                <a16:creationId xmlns:a16="http://schemas.microsoft.com/office/drawing/2014/main" id="{461FC7B7-BAD4-42DB-8495-0D36CA06FA2A}"/>
              </a:ext>
            </a:extLst>
          </p:cNvPr>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691372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AC9DA-1C19-4363-B8F5-114B5622D824}"/>
              </a:ext>
            </a:extLst>
          </p:cNvPr>
          <p:cNvSpPr>
            <a:spLocks noGrp="1"/>
          </p:cNvSpPr>
          <p:nvPr>
            <p:ph type="title"/>
          </p:nvPr>
        </p:nvSpPr>
        <p:spPr/>
        <p:txBody>
          <a:bodyPr/>
          <a:lstStyle/>
          <a:p>
            <a:r>
              <a:rPr lang="en-US" b="1" dirty="0"/>
              <a:t>Protocols</a:t>
            </a:r>
          </a:p>
        </p:txBody>
      </p:sp>
      <p:sp>
        <p:nvSpPr>
          <p:cNvPr id="3" name="Content Placeholder 2">
            <a:extLst>
              <a:ext uri="{FF2B5EF4-FFF2-40B4-BE49-F238E27FC236}">
                <a16:creationId xmlns:a16="http://schemas.microsoft.com/office/drawing/2014/main" id="{941CCDB3-B1FD-46B9-AC36-61B7FAEE321E}"/>
              </a:ext>
            </a:extLst>
          </p:cNvPr>
          <p:cNvSpPr>
            <a:spLocks noGrp="1"/>
          </p:cNvSpPr>
          <p:nvPr>
            <p:ph idx="1"/>
          </p:nvPr>
        </p:nvSpPr>
        <p:spPr/>
        <p:txBody>
          <a:bodyPr/>
          <a:lstStyle/>
          <a:p>
            <a:pPr marL="0" indent="0">
              <a:buNone/>
            </a:pPr>
            <a:r>
              <a:rPr lang="en-US" dirty="0"/>
              <a:t>Protocols Section 3.14.1.9 includes notice requirements for different generation status changes.  Currently there is a gap in the notice required for any unit approved for suspension of operation by ERCOT that decides not suspend operations.  Entities with approved NOSs have no notice requirement if they decide not to suspend, while if they suspend, even for one day, they have a notice requirement of 30 days to come back.</a:t>
            </a:r>
          </a:p>
          <a:p>
            <a:pPr marL="0" indent="0">
              <a:buNone/>
            </a:pPr>
            <a:endParaRPr lang="en-US" dirty="0"/>
          </a:p>
        </p:txBody>
      </p:sp>
    </p:spTree>
    <p:extLst>
      <p:ext uri="{BB962C8B-B14F-4D97-AF65-F5344CB8AC3E}">
        <p14:creationId xmlns:p14="http://schemas.microsoft.com/office/powerpoint/2010/main" val="695441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F7D93-86F1-4C3A-BAFF-8DCC6A2A6260}"/>
              </a:ext>
            </a:extLst>
          </p:cNvPr>
          <p:cNvSpPr>
            <a:spLocks noGrp="1"/>
          </p:cNvSpPr>
          <p:nvPr>
            <p:ph type="title"/>
          </p:nvPr>
        </p:nvSpPr>
        <p:spPr/>
        <p:txBody>
          <a:bodyPr/>
          <a:lstStyle/>
          <a:p>
            <a:r>
              <a:rPr lang="en-US" b="1" dirty="0"/>
              <a:t>Notice Requirements</a:t>
            </a:r>
          </a:p>
        </p:txBody>
      </p:sp>
      <p:sp>
        <p:nvSpPr>
          <p:cNvPr id="3" name="Content Placeholder 2">
            <a:extLst>
              <a:ext uri="{FF2B5EF4-FFF2-40B4-BE49-F238E27FC236}">
                <a16:creationId xmlns:a16="http://schemas.microsoft.com/office/drawing/2014/main" id="{24C7BB20-A538-4E2B-A6FD-270D84953822}"/>
              </a:ext>
            </a:extLst>
          </p:cNvPr>
          <p:cNvSpPr>
            <a:spLocks noGrp="1"/>
          </p:cNvSpPr>
          <p:nvPr>
            <p:ph idx="1"/>
          </p:nvPr>
        </p:nvSpPr>
        <p:spPr/>
        <p:txBody>
          <a:bodyPr>
            <a:normAutofit fontScale="25000" lnSpcReduction="20000"/>
          </a:bodyPr>
          <a:lstStyle/>
          <a:p>
            <a:pPr marL="0" indent="0">
              <a:buNone/>
            </a:pPr>
            <a:r>
              <a:rPr lang="en-US" sz="9600" dirty="0"/>
              <a:t>3.14.1.9	Generation Resource Status Updates</a:t>
            </a:r>
          </a:p>
          <a:p>
            <a:pPr marL="1371600" indent="-1371600">
              <a:buAutoNum type="arabicParenBoth" startAt="4"/>
            </a:pPr>
            <a:r>
              <a:rPr lang="en-US" sz="9600" dirty="0"/>
              <a:t>Except for Mothballed Generation Resources that operate under a Seasonal Operation Period, a Resource Entity with a </a:t>
            </a:r>
            <a:r>
              <a:rPr lang="en-US" sz="9600" dirty="0">
                <a:highlight>
                  <a:srgbClr val="FFFF00"/>
                </a:highlight>
              </a:rPr>
              <a:t>Mothballed Generation Resource shall notify ERCOT in writing no less than 30 days prior to the date on which the Resource Entity intends to return a Mothballed Generation Resource to service </a:t>
            </a:r>
            <a:r>
              <a:rPr lang="en-US" sz="9600" dirty="0"/>
              <a:t>by completing a Notification of Change of Generation Resource Designation.  </a:t>
            </a:r>
          </a:p>
          <a:p>
            <a:pPr marL="0" indent="0">
              <a:buNone/>
            </a:pPr>
            <a:r>
              <a:rPr lang="en-US" sz="9600" dirty="0"/>
              <a:t>5)	If a Resource Entity wishes to change the operational designation of a Generation Resource upon conclusion of an RMR Agreement, it must submit a Notification of Change of Generation Resource Designation no later than 60 days prior to the conclusion of the RMR Agreement.</a:t>
            </a:r>
          </a:p>
          <a:p>
            <a:pPr marL="0" indent="0">
              <a:buNone/>
            </a:pPr>
            <a:r>
              <a:rPr lang="en-US" sz="9600" dirty="0"/>
              <a:t>Grey Box - [NPRR845:  Replace paragraph (5) above with the following upon system implementation:]</a:t>
            </a:r>
          </a:p>
          <a:p>
            <a:pPr marL="0" indent="0">
              <a:buNone/>
            </a:pPr>
            <a:r>
              <a:rPr lang="en-US" sz="9600" dirty="0"/>
              <a:t>(5)	A Resource Entity must submit a Notification of Change of Generation Resource Designation no later than 60 days prior to the conclusion of an RMR Agreement.</a:t>
            </a:r>
          </a:p>
          <a:p>
            <a:pPr marL="1371600" indent="-1371600">
              <a:buAutoNum type="arabicParenBoth" startAt="4"/>
            </a:pPr>
            <a:endParaRPr lang="en-US" sz="9600" dirty="0"/>
          </a:p>
          <a:p>
            <a:endParaRPr lang="en-US" dirty="0"/>
          </a:p>
        </p:txBody>
      </p:sp>
    </p:spTree>
    <p:extLst>
      <p:ext uri="{BB962C8B-B14F-4D97-AF65-F5344CB8AC3E}">
        <p14:creationId xmlns:p14="http://schemas.microsoft.com/office/powerpoint/2010/main" val="2093175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AE562-C126-4225-A1F3-3FAD66112729}"/>
              </a:ext>
            </a:extLst>
          </p:cNvPr>
          <p:cNvSpPr>
            <a:spLocks noGrp="1"/>
          </p:cNvSpPr>
          <p:nvPr>
            <p:ph type="title"/>
          </p:nvPr>
        </p:nvSpPr>
        <p:spPr/>
        <p:txBody>
          <a:bodyPr/>
          <a:lstStyle/>
          <a:p>
            <a:r>
              <a:rPr lang="en-US" b="1" dirty="0"/>
              <a:t>Notice Requirements continued</a:t>
            </a:r>
            <a:endParaRPr lang="en-US" dirty="0"/>
          </a:p>
        </p:txBody>
      </p:sp>
      <p:sp>
        <p:nvSpPr>
          <p:cNvPr id="3" name="Content Placeholder 2">
            <a:extLst>
              <a:ext uri="{FF2B5EF4-FFF2-40B4-BE49-F238E27FC236}">
                <a16:creationId xmlns:a16="http://schemas.microsoft.com/office/drawing/2014/main" id="{6C5E9779-932A-466A-AF30-84E76C6C6D08}"/>
              </a:ext>
            </a:extLst>
          </p:cNvPr>
          <p:cNvSpPr>
            <a:spLocks noGrp="1"/>
          </p:cNvSpPr>
          <p:nvPr>
            <p:ph idx="1"/>
          </p:nvPr>
        </p:nvSpPr>
        <p:spPr/>
        <p:txBody>
          <a:bodyPr>
            <a:normAutofit fontScale="92500" lnSpcReduction="10000"/>
          </a:bodyPr>
          <a:lstStyle/>
          <a:p>
            <a:pPr marL="0" indent="0">
              <a:buNone/>
            </a:pPr>
            <a:r>
              <a:rPr lang="en-US" dirty="0"/>
              <a:t>(6)	A Resource Entity with a Mothballed Generation Resource that operates under a Seasonal Operation Period </a:t>
            </a:r>
            <a:r>
              <a:rPr lang="en-US" dirty="0">
                <a:highlight>
                  <a:srgbClr val="FFFF00"/>
                </a:highlight>
              </a:rPr>
              <a:t>shall notify ERCOT in writing no less than 15 days prior to the date on which the Resource Entity intends to begin its Seasonal Operation Period if the first date of operation is prior to the date designated by the Resource Entity in its NSO</a:t>
            </a:r>
            <a:r>
              <a:rPr lang="en-US" dirty="0"/>
              <a:t>.  A Resource Entity with a Mothballed Generation Resource that operates under a Seasonal Operation Period </a:t>
            </a:r>
            <a:r>
              <a:rPr lang="en-US" dirty="0">
                <a:highlight>
                  <a:srgbClr val="FFFF00"/>
                </a:highlight>
              </a:rPr>
              <a:t>shall notify ERCOT in writing no less than 15 days prior to the end date designated by the Resource Entity in its NSO if the Resource Entity intends to suspend operation later than that date</a:t>
            </a:r>
            <a:r>
              <a:rPr lang="en-US" dirty="0"/>
              <a:t>.  Notifications under this section shall be provided by the Resource Entity by completing a Notification of Change of Generation Resource Designation form (Section 22, Attachment H).</a:t>
            </a:r>
          </a:p>
          <a:p>
            <a:endParaRPr lang="en-US" dirty="0"/>
          </a:p>
        </p:txBody>
      </p:sp>
    </p:spTree>
    <p:extLst>
      <p:ext uri="{BB962C8B-B14F-4D97-AF65-F5344CB8AC3E}">
        <p14:creationId xmlns:p14="http://schemas.microsoft.com/office/powerpoint/2010/main" val="4264715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2E6E-6AF6-42EB-934E-B04F5BC6521B}"/>
              </a:ext>
            </a:extLst>
          </p:cNvPr>
          <p:cNvSpPr>
            <a:spLocks noGrp="1"/>
          </p:cNvSpPr>
          <p:nvPr>
            <p:ph type="title"/>
          </p:nvPr>
        </p:nvSpPr>
        <p:spPr/>
        <p:txBody>
          <a:bodyPr/>
          <a:lstStyle/>
          <a:p>
            <a:r>
              <a:rPr lang="en-US" b="1" dirty="0"/>
              <a:t>Notice Requirements continued</a:t>
            </a:r>
            <a:endParaRPr lang="en-US" dirty="0"/>
          </a:p>
        </p:txBody>
      </p:sp>
      <p:sp>
        <p:nvSpPr>
          <p:cNvPr id="3" name="Content Placeholder 2">
            <a:extLst>
              <a:ext uri="{FF2B5EF4-FFF2-40B4-BE49-F238E27FC236}">
                <a16:creationId xmlns:a16="http://schemas.microsoft.com/office/drawing/2014/main" id="{683F2BA9-9033-4EB7-915B-E46423B6B49E}"/>
              </a:ext>
            </a:extLst>
          </p:cNvPr>
          <p:cNvSpPr>
            <a:spLocks noGrp="1"/>
          </p:cNvSpPr>
          <p:nvPr>
            <p:ph idx="1"/>
          </p:nvPr>
        </p:nvSpPr>
        <p:spPr/>
        <p:txBody>
          <a:bodyPr>
            <a:normAutofit lnSpcReduction="10000"/>
          </a:bodyPr>
          <a:lstStyle/>
          <a:p>
            <a:pPr marL="0" indent="0">
              <a:buNone/>
            </a:pPr>
            <a:r>
              <a:rPr lang="en-US" dirty="0"/>
              <a:t>(8)	A Resource Entity with a Mothballed Generation Resource operating under a Seasonal Operation Period </a:t>
            </a:r>
            <a:r>
              <a:rPr lang="en-US" dirty="0">
                <a:highlight>
                  <a:srgbClr val="FFFF00"/>
                </a:highlight>
              </a:rPr>
              <a:t>shall notify ERCOT in writing no less than 15 days prior to the date on which the Resource Entity intends to return the Mothballed Generation Resource to year-round operation</a:t>
            </a:r>
            <a:r>
              <a:rPr lang="en-US" dirty="0"/>
              <a:t> by completing a Notification of Change of Generation Resource Designation form (Section 22, Attachment H).  </a:t>
            </a:r>
          </a:p>
          <a:p>
            <a:pPr marL="0" indent="0">
              <a:buNone/>
            </a:pPr>
            <a:r>
              <a:rPr lang="en-US" dirty="0"/>
              <a:t>(9)	A Resource Entity with a Mothballed Generation Resource that operates under a Seasonal Operation Period must notify ERCOT in writing, by completing an NSO (Section 22, Attachment E), no less than 90 days before the date on which the Mothballed Generation Resource that operates under a Seasonal Operation Period is to be suspended indefinitely or retired and decommissioned.</a:t>
            </a:r>
          </a:p>
          <a:p>
            <a:endParaRPr lang="en-US" dirty="0"/>
          </a:p>
        </p:txBody>
      </p:sp>
    </p:spTree>
    <p:extLst>
      <p:ext uri="{BB962C8B-B14F-4D97-AF65-F5344CB8AC3E}">
        <p14:creationId xmlns:p14="http://schemas.microsoft.com/office/powerpoint/2010/main" val="1396706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8A35E-59A9-460F-B9E0-38B6AB6E558F}"/>
              </a:ext>
            </a:extLst>
          </p:cNvPr>
          <p:cNvSpPr>
            <a:spLocks noGrp="1"/>
          </p:cNvSpPr>
          <p:nvPr>
            <p:ph type="title"/>
          </p:nvPr>
        </p:nvSpPr>
        <p:spPr/>
        <p:txBody>
          <a:bodyPr/>
          <a:lstStyle/>
          <a:p>
            <a:r>
              <a:rPr lang="en-US" b="1" dirty="0"/>
              <a:t>Issues around the Gap</a:t>
            </a:r>
          </a:p>
        </p:txBody>
      </p:sp>
      <p:sp>
        <p:nvSpPr>
          <p:cNvPr id="3" name="Content Placeholder 2">
            <a:extLst>
              <a:ext uri="{FF2B5EF4-FFF2-40B4-BE49-F238E27FC236}">
                <a16:creationId xmlns:a16="http://schemas.microsoft.com/office/drawing/2014/main" id="{07472FA8-8B75-460E-8BAB-E3783DEB5C01}"/>
              </a:ext>
            </a:extLst>
          </p:cNvPr>
          <p:cNvSpPr>
            <a:spLocks noGrp="1"/>
          </p:cNvSpPr>
          <p:nvPr>
            <p:ph idx="1"/>
          </p:nvPr>
        </p:nvSpPr>
        <p:spPr/>
        <p:txBody>
          <a:bodyPr/>
          <a:lstStyle/>
          <a:p>
            <a:r>
              <a:rPr lang="en-US" dirty="0"/>
              <a:t>Transparency to market participants</a:t>
            </a:r>
          </a:p>
          <a:p>
            <a:r>
              <a:rPr lang="en-US" dirty="0"/>
              <a:t>Transparency to ERCOT</a:t>
            </a:r>
          </a:p>
          <a:p>
            <a:r>
              <a:rPr lang="en-US" dirty="0"/>
              <a:t>Potential for market manipulation. While any market manipulation that might take place can be investigated by the IMM, that doesn’t undo the damage if the entity is found to have manipulated the market.  </a:t>
            </a:r>
          </a:p>
          <a:p>
            <a:endParaRPr lang="en-US" dirty="0"/>
          </a:p>
        </p:txBody>
      </p:sp>
    </p:spTree>
    <p:extLst>
      <p:ext uri="{BB962C8B-B14F-4D97-AF65-F5344CB8AC3E}">
        <p14:creationId xmlns:p14="http://schemas.microsoft.com/office/powerpoint/2010/main" val="331172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0D07-DE4B-4670-BB7B-D9376734E1AA}"/>
              </a:ext>
            </a:extLst>
          </p:cNvPr>
          <p:cNvSpPr>
            <a:spLocks noGrp="1"/>
          </p:cNvSpPr>
          <p:nvPr>
            <p:ph type="title"/>
          </p:nvPr>
        </p:nvSpPr>
        <p:spPr/>
        <p:txBody>
          <a:bodyPr/>
          <a:lstStyle/>
          <a:p>
            <a:r>
              <a:rPr lang="en-US" b="1" dirty="0"/>
              <a:t>Potential Solutions</a:t>
            </a:r>
          </a:p>
        </p:txBody>
      </p:sp>
      <p:sp>
        <p:nvSpPr>
          <p:cNvPr id="3" name="Content Placeholder 2">
            <a:extLst>
              <a:ext uri="{FF2B5EF4-FFF2-40B4-BE49-F238E27FC236}">
                <a16:creationId xmlns:a16="http://schemas.microsoft.com/office/drawing/2014/main" id="{C9789ABD-79C4-4E56-8149-A11B27361FBE}"/>
              </a:ext>
            </a:extLst>
          </p:cNvPr>
          <p:cNvSpPr>
            <a:spLocks noGrp="1"/>
          </p:cNvSpPr>
          <p:nvPr>
            <p:ph idx="1"/>
          </p:nvPr>
        </p:nvSpPr>
        <p:spPr/>
        <p:txBody>
          <a:bodyPr/>
          <a:lstStyle/>
          <a:p>
            <a:r>
              <a:rPr lang="en-US" dirty="0"/>
              <a:t>Require time-certain notice for reversal of decision (15 or 30 days)</a:t>
            </a:r>
          </a:p>
          <a:p>
            <a:r>
              <a:rPr lang="en-US" dirty="0"/>
              <a:t>If generators want to reverse their decision after the notice period begins, they can be </a:t>
            </a:r>
            <a:r>
              <a:rPr lang="en-US" dirty="0" err="1"/>
              <a:t>RUCed</a:t>
            </a:r>
            <a:r>
              <a:rPr lang="en-US" dirty="0"/>
              <a:t> for up to 30 days from the decision.  (e.g. if 15 days prior to decision, RUC would be required only 15 days after the date of proposed retirement.)</a:t>
            </a:r>
          </a:p>
          <a:p>
            <a:endParaRPr lang="en-US" dirty="0"/>
          </a:p>
        </p:txBody>
      </p:sp>
    </p:spTree>
    <p:extLst>
      <p:ext uri="{BB962C8B-B14F-4D97-AF65-F5344CB8AC3E}">
        <p14:creationId xmlns:p14="http://schemas.microsoft.com/office/powerpoint/2010/main" val="2691989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207</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Notice Gap  Generation Status Changes</vt:lpstr>
      <vt:lpstr>Protocols</vt:lpstr>
      <vt:lpstr>Notice Requirements</vt:lpstr>
      <vt:lpstr>Notice Requirements continued</vt:lpstr>
      <vt:lpstr>Notice Requirements continued</vt:lpstr>
      <vt:lpstr>Issues around the Gap</vt:lpstr>
      <vt:lpstr>Potential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Gap  Generation Status Changes</dc:title>
  <dc:creator>Morris, Sandra</dc:creator>
  <cp:lastModifiedBy>Morris, Sandra</cp:lastModifiedBy>
  <cp:revision>3</cp:revision>
  <dcterms:created xsi:type="dcterms:W3CDTF">2019-02-01T20:32:34Z</dcterms:created>
  <dcterms:modified xsi:type="dcterms:W3CDTF">2019-02-01T21:09:25Z</dcterms:modified>
</cp:coreProperties>
</file>