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7021" autoAdjust="0"/>
  </p:normalViewPr>
  <p:slideViewPr>
    <p:cSldViewPr>
      <p:cViewPr>
        <p:scale>
          <a:sx n="100" d="100"/>
          <a:sy n="100" d="100"/>
        </p:scale>
        <p:origin x="-1038" y="4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5551AF-8CD8-497C-8229-57D58853C0B0}" type="datetimeFigureOut">
              <a:rPr lang="en-US" smtClean="0"/>
              <a:t>1/29/2019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F923BE-09A6-4E62-B431-38AFC7D8D716}" type="slidenum">
              <a:rPr lang="en-US" smtClean="0"/>
              <a:t>‹#›</a:t>
            </a:fld>
            <a:endParaRPr lang="en-US" dirty="0"/>
          </a:p>
        </p:txBody>
      </p:sp>
    </p:spTree>
    <p:extLst>
      <p:ext uri="{BB962C8B-B14F-4D97-AF65-F5344CB8AC3E}">
        <p14:creationId xmlns:p14="http://schemas.microsoft.com/office/powerpoint/2010/main" val="1855468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22962B-8953-476D-9E2A-850698B2E256}" type="datetime1">
              <a:rPr lang="en-US" smtClean="0"/>
              <a:t>1/29/2019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4D266F-74CA-4AE2-8527-C8E6ACD37FD0}" type="datetime1">
              <a:rPr lang="en-US" smtClean="0"/>
              <a:t>1/29/2019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F1E059-F9D8-49BF-895D-2A6AAB33C8C2}" type="datetime1">
              <a:rPr lang="en-US" smtClean="0"/>
              <a:t>1/29/2019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94D6B8-0739-41D1-8BCF-1D86B5945B7B}" type="datetime1">
              <a:rPr lang="en-US" smtClean="0"/>
              <a:t>1/29/2019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83FB8D-3742-491E-87CE-54E1DB8CE097}" type="datetime1">
              <a:rPr lang="en-US" smtClean="0"/>
              <a:t>1/29/2019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85475F-F24F-4404-A159-B2E0868CB43E}" type="datetime1">
              <a:rPr lang="en-US" smtClean="0"/>
              <a:t>1/29/2019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EB5F40-1724-45AC-9E8F-3995753F3C41}" type="datetime1">
              <a:rPr lang="en-US" smtClean="0"/>
              <a:t>1/29/2019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122F0C-1B97-4759-8D52-88ECF6F80EA6}" type="datetime1">
              <a:rPr lang="en-US" smtClean="0"/>
              <a:t>1/29/2019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531ED-07C5-4639-9994-6E2680624364}" type="datetime1">
              <a:rPr lang="en-US" smtClean="0"/>
              <a:t>1/29/2019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CC82AF-1224-4BBE-8389-7110B741EE02}" type="datetime1">
              <a:rPr lang="en-US" smtClean="0"/>
              <a:t>1/29/2019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C63AAD-494F-4935-9B32-6C017EC59661}" type="datetime1">
              <a:rPr lang="en-US" smtClean="0"/>
              <a:t>1/29/2019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D6EC76-C7BB-4B64-AB2C-4CA666B08B18}" type="datetime1">
              <a:rPr lang="en-US" smtClean="0"/>
              <a:t>1/29/2019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676400"/>
          </a:xfrm>
        </p:spPr>
        <p:txBody>
          <a:bodyPr>
            <a:noAutofit/>
          </a:bodyPr>
          <a:lstStyle/>
          <a:p>
            <a:r>
              <a:rPr lang="en-US" sz="3600" b="1" dirty="0" smtClean="0">
                <a:latin typeface="+mn-lt"/>
              </a:rPr>
              <a:t>Market Credit Working Group update to the Wholesale Market Subcommittee</a:t>
            </a:r>
            <a:endParaRPr lang="en-US" sz="3600" b="1" dirty="0">
              <a:latin typeface="+mn-lt"/>
            </a:endParaRPr>
          </a:p>
        </p:txBody>
      </p:sp>
      <p:sp>
        <p:nvSpPr>
          <p:cNvPr id="3" name="Subtitle 2"/>
          <p:cNvSpPr>
            <a:spLocks noGrp="1"/>
          </p:cNvSpPr>
          <p:nvPr>
            <p:ph type="subTitle" idx="1"/>
          </p:nvPr>
        </p:nvSpPr>
        <p:spPr>
          <a:xfrm>
            <a:off x="1585404" y="5181600"/>
            <a:ext cx="6400800" cy="685800"/>
          </a:xfrm>
        </p:spPr>
        <p:txBody>
          <a:bodyPr>
            <a:normAutofit/>
          </a:bodyPr>
          <a:lstStyle/>
          <a:p>
            <a:r>
              <a:rPr lang="en-US" sz="2400" dirty="0" smtClean="0"/>
              <a:t>02/06/2019</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dirty="0"/>
          </a:p>
        </p:txBody>
      </p:sp>
      <p:sp>
        <p:nvSpPr>
          <p:cNvPr id="5" name="TextBox 4"/>
          <p:cNvSpPr txBox="1"/>
          <p:nvPr/>
        </p:nvSpPr>
        <p:spPr>
          <a:xfrm>
            <a:off x="2042604" y="3962400"/>
            <a:ext cx="5486400" cy="646331"/>
          </a:xfrm>
          <a:prstGeom prst="rect">
            <a:avLst/>
          </a:prstGeom>
          <a:noFill/>
        </p:spPr>
        <p:txBody>
          <a:bodyPr wrap="square" rtlCol="0">
            <a:spAutoFit/>
          </a:bodyPr>
          <a:lstStyle/>
          <a:p>
            <a:pPr algn="ctr"/>
            <a:r>
              <a:rPr lang="en-US" dirty="0" smtClean="0"/>
              <a:t> </a:t>
            </a:r>
            <a:r>
              <a:rPr lang="en-US" b="1" dirty="0" smtClean="0"/>
              <a:t>Bill Barnes NRG, Chair</a:t>
            </a:r>
          </a:p>
          <a:p>
            <a:pPr algn="ctr"/>
            <a:r>
              <a:rPr lang="en-US" b="1" dirty="0" smtClean="0"/>
              <a:t>Josephine Wan Austin Energy, Vice Chair</a:t>
            </a:r>
            <a:endParaRPr lang="en-US" b="1" dirty="0"/>
          </a:p>
        </p:txBody>
      </p:sp>
    </p:spTree>
    <p:extLst>
      <p:ext uri="{BB962C8B-B14F-4D97-AF65-F5344CB8AC3E}">
        <p14:creationId xmlns:p14="http://schemas.microsoft.com/office/powerpoint/2010/main" val="33294299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smtClean="0"/>
              <a:t>MCWG </a:t>
            </a:r>
            <a:r>
              <a:rPr lang="en-US" dirty="0" smtClean="0">
                <a:latin typeface="+mn-lt"/>
              </a:rPr>
              <a:t>update</a:t>
            </a:r>
            <a:r>
              <a:rPr lang="en-US" dirty="0" smtClean="0"/>
              <a:t> to WMS</a:t>
            </a:r>
            <a:endParaRPr lang="en-US" dirty="0"/>
          </a:p>
        </p:txBody>
      </p:sp>
      <p:sp>
        <p:nvSpPr>
          <p:cNvPr id="3" name="Content Placeholder 2"/>
          <p:cNvSpPr>
            <a:spLocks noGrp="1"/>
          </p:cNvSpPr>
          <p:nvPr>
            <p:ph idx="1"/>
          </p:nvPr>
        </p:nvSpPr>
        <p:spPr>
          <a:xfrm>
            <a:off x="533400" y="1600200"/>
            <a:ext cx="8229600" cy="4800600"/>
          </a:xfrm>
        </p:spPr>
        <p:txBody>
          <a:bodyPr>
            <a:normAutofit fontScale="77500" lnSpcReduction="20000"/>
          </a:bodyPr>
          <a:lstStyle/>
          <a:p>
            <a:pPr marL="0" indent="0">
              <a:buNone/>
            </a:pPr>
            <a:r>
              <a:rPr lang="en-US" sz="2400" b="1" dirty="0" smtClean="0"/>
              <a:t>ERCOT Credit Exposure Updates –Cont.</a:t>
            </a:r>
          </a:p>
          <a:p>
            <a:pPr marL="0" indent="0">
              <a:buNone/>
            </a:pPr>
            <a:endParaRPr lang="en-US" sz="2400" b="1" dirty="0" smtClean="0"/>
          </a:p>
          <a:p>
            <a:pPr marL="0" indent="0">
              <a:buNone/>
            </a:pPr>
            <a:r>
              <a:rPr lang="en-US" sz="2200" dirty="0" smtClean="0"/>
              <a:t>There was a lot of discussion in regards to the excess collateral, few items as follows:</a:t>
            </a:r>
          </a:p>
          <a:p>
            <a:pPr marL="0" indent="0">
              <a:buNone/>
            </a:pPr>
            <a:endParaRPr lang="en-US" sz="2300" dirty="0"/>
          </a:p>
          <a:p>
            <a:pPr lvl="0"/>
            <a:r>
              <a:rPr lang="en-US" sz="2300" dirty="0"/>
              <a:t>TPE is down; excess collateral is increased</a:t>
            </a:r>
          </a:p>
          <a:p>
            <a:pPr lvl="0"/>
            <a:r>
              <a:rPr lang="en-US" sz="2300" dirty="0"/>
              <a:t>Attributed to decreased generation</a:t>
            </a:r>
          </a:p>
          <a:p>
            <a:pPr lvl="0"/>
            <a:r>
              <a:rPr lang="en-US" sz="2300" dirty="0"/>
              <a:t>Concerns about ~300MM exposure and ~2.2BN in collateral</a:t>
            </a:r>
          </a:p>
          <a:p>
            <a:pPr lvl="0"/>
            <a:r>
              <a:rPr lang="en-US" sz="2300" dirty="0"/>
              <a:t>This is an unexplained observation as to why do market participants continually over-collateralize which requires further analysis</a:t>
            </a:r>
          </a:p>
          <a:p>
            <a:pPr lvl="0"/>
            <a:r>
              <a:rPr lang="en-US" sz="2300" dirty="0"/>
              <a:t>Will have a discussion with F&amp;A on the details; they have expressed concern </a:t>
            </a:r>
          </a:p>
          <a:p>
            <a:pPr lvl="0"/>
            <a:r>
              <a:rPr lang="en-US" sz="2300" dirty="0" smtClean="0"/>
              <a:t>Average </a:t>
            </a:r>
            <a:r>
              <a:rPr lang="en-US" sz="2300" dirty="0"/>
              <a:t>of $1.0BN of discretionary appears over time</a:t>
            </a:r>
          </a:p>
          <a:p>
            <a:pPr lvl="0"/>
            <a:r>
              <a:rPr lang="en-US" sz="2300" dirty="0"/>
              <a:t>ERCOT will be revising some of their collateral slides to hopefully better show what types of collateral are posted by various market participants and which market participants tend to over collateralize (is it only a few or many, is over collateralization concentrated in certain market segments, etc.).</a:t>
            </a:r>
          </a:p>
          <a:p>
            <a:pPr lvl="0"/>
            <a:r>
              <a:rPr lang="en-US" sz="2300" dirty="0"/>
              <a:t>Some </a:t>
            </a:r>
            <a:r>
              <a:rPr lang="en-US" sz="2300" dirty="0" smtClean="0"/>
              <a:t>Market Participant </a:t>
            </a:r>
            <a:r>
              <a:rPr lang="en-US" sz="2300" dirty="0"/>
              <a:t>are leaving large amounts of collateral deliberately and that’s </a:t>
            </a:r>
            <a:r>
              <a:rPr lang="en-US" sz="2300" dirty="0" smtClean="0"/>
              <a:t>okay</a:t>
            </a:r>
            <a:endParaRPr lang="en-US" sz="2300" dirty="0"/>
          </a:p>
          <a:p>
            <a:pPr marL="0" indent="0">
              <a:buNone/>
            </a:pPr>
            <a:r>
              <a:rPr lang="en-US" sz="2000" dirty="0"/>
              <a:t> </a:t>
            </a:r>
          </a:p>
          <a:p>
            <a:pPr marL="0" indent="0">
              <a:buNone/>
            </a:pPr>
            <a:endParaRPr lang="en-US" sz="2000" dirty="0"/>
          </a:p>
          <a:p>
            <a:pPr marL="914400" lvl="2" indent="0">
              <a:spcBef>
                <a:spcPts val="0"/>
              </a:spcBef>
              <a:buNone/>
              <a:defRPr/>
            </a:pPr>
            <a:endParaRPr lang="en-US" sz="20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dirty="0"/>
          </a:p>
        </p:txBody>
      </p:sp>
    </p:spTree>
    <p:extLst>
      <p:ext uri="{BB962C8B-B14F-4D97-AF65-F5344CB8AC3E}">
        <p14:creationId xmlns:p14="http://schemas.microsoft.com/office/powerpoint/2010/main" val="39017435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smtClean="0"/>
              <a:t>MCWG </a:t>
            </a:r>
            <a:r>
              <a:rPr lang="en-US" dirty="0" smtClean="0">
                <a:latin typeface="+mn-lt"/>
              </a:rPr>
              <a:t>update</a:t>
            </a:r>
            <a:r>
              <a:rPr lang="en-US" dirty="0" smtClean="0"/>
              <a:t> to WMS</a:t>
            </a:r>
            <a:endParaRPr lang="en-US" dirty="0"/>
          </a:p>
        </p:txBody>
      </p:sp>
      <p:sp>
        <p:nvSpPr>
          <p:cNvPr id="3" name="Content Placeholder 2"/>
          <p:cNvSpPr>
            <a:spLocks noGrp="1"/>
          </p:cNvSpPr>
          <p:nvPr>
            <p:ph idx="1"/>
          </p:nvPr>
        </p:nvSpPr>
        <p:spPr>
          <a:xfrm>
            <a:off x="533400" y="1600200"/>
            <a:ext cx="8229600" cy="4800600"/>
          </a:xfrm>
        </p:spPr>
        <p:txBody>
          <a:bodyPr>
            <a:normAutofit/>
          </a:bodyPr>
          <a:lstStyle/>
          <a:p>
            <a:pPr>
              <a:defRPr/>
            </a:pPr>
            <a:r>
              <a:rPr lang="en-US" sz="2400" b="1" dirty="0"/>
              <a:t>General Update</a:t>
            </a:r>
          </a:p>
          <a:p>
            <a:pPr marL="457200" lvl="1" indent="0">
              <a:spcBef>
                <a:spcPts val="0"/>
              </a:spcBef>
              <a:buNone/>
              <a:defRPr/>
            </a:pPr>
            <a:endParaRPr lang="en-US" sz="2000" dirty="0"/>
          </a:p>
          <a:p>
            <a:pPr lvl="1">
              <a:spcBef>
                <a:spcPts val="0"/>
              </a:spcBef>
              <a:defRPr/>
            </a:pPr>
            <a:r>
              <a:rPr lang="en-US" sz="1600" dirty="0" smtClean="0"/>
              <a:t>January 23rd Joint </a:t>
            </a:r>
            <a:r>
              <a:rPr lang="en-US" sz="1600" dirty="0"/>
              <a:t>MCWG/CWG </a:t>
            </a:r>
            <a:r>
              <a:rPr lang="en-US" sz="1600" dirty="0" smtClean="0"/>
              <a:t>Meeting</a:t>
            </a:r>
          </a:p>
          <a:p>
            <a:pPr marL="457200" lvl="1" indent="0">
              <a:spcBef>
                <a:spcPts val="0"/>
              </a:spcBef>
              <a:buNone/>
              <a:defRPr/>
            </a:pPr>
            <a:endParaRPr lang="en-US" sz="1600" dirty="0">
              <a:cs typeface="Arial" panose="020B0604020202020204" pitchFamily="34" charset="0"/>
            </a:endParaRPr>
          </a:p>
          <a:p>
            <a:pPr lvl="1">
              <a:spcBef>
                <a:spcPts val="0"/>
              </a:spcBef>
              <a:defRPr/>
            </a:pPr>
            <a:r>
              <a:rPr lang="en-US" sz="1600" smtClean="0">
                <a:cs typeface="Arial" panose="020B0604020202020204" pitchFamily="34" charset="0"/>
              </a:rPr>
              <a:t>6 </a:t>
            </a:r>
            <a:r>
              <a:rPr lang="en-US" sz="1600" dirty="0">
                <a:cs typeface="Arial" panose="020B0604020202020204" pitchFamily="34" charset="0"/>
              </a:rPr>
              <a:t>NPRRS reviewed for their credit </a:t>
            </a:r>
            <a:r>
              <a:rPr lang="en-US" sz="1600" dirty="0" smtClean="0">
                <a:cs typeface="Arial" panose="020B0604020202020204" pitchFamily="34" charset="0"/>
              </a:rPr>
              <a:t>impacts</a:t>
            </a:r>
          </a:p>
          <a:p>
            <a:pPr marL="457200" lvl="1" indent="0">
              <a:spcBef>
                <a:spcPts val="0"/>
              </a:spcBef>
              <a:buNone/>
              <a:defRPr/>
            </a:pPr>
            <a:endParaRPr lang="en-US" sz="1600" dirty="0" smtClean="0">
              <a:cs typeface="Arial" panose="020B0604020202020204" pitchFamily="34" charset="0"/>
            </a:endParaRPr>
          </a:p>
          <a:p>
            <a:pPr lvl="1">
              <a:spcBef>
                <a:spcPts val="0"/>
              </a:spcBef>
              <a:buFont typeface="Courier New" panose="02070309020205020404" pitchFamily="49" charset="0"/>
              <a:buChar char="o"/>
              <a:defRPr/>
            </a:pPr>
            <a:r>
              <a:rPr lang="en-US" sz="1600" dirty="0">
                <a:cs typeface="Arial" panose="020B0604020202020204" pitchFamily="34" charset="0"/>
              </a:rPr>
              <a:t>909NPRR Address Unavailability Gap for ERS and Other Minor </a:t>
            </a:r>
            <a:r>
              <a:rPr lang="en-US" sz="1600" dirty="0" smtClean="0">
                <a:cs typeface="Arial" panose="020B0604020202020204" pitchFamily="34" charset="0"/>
              </a:rPr>
              <a:t>Clarifications</a:t>
            </a:r>
          </a:p>
          <a:p>
            <a:pPr lvl="1">
              <a:spcBef>
                <a:spcPts val="0"/>
              </a:spcBef>
              <a:buFont typeface="Courier New" panose="02070309020205020404" pitchFamily="49" charset="0"/>
              <a:buChar char="o"/>
              <a:defRPr/>
            </a:pPr>
            <a:r>
              <a:rPr lang="en-US" sz="1600" dirty="0">
                <a:cs typeface="Arial" panose="020B0604020202020204" pitchFamily="34" charset="0"/>
              </a:rPr>
              <a:t>910NPRR Clarify Treatment of RUC Resource that has a Day-Ahead Market Three-Part Supply Award </a:t>
            </a:r>
            <a:endParaRPr lang="en-US" sz="1600" dirty="0" smtClean="0">
              <a:cs typeface="Arial" panose="020B0604020202020204" pitchFamily="34" charset="0"/>
            </a:endParaRPr>
          </a:p>
          <a:p>
            <a:pPr lvl="1">
              <a:spcBef>
                <a:spcPts val="0"/>
              </a:spcBef>
              <a:buFont typeface="Courier New" panose="02070309020205020404" pitchFamily="49" charset="0"/>
              <a:buChar char="o"/>
              <a:defRPr/>
            </a:pPr>
            <a:r>
              <a:rPr lang="en-US" sz="1600" dirty="0">
                <a:cs typeface="Arial" panose="020B0604020202020204" pitchFamily="34" charset="0"/>
              </a:rPr>
              <a:t>911NPRR Improved Calculation of Real-Time LMPs at Logical Resource Nodes for On-Line Combined Cycle Generation Resources  </a:t>
            </a:r>
            <a:endParaRPr lang="en-US" sz="1600" dirty="0" smtClean="0">
              <a:cs typeface="Arial" panose="020B0604020202020204" pitchFamily="34" charset="0"/>
            </a:endParaRPr>
          </a:p>
          <a:p>
            <a:pPr lvl="1">
              <a:spcBef>
                <a:spcPts val="0"/>
              </a:spcBef>
              <a:buFont typeface="Courier New" panose="02070309020205020404" pitchFamily="49" charset="0"/>
              <a:buChar char="o"/>
              <a:defRPr/>
            </a:pPr>
            <a:r>
              <a:rPr lang="en-US" sz="1600" dirty="0">
                <a:cs typeface="Arial" panose="020B0604020202020204" pitchFamily="34" charset="0"/>
              </a:rPr>
              <a:t>914NPRR Addition of Controllable Load Resources to 60-Day Reports</a:t>
            </a:r>
          </a:p>
          <a:p>
            <a:pPr lvl="1">
              <a:spcBef>
                <a:spcPts val="0"/>
              </a:spcBef>
              <a:buFont typeface="Courier New" panose="02070309020205020404" pitchFamily="49" charset="0"/>
              <a:buChar char="o"/>
              <a:defRPr/>
            </a:pPr>
            <a:r>
              <a:rPr lang="en-US" sz="1600" dirty="0">
                <a:cs typeface="Arial" panose="020B0604020202020204" pitchFamily="34" charset="0"/>
              </a:rPr>
              <a:t>915NPRR Define Limited Duration Resource and Clarify Telemetered Resource Status Requirements</a:t>
            </a:r>
          </a:p>
          <a:p>
            <a:pPr lvl="1">
              <a:spcBef>
                <a:spcPts val="0"/>
              </a:spcBef>
              <a:buFont typeface="Courier New" panose="02070309020205020404" pitchFamily="49" charset="0"/>
              <a:buChar char="o"/>
              <a:defRPr/>
            </a:pPr>
            <a:r>
              <a:rPr lang="en-US" sz="1600" dirty="0">
                <a:cs typeface="Arial" panose="020B0604020202020204" pitchFamily="34" charset="0"/>
              </a:rPr>
              <a:t>916NPRR Mitigated Offer Floor Revisions</a:t>
            </a:r>
          </a:p>
          <a:p>
            <a:pPr marL="457200" lvl="1" indent="0">
              <a:spcBef>
                <a:spcPts val="0"/>
              </a:spcBef>
              <a:buNone/>
              <a:defRPr/>
            </a:pPr>
            <a:endParaRPr lang="en-US" sz="1600" dirty="0">
              <a:cs typeface="Arial" panose="020B0604020202020204" pitchFamily="34" charset="0"/>
            </a:endParaRPr>
          </a:p>
          <a:p>
            <a:pPr marL="457200" lvl="1" indent="0">
              <a:spcBef>
                <a:spcPts val="0"/>
              </a:spcBef>
              <a:buNone/>
              <a:defRPr/>
            </a:pPr>
            <a:r>
              <a:rPr lang="en-US" sz="1600" dirty="0" smtClean="0">
                <a:cs typeface="Arial" panose="020B0604020202020204" pitchFamily="34" charset="0"/>
              </a:rPr>
              <a:t>All </a:t>
            </a:r>
            <a:r>
              <a:rPr lang="en-US" sz="1600" dirty="0">
                <a:cs typeface="Arial" panose="020B0604020202020204" pitchFamily="34" charset="0"/>
              </a:rPr>
              <a:t>operational without any credit impact</a:t>
            </a:r>
            <a:endParaRPr lang="en-US" sz="1600" dirty="0"/>
          </a:p>
          <a:p>
            <a:pPr marL="914400" lvl="2" indent="0">
              <a:spcBef>
                <a:spcPts val="0"/>
              </a:spcBef>
              <a:buNone/>
              <a:defRPr/>
            </a:pPr>
            <a:endParaRPr lang="en-US" sz="20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4120811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smtClean="0"/>
              <a:t>MCWG </a:t>
            </a:r>
            <a:r>
              <a:rPr lang="en-US" dirty="0" smtClean="0">
                <a:latin typeface="+mn-lt"/>
              </a:rPr>
              <a:t>update</a:t>
            </a:r>
            <a:r>
              <a:rPr lang="en-US" dirty="0" smtClean="0"/>
              <a:t> to WMS</a:t>
            </a:r>
            <a:endParaRPr lang="en-US" dirty="0"/>
          </a:p>
        </p:txBody>
      </p:sp>
      <p:sp>
        <p:nvSpPr>
          <p:cNvPr id="3" name="Content Placeholder 2"/>
          <p:cNvSpPr>
            <a:spLocks noGrp="1"/>
          </p:cNvSpPr>
          <p:nvPr>
            <p:ph idx="1"/>
          </p:nvPr>
        </p:nvSpPr>
        <p:spPr>
          <a:xfrm>
            <a:off x="533400" y="1600200"/>
            <a:ext cx="8229600" cy="4800600"/>
          </a:xfrm>
        </p:spPr>
        <p:txBody>
          <a:bodyPr>
            <a:normAutofit/>
          </a:bodyPr>
          <a:lstStyle/>
          <a:p>
            <a:r>
              <a:rPr lang="en-US" sz="1600" b="1" dirty="0" smtClean="0"/>
              <a:t>2019 </a:t>
            </a:r>
            <a:r>
              <a:rPr lang="en-US" sz="1600" b="1" dirty="0"/>
              <a:t>CWG/MCWG Officers</a:t>
            </a:r>
          </a:p>
          <a:p>
            <a:pPr marL="0" indent="0">
              <a:buNone/>
            </a:pPr>
            <a:r>
              <a:rPr lang="en-US" sz="1600" dirty="0"/>
              <a:t>Ms. Spells thanked the group and the officers for their work in </a:t>
            </a:r>
            <a:r>
              <a:rPr lang="en-US" sz="1600" dirty="0" smtClean="0"/>
              <a:t>2019 </a:t>
            </a:r>
            <a:r>
              <a:rPr lang="en-US" sz="1600" dirty="0"/>
              <a:t>and informed the group that the following were re-elected as officers:</a:t>
            </a:r>
          </a:p>
          <a:p>
            <a:pPr marL="0" indent="0">
              <a:buNone/>
            </a:pPr>
            <a:endParaRPr lang="en-US" sz="1600" dirty="0"/>
          </a:p>
          <a:p>
            <a:pPr lvl="1">
              <a:buFont typeface="Courier New" panose="02070309020205020404" pitchFamily="49" charset="0"/>
              <a:buChar char="o"/>
            </a:pPr>
            <a:r>
              <a:rPr lang="en-US" sz="1600" dirty="0"/>
              <a:t>Donald Meek – CWG Chair</a:t>
            </a:r>
          </a:p>
          <a:p>
            <a:pPr lvl="1">
              <a:buFont typeface="Courier New" panose="02070309020205020404" pitchFamily="49" charset="0"/>
              <a:buChar char="o"/>
            </a:pPr>
            <a:r>
              <a:rPr lang="en-US" sz="1600" dirty="0"/>
              <a:t>Loretto Martin – CWG Vice Chair</a:t>
            </a:r>
          </a:p>
          <a:p>
            <a:pPr lvl="1">
              <a:buFont typeface="Courier New" panose="02070309020205020404" pitchFamily="49" charset="0"/>
              <a:buChar char="o"/>
            </a:pPr>
            <a:r>
              <a:rPr lang="en-US" sz="1600" dirty="0"/>
              <a:t>Bill Barnes – MCWG Chair</a:t>
            </a:r>
          </a:p>
          <a:p>
            <a:pPr lvl="1">
              <a:buFont typeface="Courier New" panose="02070309020205020404" pitchFamily="49" charset="0"/>
              <a:buChar char="o"/>
            </a:pPr>
            <a:r>
              <a:rPr lang="en-US" sz="1600" dirty="0"/>
              <a:t>Josephine Wan – MCWG Vice Chair</a:t>
            </a:r>
          </a:p>
          <a:p>
            <a:pPr marL="0" indent="0">
              <a:buNone/>
            </a:pPr>
            <a:endParaRPr lang="en-US" sz="1600" dirty="0"/>
          </a:p>
          <a:p>
            <a:pPr marL="0" indent="0">
              <a:buNone/>
            </a:pPr>
            <a:r>
              <a:rPr lang="en-US" sz="1600" dirty="0"/>
              <a:t>ERCOT staff will submit to F&amp;A and WMS committees for confirmation.</a:t>
            </a:r>
          </a:p>
          <a:p>
            <a:pPr marL="0" indent="0">
              <a:buNone/>
            </a:pPr>
            <a:endParaRPr lang="en-US" sz="1600" dirty="0"/>
          </a:p>
          <a:p>
            <a:r>
              <a:rPr lang="en-US" sz="1600" b="1" dirty="0"/>
              <a:t>Review CWG Charter (vote)</a:t>
            </a:r>
          </a:p>
          <a:p>
            <a:pPr lvl="1">
              <a:buFont typeface="Courier New" panose="02070309020205020404" pitchFamily="49" charset="0"/>
              <a:buChar char="o"/>
            </a:pPr>
            <a:r>
              <a:rPr lang="en-US" sz="1600" dirty="0" smtClean="0"/>
              <a:t>Donald Meek submitted </a:t>
            </a:r>
            <a:r>
              <a:rPr lang="en-US" sz="1600" dirty="0"/>
              <a:t>a motion to endorse the charter to remain </a:t>
            </a:r>
            <a:r>
              <a:rPr lang="en-US" sz="1600" dirty="0" smtClean="0"/>
              <a:t>the same </a:t>
            </a:r>
            <a:r>
              <a:rPr lang="en-US" sz="1600" dirty="0"/>
              <a:t>for another year without change. </a:t>
            </a:r>
            <a:r>
              <a:rPr lang="en-US" sz="1600" dirty="0" smtClean="0"/>
              <a:t>Motion passed.</a:t>
            </a:r>
          </a:p>
          <a:p>
            <a:pPr marL="457200" lvl="1" indent="0">
              <a:buNone/>
            </a:pPr>
            <a:endParaRPr lang="en-US" sz="1600" dirty="0" smtClean="0"/>
          </a:p>
          <a:p>
            <a:pPr marL="0" lvl="1" indent="0">
              <a:buNone/>
            </a:pPr>
            <a:r>
              <a:rPr lang="en-US" sz="1800" b="1" u="sng" dirty="0" smtClean="0"/>
              <a:t>Note: </a:t>
            </a:r>
            <a:r>
              <a:rPr lang="en-US" sz="2000" dirty="0" smtClean="0"/>
              <a:t>The CWG </a:t>
            </a:r>
            <a:r>
              <a:rPr lang="en-US" sz="2000" dirty="0"/>
              <a:t>Charter </a:t>
            </a:r>
            <a:r>
              <a:rPr lang="en-US" sz="2000" dirty="0" smtClean="0"/>
              <a:t>needs to </a:t>
            </a:r>
            <a:r>
              <a:rPr lang="en-US" sz="2000" dirty="0"/>
              <a:t>be approved by F&amp;A </a:t>
            </a:r>
            <a:r>
              <a:rPr lang="en-US" sz="2000" dirty="0" smtClean="0"/>
              <a:t>at February </a:t>
            </a:r>
            <a:r>
              <a:rPr lang="en-US" sz="2000" dirty="0"/>
              <a:t>meeting</a:t>
            </a:r>
            <a:endParaRPr lang="en-US" sz="20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dirty="0"/>
          </a:p>
        </p:txBody>
      </p:sp>
    </p:spTree>
    <p:extLst>
      <p:ext uri="{BB962C8B-B14F-4D97-AF65-F5344CB8AC3E}">
        <p14:creationId xmlns:p14="http://schemas.microsoft.com/office/powerpoint/2010/main" val="35154921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smtClean="0"/>
              <a:t>MCWG </a:t>
            </a:r>
            <a:r>
              <a:rPr lang="en-US" dirty="0" smtClean="0">
                <a:latin typeface="+mn-lt"/>
              </a:rPr>
              <a:t>update</a:t>
            </a:r>
            <a:r>
              <a:rPr lang="en-US" dirty="0" smtClean="0"/>
              <a:t> to WMS</a:t>
            </a:r>
            <a:endParaRPr lang="en-US" dirty="0"/>
          </a:p>
        </p:txBody>
      </p:sp>
      <p:sp>
        <p:nvSpPr>
          <p:cNvPr id="3" name="Content Placeholder 2"/>
          <p:cNvSpPr>
            <a:spLocks noGrp="1"/>
          </p:cNvSpPr>
          <p:nvPr>
            <p:ph idx="1"/>
          </p:nvPr>
        </p:nvSpPr>
        <p:spPr>
          <a:xfrm>
            <a:off x="533400" y="1600200"/>
            <a:ext cx="8229600" cy="4800600"/>
          </a:xfrm>
        </p:spPr>
        <p:txBody>
          <a:bodyPr>
            <a:normAutofit/>
          </a:bodyPr>
          <a:lstStyle/>
          <a:p>
            <a:pPr marL="0" indent="0">
              <a:buNone/>
            </a:pPr>
            <a:r>
              <a:rPr lang="en-US" sz="2000" b="1" dirty="0" smtClean="0"/>
              <a:t>2019 Credit </a:t>
            </a:r>
            <a:r>
              <a:rPr lang="en-US" sz="2000" b="1" dirty="0"/>
              <a:t>Working Group Goals </a:t>
            </a:r>
            <a:endParaRPr lang="en-US" sz="2000" b="1" dirty="0" smtClean="0"/>
          </a:p>
          <a:p>
            <a:pPr marL="0" indent="0">
              <a:buNone/>
            </a:pPr>
            <a:endParaRPr lang="en-US" sz="1800" b="1" dirty="0"/>
          </a:p>
          <a:p>
            <a:r>
              <a:rPr lang="en-US" sz="1800" dirty="0"/>
              <a:t>Review the ongoing impact on market participant credit exposure and collateral requirements resulting from the incorporation of a forward price curve-based methodology</a:t>
            </a:r>
          </a:p>
          <a:p>
            <a:r>
              <a:rPr lang="en-US" sz="1800" dirty="0" smtClean="0"/>
              <a:t>Clarify </a:t>
            </a:r>
            <a:r>
              <a:rPr lang="en-US" sz="1800" dirty="0"/>
              <a:t>the market’s risk tolerance/appetite level and provide regular updates on credit exposure to the ERCOT Board</a:t>
            </a:r>
          </a:p>
          <a:p>
            <a:r>
              <a:rPr lang="en-US" sz="1800" dirty="0" smtClean="0"/>
              <a:t>Evaluate </a:t>
            </a:r>
            <a:r>
              <a:rPr lang="en-US" sz="1800" dirty="0"/>
              <a:t>and quantify potential market risk under current credit rules and examine a framework for reviewing rules in flight</a:t>
            </a:r>
          </a:p>
          <a:p>
            <a:r>
              <a:rPr lang="en-US" sz="1800" dirty="0" smtClean="0"/>
              <a:t>Effectively </a:t>
            </a:r>
            <a:r>
              <a:rPr lang="en-US" sz="1800" dirty="0"/>
              <a:t>communicate credit risk to the market </a:t>
            </a:r>
          </a:p>
          <a:p>
            <a:r>
              <a:rPr lang="en-US" sz="1800" dirty="0" smtClean="0"/>
              <a:t>Examine </a:t>
            </a:r>
            <a:r>
              <a:rPr lang="en-US" sz="1800" dirty="0"/>
              <a:t>current protocol language to determine how effective current calculations capture actual credit risk </a:t>
            </a:r>
            <a:endParaRPr lang="en-US" sz="1800" dirty="0" smtClean="0"/>
          </a:p>
          <a:p>
            <a:endParaRPr lang="en-US" sz="1800" dirty="0" smtClean="0"/>
          </a:p>
          <a:p>
            <a:pPr marL="0" indent="0">
              <a:buNone/>
            </a:pPr>
            <a:r>
              <a:rPr lang="en-US" sz="1800" dirty="0" smtClean="0"/>
              <a:t>Donald </a:t>
            </a:r>
            <a:r>
              <a:rPr lang="en-US" sz="1800" dirty="0"/>
              <a:t>Meek </a:t>
            </a:r>
            <a:r>
              <a:rPr lang="en-US" sz="1800" dirty="0" smtClean="0"/>
              <a:t>made </a:t>
            </a:r>
            <a:r>
              <a:rPr lang="en-US" sz="1800" dirty="0"/>
              <a:t>a motion to endorse the above 5 new goals. Motion </a:t>
            </a:r>
            <a:r>
              <a:rPr lang="en-US" sz="1800" dirty="0" smtClean="0"/>
              <a:t>passed</a:t>
            </a:r>
          </a:p>
          <a:p>
            <a:pPr marL="0" indent="0">
              <a:buNone/>
            </a:pPr>
            <a:r>
              <a:rPr lang="en-US" sz="1800" b="1" u="sng" dirty="0" smtClean="0"/>
              <a:t>Note:</a:t>
            </a:r>
            <a:r>
              <a:rPr lang="en-US" sz="1800" b="1" dirty="0" smtClean="0"/>
              <a:t>  </a:t>
            </a:r>
            <a:r>
              <a:rPr lang="en-US" sz="1800" dirty="0" smtClean="0"/>
              <a:t>F&amp;A </a:t>
            </a:r>
            <a:r>
              <a:rPr lang="en-US" sz="1800" dirty="0"/>
              <a:t>will review the CWG Goals at their February meeting</a:t>
            </a:r>
          </a:p>
          <a:p>
            <a:pPr marL="914400" lvl="2" indent="0">
              <a:spcBef>
                <a:spcPts val="0"/>
              </a:spcBef>
              <a:buNone/>
              <a:defRPr/>
            </a:pPr>
            <a:endParaRPr lang="en-US" sz="20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dirty="0"/>
          </a:p>
        </p:txBody>
      </p:sp>
    </p:spTree>
    <p:extLst>
      <p:ext uri="{BB962C8B-B14F-4D97-AF65-F5344CB8AC3E}">
        <p14:creationId xmlns:p14="http://schemas.microsoft.com/office/powerpoint/2010/main" val="1670469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smtClean="0"/>
              <a:t>MCWG </a:t>
            </a:r>
            <a:r>
              <a:rPr lang="en-US" dirty="0" smtClean="0">
                <a:latin typeface="+mn-lt"/>
              </a:rPr>
              <a:t>update</a:t>
            </a:r>
            <a:r>
              <a:rPr lang="en-US" dirty="0" smtClean="0"/>
              <a:t> to WMS</a:t>
            </a:r>
            <a:endParaRPr lang="en-US" dirty="0"/>
          </a:p>
        </p:txBody>
      </p:sp>
      <p:sp>
        <p:nvSpPr>
          <p:cNvPr id="3" name="Content Placeholder 2"/>
          <p:cNvSpPr>
            <a:spLocks noGrp="1"/>
          </p:cNvSpPr>
          <p:nvPr>
            <p:ph idx="1"/>
          </p:nvPr>
        </p:nvSpPr>
        <p:spPr>
          <a:xfrm>
            <a:off x="533400" y="1600200"/>
            <a:ext cx="8229600" cy="4953000"/>
          </a:xfrm>
        </p:spPr>
        <p:txBody>
          <a:bodyPr>
            <a:normAutofit fontScale="25000" lnSpcReduction="20000"/>
          </a:bodyPr>
          <a:lstStyle/>
          <a:p>
            <a:pPr marL="0" indent="0">
              <a:buNone/>
            </a:pPr>
            <a:r>
              <a:rPr lang="en-US" sz="8800" b="1" dirty="0" smtClean="0"/>
              <a:t>Market Entry Qualifications</a:t>
            </a:r>
            <a:endParaRPr lang="en-US" sz="8800" b="1" dirty="0"/>
          </a:p>
          <a:p>
            <a:pPr marL="0" indent="0">
              <a:buNone/>
            </a:pPr>
            <a:endParaRPr lang="en-US" sz="2000" dirty="0" smtClean="0"/>
          </a:p>
          <a:p>
            <a:pPr marL="0" indent="0">
              <a:buNone/>
            </a:pPr>
            <a:r>
              <a:rPr lang="en-US" sz="7200" dirty="0" smtClean="0"/>
              <a:t>There was a lot of discussion within the group. Discussion topic such as:</a:t>
            </a:r>
          </a:p>
          <a:p>
            <a:pPr marL="0" indent="0">
              <a:buNone/>
            </a:pPr>
            <a:endParaRPr lang="en-US" sz="6400" dirty="0" smtClean="0"/>
          </a:p>
          <a:p>
            <a:pPr lvl="0"/>
            <a:r>
              <a:rPr lang="en-US" sz="6400" dirty="0"/>
              <a:t>Following the GreenHat Energy LLC default in the PJM market, </a:t>
            </a:r>
            <a:r>
              <a:rPr lang="en-US" sz="6400" dirty="0" smtClean="0"/>
              <a:t>many prompted </a:t>
            </a:r>
            <a:r>
              <a:rPr lang="en-US" sz="6400" dirty="0"/>
              <a:t>discussion on further credit diligence on </a:t>
            </a:r>
            <a:r>
              <a:rPr lang="en-US" sz="6400" dirty="0" smtClean="0"/>
              <a:t>Market Participant (MP) background check</a:t>
            </a:r>
            <a:endParaRPr lang="en-US" sz="6400" dirty="0"/>
          </a:p>
          <a:p>
            <a:pPr lvl="0"/>
            <a:r>
              <a:rPr lang="en-US" sz="6400" dirty="0"/>
              <a:t>Discussion over whether ERCOT should have more discretion to suspend/liquidate or do MP’s have to make additional representations?</a:t>
            </a:r>
          </a:p>
          <a:p>
            <a:pPr lvl="0"/>
            <a:r>
              <a:rPr lang="en-US" sz="6400" dirty="0"/>
              <a:t>Protocols say if there’s an instance of </a:t>
            </a:r>
            <a:r>
              <a:rPr lang="en-US" sz="6400" dirty="0" smtClean="0"/>
              <a:t>default </a:t>
            </a:r>
            <a:r>
              <a:rPr lang="en-US" sz="6400" dirty="0"/>
              <a:t>ERCOT can hold a one-time auction of MP’s CRR’s</a:t>
            </a:r>
          </a:p>
          <a:p>
            <a:r>
              <a:rPr lang="en-US" sz="6400" dirty="0" smtClean="0"/>
              <a:t>Additional </a:t>
            </a:r>
            <a:r>
              <a:rPr lang="en-US" sz="6400" dirty="0"/>
              <a:t>background checks are currently only performed by PJM and ISO-NE, ERCOT will enquire of these two ISOs how they perform these checks and identify this to the PUCT as a possible issue of concern.</a:t>
            </a:r>
          </a:p>
          <a:p>
            <a:r>
              <a:rPr lang="en-US" sz="6400" dirty="0"/>
              <a:t>ERCOT Legal handles the registration process</a:t>
            </a:r>
          </a:p>
          <a:p>
            <a:pPr lvl="0"/>
            <a:r>
              <a:rPr lang="en-US" sz="6400" dirty="0"/>
              <a:t>Only 1-2 additional </a:t>
            </a:r>
            <a:r>
              <a:rPr lang="en-US" sz="6400" dirty="0" smtClean="0"/>
              <a:t>non-reps </a:t>
            </a:r>
            <a:r>
              <a:rPr lang="en-US" sz="6400" dirty="0"/>
              <a:t>each month; not believed to need to add staff</a:t>
            </a:r>
          </a:p>
          <a:p>
            <a:pPr lvl="0"/>
            <a:r>
              <a:rPr lang="en-US" sz="6400" dirty="0"/>
              <a:t>What is the level of discretion ERCOT (and PJM/other ISO’s) would have to deny someone entrance into Market?</a:t>
            </a:r>
          </a:p>
          <a:p>
            <a:pPr lvl="0"/>
            <a:r>
              <a:rPr lang="en-US" sz="6400" dirty="0"/>
              <a:t>Looking into company officers’ criminal backgrounds</a:t>
            </a:r>
          </a:p>
          <a:p>
            <a:pPr lvl="0"/>
            <a:r>
              <a:rPr lang="en-US" sz="6400" dirty="0"/>
              <a:t>Going to do additional research into what the other ISO’s are doing</a:t>
            </a:r>
          </a:p>
          <a:p>
            <a:pPr marL="0" lvl="0" indent="0">
              <a:buNone/>
            </a:pPr>
            <a:endParaRPr lang="en-US" sz="6400" dirty="0" smtClean="0"/>
          </a:p>
          <a:p>
            <a:pPr marL="0" lvl="0" indent="0">
              <a:buNone/>
            </a:pPr>
            <a:r>
              <a:rPr lang="en-US" sz="6400" dirty="0" smtClean="0"/>
              <a:t>Will </a:t>
            </a:r>
            <a:r>
              <a:rPr lang="en-US" sz="6400" dirty="0"/>
              <a:t>discuss further on actual restrictions, appeals, further applications, coordination with other PUC’s</a:t>
            </a:r>
          </a:p>
          <a:p>
            <a:pPr marL="0" indent="0">
              <a:buNone/>
            </a:pPr>
            <a:endParaRPr lang="en-US" sz="7200"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dirty="0"/>
          </a:p>
        </p:txBody>
      </p:sp>
    </p:spTree>
    <p:extLst>
      <p:ext uri="{BB962C8B-B14F-4D97-AF65-F5344CB8AC3E}">
        <p14:creationId xmlns:p14="http://schemas.microsoft.com/office/powerpoint/2010/main" val="1953214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smtClean="0"/>
              <a:t>MCWG </a:t>
            </a:r>
            <a:r>
              <a:rPr lang="en-US" dirty="0" smtClean="0">
                <a:latin typeface="+mn-lt"/>
              </a:rPr>
              <a:t>update</a:t>
            </a:r>
            <a:r>
              <a:rPr lang="en-US" dirty="0" smtClean="0"/>
              <a:t> to WMS</a:t>
            </a:r>
            <a:endParaRPr lang="en-US" dirty="0"/>
          </a:p>
        </p:txBody>
      </p:sp>
      <p:sp>
        <p:nvSpPr>
          <p:cNvPr id="3" name="Content Placeholder 2"/>
          <p:cNvSpPr>
            <a:spLocks noGrp="1"/>
          </p:cNvSpPr>
          <p:nvPr>
            <p:ph idx="1"/>
          </p:nvPr>
        </p:nvSpPr>
        <p:spPr>
          <a:xfrm>
            <a:off x="533400" y="1600200"/>
            <a:ext cx="8229600" cy="4800600"/>
          </a:xfrm>
        </p:spPr>
        <p:txBody>
          <a:bodyPr>
            <a:normAutofit fontScale="92500" lnSpcReduction="10000"/>
          </a:bodyPr>
          <a:lstStyle/>
          <a:p>
            <a:pPr marL="0" indent="0">
              <a:buNone/>
            </a:pPr>
            <a:r>
              <a:rPr lang="en-US" sz="2400" b="1" dirty="0" smtClean="0"/>
              <a:t>ERCOT Credit Exposure Updates</a:t>
            </a:r>
          </a:p>
          <a:p>
            <a:pPr marL="0" indent="0">
              <a:buNone/>
            </a:pPr>
            <a:endParaRPr lang="en-US" sz="2400" b="1" dirty="0"/>
          </a:p>
          <a:p>
            <a:pPr marL="0" indent="0">
              <a:buNone/>
            </a:pPr>
            <a:r>
              <a:rPr lang="en-US" sz="1800" dirty="0" smtClean="0"/>
              <a:t>Ms</a:t>
            </a:r>
            <a:r>
              <a:rPr lang="en-US" sz="1800" dirty="0"/>
              <a:t>. Papules at ERCOT presented an update of ERCOT credit exposure statistics for the months of November and December </a:t>
            </a:r>
            <a:r>
              <a:rPr lang="en-US" sz="1800" dirty="0" smtClean="0"/>
              <a:t>2018.</a:t>
            </a:r>
            <a:endParaRPr lang="en-US" sz="1800" dirty="0"/>
          </a:p>
          <a:p>
            <a:pPr marL="0" indent="0">
              <a:spcAft>
                <a:spcPts val="600"/>
              </a:spcAft>
              <a:buNone/>
            </a:pPr>
            <a:r>
              <a:rPr lang="en-US" sz="2400" b="1" dirty="0"/>
              <a:t> </a:t>
            </a:r>
            <a:r>
              <a:rPr lang="en-US" sz="1800" b="1" dirty="0">
                <a:cs typeface="Times New Roman" panose="02020603050405020304" pitchFamily="18" charset="0"/>
              </a:rPr>
              <a:t>December 2018 compared to November 2018</a:t>
            </a:r>
            <a:endParaRPr lang="en-US" sz="1800" baseline="30000" dirty="0">
              <a:cs typeface="Times New Roman" panose="02020603050405020304" pitchFamily="18" charset="0"/>
            </a:endParaRPr>
          </a:p>
          <a:p>
            <a:pPr>
              <a:spcAft>
                <a:spcPts val="600"/>
              </a:spcAft>
            </a:pPr>
            <a:r>
              <a:rPr lang="en-US" sz="1800" dirty="0">
                <a:cs typeface="Times New Roman" panose="02020603050405020304" pitchFamily="18" charset="0"/>
              </a:rPr>
              <a:t>Market-wide average TPE decreased from $ 390.9 million to $338.6 million.</a:t>
            </a:r>
          </a:p>
          <a:p>
            <a:pPr lvl="1">
              <a:spcAft>
                <a:spcPts val="600"/>
              </a:spcAft>
            </a:pPr>
            <a:r>
              <a:rPr lang="en-US" sz="1800" dirty="0">
                <a:cs typeface="Times New Roman" panose="02020603050405020304" pitchFamily="18" charset="0"/>
              </a:rPr>
              <a:t>TPE decreased by $18.5 million for “Load and Gen” category.</a:t>
            </a:r>
          </a:p>
          <a:p>
            <a:pPr lvl="1">
              <a:spcAft>
                <a:spcPts val="600"/>
              </a:spcAft>
            </a:pPr>
            <a:r>
              <a:rPr lang="en-US" sz="1800" dirty="0">
                <a:cs typeface="Times New Roman" panose="02020603050405020304" pitchFamily="18" charset="0"/>
              </a:rPr>
              <a:t>TPE decreased by $ 33.4 million for “Trader” category.</a:t>
            </a:r>
          </a:p>
          <a:p>
            <a:pPr>
              <a:spcAft>
                <a:spcPts val="600"/>
              </a:spcAft>
            </a:pPr>
            <a:r>
              <a:rPr lang="en-US" sz="1800" dirty="0">
                <a:cs typeface="Times New Roman" panose="02020603050405020304" pitchFamily="18" charset="0"/>
              </a:rPr>
              <a:t>Average Excess collateral increased from $ 2,004.3 million to $2,123.2 million.</a:t>
            </a:r>
          </a:p>
          <a:p>
            <a:pPr lvl="1">
              <a:spcAft>
                <a:spcPts val="600"/>
              </a:spcAft>
            </a:pPr>
            <a:r>
              <a:rPr lang="en-US" sz="1800" dirty="0">
                <a:cs typeface="Times New Roman" panose="02020603050405020304" pitchFamily="18" charset="0"/>
              </a:rPr>
              <a:t>increased by $85.0 million for “Load and Gen” category </a:t>
            </a:r>
          </a:p>
          <a:p>
            <a:pPr lvl="1">
              <a:spcAft>
                <a:spcPts val="600"/>
              </a:spcAft>
            </a:pPr>
            <a:r>
              <a:rPr lang="en-US" sz="1800" dirty="0">
                <a:cs typeface="Times New Roman" panose="02020603050405020304" pitchFamily="18" charset="0"/>
              </a:rPr>
              <a:t>increased by $28.2 million for “Load Only” category.</a:t>
            </a:r>
          </a:p>
          <a:p>
            <a:pPr lvl="1">
              <a:spcAft>
                <a:spcPts val="600"/>
              </a:spcAft>
            </a:pPr>
            <a:r>
              <a:rPr lang="en-US" sz="1800" dirty="0">
                <a:cs typeface="Times New Roman" panose="02020603050405020304" pitchFamily="18" charset="0"/>
              </a:rPr>
              <a:t>increased by $4.8 million for “Trader” category.</a:t>
            </a:r>
          </a:p>
          <a:p>
            <a:pPr>
              <a:spcAft>
                <a:spcPts val="600"/>
              </a:spcAft>
            </a:pPr>
            <a:r>
              <a:rPr lang="en-US" sz="1800" dirty="0">
                <a:cs typeface="Times New Roman" panose="02020603050405020304" pitchFamily="18" charset="0"/>
              </a:rPr>
              <a:t>Number of active Counter-Parties remained flat.</a:t>
            </a:r>
            <a:endParaRPr lang="en-US" sz="1800" dirty="0"/>
          </a:p>
          <a:p>
            <a:pPr marL="0" indent="0">
              <a:buNone/>
            </a:pPr>
            <a:endParaRPr lang="en-US" sz="2000" dirty="0"/>
          </a:p>
          <a:p>
            <a:pPr marL="914400" lvl="2" indent="0">
              <a:spcBef>
                <a:spcPts val="0"/>
              </a:spcBef>
              <a:buNone/>
              <a:defRPr/>
            </a:pPr>
            <a:endParaRPr lang="en-US" sz="20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dirty="0"/>
          </a:p>
        </p:txBody>
      </p:sp>
    </p:spTree>
    <p:extLst>
      <p:ext uri="{BB962C8B-B14F-4D97-AF65-F5344CB8AC3E}">
        <p14:creationId xmlns:p14="http://schemas.microsoft.com/office/powerpoint/2010/main" val="12183443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smtClean="0"/>
              <a:t>MCWG </a:t>
            </a:r>
            <a:r>
              <a:rPr lang="en-US" dirty="0" smtClean="0">
                <a:latin typeface="+mn-lt"/>
              </a:rPr>
              <a:t>update</a:t>
            </a:r>
            <a:r>
              <a:rPr lang="en-US" dirty="0" smtClean="0"/>
              <a:t> to WMS</a:t>
            </a:r>
            <a:endParaRPr lang="en-US" dirty="0"/>
          </a:p>
        </p:txBody>
      </p:sp>
      <p:sp>
        <p:nvSpPr>
          <p:cNvPr id="3" name="Content Placeholder 2"/>
          <p:cNvSpPr>
            <a:spLocks noGrp="1"/>
          </p:cNvSpPr>
          <p:nvPr>
            <p:ph idx="1"/>
          </p:nvPr>
        </p:nvSpPr>
        <p:spPr>
          <a:xfrm>
            <a:off x="533400" y="1143000"/>
            <a:ext cx="8229600" cy="5257800"/>
          </a:xfrm>
        </p:spPr>
        <p:txBody>
          <a:bodyPr>
            <a:normAutofit fontScale="47500" lnSpcReduction="20000"/>
          </a:bodyPr>
          <a:lstStyle/>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dirty="0" smtClean="0"/>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3300" dirty="0" smtClean="0"/>
          </a:p>
          <a:p>
            <a:pPr marL="0" indent="0">
              <a:buNone/>
            </a:pPr>
            <a:endParaRPr lang="en-US" sz="3300" dirty="0" smtClean="0"/>
          </a:p>
          <a:p>
            <a:pPr marL="0" indent="0">
              <a:buNone/>
            </a:pPr>
            <a:endParaRPr lang="en-US" sz="3300" dirty="0"/>
          </a:p>
          <a:p>
            <a:pPr marL="0" indent="0">
              <a:buNone/>
            </a:pPr>
            <a:endParaRPr lang="en-US" sz="3300" dirty="0" smtClean="0"/>
          </a:p>
          <a:p>
            <a:pPr marL="0" indent="0">
              <a:buNone/>
            </a:pPr>
            <a:endParaRPr lang="en-US" sz="3300" dirty="0"/>
          </a:p>
          <a:p>
            <a:pPr marL="0" indent="0">
              <a:buNone/>
            </a:pPr>
            <a:r>
              <a:rPr lang="en-US" sz="3300" dirty="0" smtClean="0"/>
              <a:t>July 18 and August 18 RFAR and DFAF were high. </a:t>
            </a:r>
            <a:endParaRPr lang="en-US" sz="3300" dirty="0"/>
          </a:p>
          <a:p>
            <a:pPr marL="0" indent="0">
              <a:buNone/>
            </a:pPr>
            <a:endParaRPr lang="en-US" sz="2400" b="1" dirty="0"/>
          </a:p>
          <a:p>
            <a:pPr marL="0" indent="0">
              <a:buNone/>
            </a:pPr>
            <a:r>
              <a:rPr lang="en-US" sz="2400" b="1" dirty="0"/>
              <a:t> </a:t>
            </a:r>
            <a:endParaRPr lang="en-US" sz="2000" dirty="0"/>
          </a:p>
          <a:p>
            <a:pPr marL="914400" lvl="2" indent="0">
              <a:spcBef>
                <a:spcPts val="0"/>
              </a:spcBef>
              <a:buNone/>
              <a:defRPr/>
            </a:pPr>
            <a:endParaRPr lang="en-US" sz="20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850" y="1447800"/>
            <a:ext cx="7986713"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2701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smtClean="0"/>
              <a:t>MCWG </a:t>
            </a:r>
            <a:r>
              <a:rPr lang="en-US" dirty="0" smtClean="0">
                <a:latin typeface="+mn-lt"/>
              </a:rPr>
              <a:t>update</a:t>
            </a:r>
            <a:r>
              <a:rPr lang="en-US" dirty="0" smtClean="0"/>
              <a:t> to WMS</a:t>
            </a:r>
            <a:endParaRPr lang="en-US" dirty="0"/>
          </a:p>
        </p:txBody>
      </p:sp>
      <p:sp>
        <p:nvSpPr>
          <p:cNvPr id="3" name="Content Placeholder 2"/>
          <p:cNvSpPr>
            <a:spLocks noGrp="1"/>
          </p:cNvSpPr>
          <p:nvPr>
            <p:ph idx="1"/>
          </p:nvPr>
        </p:nvSpPr>
        <p:spPr>
          <a:xfrm>
            <a:off x="533400" y="1143000"/>
            <a:ext cx="8229600" cy="5257800"/>
          </a:xfrm>
        </p:spPr>
        <p:txBody>
          <a:bodyPr>
            <a:normAutofit fontScale="25000" lnSpcReduction="20000"/>
          </a:bodyPr>
          <a:lstStyle/>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7200" b="1" dirty="0" smtClean="0"/>
          </a:p>
          <a:p>
            <a:pPr marL="0" indent="0">
              <a:buNone/>
            </a:pPr>
            <a:endParaRPr lang="en-US" sz="7200" dirty="0" smtClean="0"/>
          </a:p>
          <a:p>
            <a:pPr marL="0" indent="0">
              <a:buNone/>
            </a:pPr>
            <a:endParaRPr lang="en-US" sz="7200" dirty="0"/>
          </a:p>
          <a:p>
            <a:pPr marL="0" indent="0">
              <a:buNone/>
            </a:pPr>
            <a:r>
              <a:rPr lang="en-US" sz="7200" dirty="0" smtClean="0"/>
              <a:t>Discretionary collateral -</a:t>
            </a:r>
            <a:r>
              <a:rPr lang="en-US" sz="7200" dirty="0"/>
              <a:t>only include letter of credit, surety bond, guarantee and NO unsecured credit</a:t>
            </a:r>
          </a:p>
          <a:p>
            <a:pPr marL="0" indent="0">
              <a:buNone/>
            </a:pPr>
            <a:endParaRPr lang="en-US" sz="7200"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dirty="0" smtClean="0"/>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3300" dirty="0" smtClean="0"/>
          </a:p>
          <a:p>
            <a:pPr marL="0" indent="0">
              <a:buNone/>
            </a:pPr>
            <a:endParaRPr lang="en-US" sz="3300" dirty="0" smtClean="0"/>
          </a:p>
          <a:p>
            <a:pPr marL="0" indent="0">
              <a:buNone/>
            </a:pPr>
            <a:endParaRPr lang="en-US" sz="3300" dirty="0"/>
          </a:p>
          <a:p>
            <a:pPr marL="0" indent="0">
              <a:buNone/>
            </a:pPr>
            <a:endParaRPr lang="en-US" sz="3300" dirty="0" smtClean="0"/>
          </a:p>
          <a:p>
            <a:pPr marL="0" indent="0">
              <a:buNone/>
            </a:pPr>
            <a:endParaRPr lang="en-US" sz="2400" b="1" dirty="0"/>
          </a:p>
          <a:p>
            <a:pPr marL="0" indent="0">
              <a:buNone/>
            </a:pPr>
            <a:r>
              <a:rPr lang="en-US" sz="2400" b="1" dirty="0"/>
              <a:t> </a:t>
            </a:r>
            <a:endParaRPr lang="en-US" sz="2000" dirty="0"/>
          </a:p>
          <a:p>
            <a:pPr marL="914400" lvl="2" indent="0">
              <a:spcBef>
                <a:spcPts val="0"/>
              </a:spcBef>
              <a:buNone/>
              <a:defRPr/>
            </a:pPr>
            <a:endParaRPr lang="en-US" sz="20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875" y="1219200"/>
            <a:ext cx="7840663"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3899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838200"/>
          </a:xfrm>
        </p:spPr>
        <p:txBody>
          <a:bodyPr/>
          <a:lstStyle/>
          <a:p>
            <a:r>
              <a:rPr lang="en-US" dirty="0" smtClean="0"/>
              <a:t>MCWG </a:t>
            </a:r>
            <a:r>
              <a:rPr lang="en-US" dirty="0" smtClean="0">
                <a:latin typeface="+mn-lt"/>
              </a:rPr>
              <a:t>update</a:t>
            </a:r>
            <a:r>
              <a:rPr lang="en-US" dirty="0" smtClean="0"/>
              <a:t> to WMS</a:t>
            </a:r>
            <a:endParaRPr lang="en-US" dirty="0"/>
          </a:p>
        </p:txBody>
      </p:sp>
      <p:sp>
        <p:nvSpPr>
          <p:cNvPr id="3" name="Content Placeholder 2"/>
          <p:cNvSpPr>
            <a:spLocks noGrp="1"/>
          </p:cNvSpPr>
          <p:nvPr>
            <p:ph idx="1"/>
          </p:nvPr>
        </p:nvSpPr>
        <p:spPr>
          <a:xfrm>
            <a:off x="533400" y="1143000"/>
            <a:ext cx="8229600" cy="5257800"/>
          </a:xfrm>
        </p:spPr>
        <p:txBody>
          <a:bodyPr>
            <a:normAutofit fontScale="25000" lnSpcReduction="20000"/>
          </a:bodyPr>
          <a:lstStyle/>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7200" b="1" dirty="0" smtClean="0"/>
          </a:p>
          <a:p>
            <a:pPr marL="0" indent="0">
              <a:buNone/>
            </a:pPr>
            <a:endParaRPr lang="en-US" sz="7200" dirty="0" smtClean="0"/>
          </a:p>
          <a:p>
            <a:pPr marL="0" indent="0">
              <a:buNone/>
            </a:pPr>
            <a:endParaRPr lang="en-US" sz="7200"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b="1" dirty="0"/>
          </a:p>
          <a:p>
            <a:pPr marL="0" indent="0">
              <a:buNone/>
            </a:pPr>
            <a:endParaRPr lang="en-US" sz="2400" b="1" dirty="0" smtClean="0"/>
          </a:p>
          <a:p>
            <a:pPr marL="0" indent="0">
              <a:buNone/>
            </a:pPr>
            <a:endParaRPr lang="en-US" sz="2400" dirty="0" smtClean="0"/>
          </a:p>
          <a:p>
            <a:pPr marL="0" indent="0">
              <a:buNone/>
            </a:pPr>
            <a:endParaRPr lang="en-US" sz="2400" dirty="0"/>
          </a:p>
          <a:p>
            <a:pPr marL="0" indent="0">
              <a:buNone/>
            </a:pPr>
            <a:endParaRPr lang="en-US" sz="2400" dirty="0" smtClean="0"/>
          </a:p>
          <a:p>
            <a:pPr marL="0" indent="0">
              <a:buNone/>
            </a:pPr>
            <a:endParaRPr lang="en-US" sz="2400" dirty="0"/>
          </a:p>
          <a:p>
            <a:pPr marL="0" indent="0">
              <a:buNone/>
            </a:pPr>
            <a:endParaRPr lang="en-US" sz="3300" dirty="0" smtClean="0"/>
          </a:p>
          <a:p>
            <a:pPr marL="0" indent="0">
              <a:buNone/>
            </a:pPr>
            <a:endParaRPr lang="en-US" sz="3300" dirty="0" smtClean="0"/>
          </a:p>
          <a:p>
            <a:pPr marL="0" indent="0">
              <a:buNone/>
            </a:pPr>
            <a:endParaRPr lang="en-US" sz="3300" dirty="0"/>
          </a:p>
          <a:p>
            <a:pPr marL="0" indent="0">
              <a:buNone/>
            </a:pPr>
            <a:endParaRPr lang="en-US" sz="3300" dirty="0" smtClean="0"/>
          </a:p>
          <a:p>
            <a:pPr marL="0" indent="0">
              <a:buNone/>
            </a:pPr>
            <a:endParaRPr lang="en-US" sz="2400" b="1" dirty="0"/>
          </a:p>
          <a:p>
            <a:pPr marL="0" indent="0">
              <a:buNone/>
            </a:pPr>
            <a:r>
              <a:rPr lang="en-US" sz="2400" b="1" dirty="0"/>
              <a:t> </a:t>
            </a:r>
            <a:endParaRPr lang="en-US" sz="2000" dirty="0"/>
          </a:p>
          <a:p>
            <a:pPr marL="914400" lvl="2" indent="0">
              <a:spcBef>
                <a:spcPts val="0"/>
              </a:spcBef>
              <a:buNone/>
              <a:defRPr/>
            </a:pPr>
            <a:endParaRPr lang="en-US" sz="2000"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388" y="1371600"/>
            <a:ext cx="7767637" cy="437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42067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7624</TotalTime>
  <Words>738</Words>
  <Application>Microsoft Office PowerPoint</Application>
  <PresentationFormat>On-screen Show (4:3)</PresentationFormat>
  <Paragraphs>267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Market Credit Working Group update to the Wholesale Market Subcommittee</vt:lpstr>
      <vt:lpstr>MCWG update to WMS</vt:lpstr>
      <vt:lpstr>MCWG update to WMS</vt:lpstr>
      <vt:lpstr>MCWG update to WMS</vt:lpstr>
      <vt:lpstr>MCWG update to WMS</vt:lpstr>
      <vt:lpstr>MCWG update to WMS</vt:lpstr>
      <vt:lpstr>MCWG update to WMS</vt:lpstr>
      <vt:lpstr>MCWG update to WMS</vt:lpstr>
      <vt:lpstr>MCWG update to WMS</vt:lpstr>
      <vt:lpstr>MCWG update to WMS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Credit Working Group update to the Wholesale Market Subcommittee</dc:title>
  <dc:creator>Barnes, Bill</dc:creator>
  <cp:lastModifiedBy>Wan, Josephine</cp:lastModifiedBy>
  <cp:revision>257</cp:revision>
  <dcterms:created xsi:type="dcterms:W3CDTF">2006-08-16T00:00:00Z</dcterms:created>
  <dcterms:modified xsi:type="dcterms:W3CDTF">2019-01-30T05:09:24Z</dcterms:modified>
</cp:coreProperties>
</file>