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402" r:id="rId3"/>
    <p:sldId id="401" r:id="rId4"/>
    <p:sldId id="398" r:id="rId5"/>
    <p:sldId id="400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>
        <p:scale>
          <a:sx n="112" d="100"/>
          <a:sy n="112" d="100"/>
        </p:scale>
        <p:origin x="-1584" y="7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February 5</a:t>
            </a:r>
            <a:r>
              <a:rPr lang="en-US" sz="2800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</a:rPr>
              <a:t>,</a:t>
            </a:r>
            <a:r>
              <a:rPr lang="en-US" sz="2800" dirty="0" smtClean="0">
                <a:latin typeface="Calibri" panose="020F0502020204030204" pitchFamily="34" charset="0"/>
              </a:rPr>
              <a:t> 2019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</a:t>
            </a:r>
            <a:r>
              <a:rPr lang="en-US" dirty="0" smtClean="0"/>
              <a:t>in February – Georgetown, TX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820304"/>
              </p:ext>
            </p:extLst>
          </p:nvPr>
        </p:nvGraphicFramePr>
        <p:xfrm>
          <a:off x="381001" y="1371600"/>
          <a:ext cx="8381999" cy="1573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="" xmlns:a16="http://schemas.microsoft.com/office/drawing/2014/main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="" xmlns:a16="http://schemas.microsoft.com/office/drawing/2014/main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="" xmlns:a16="http://schemas.microsoft.com/office/drawing/2014/main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0858444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Georgetown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/>
                        <a:t>Georgetown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February 19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  <a:r>
                        <a:rPr lang="en-US" baseline="0" dirty="0"/>
                        <a:t> 20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72969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Topics noted from attendees!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82000" cy="5486400"/>
          </a:xfrm>
        </p:spPr>
        <p:txBody>
          <a:bodyPr/>
          <a:lstStyle/>
          <a:p>
            <a:pPr marL="0" indent="0">
              <a:buNone/>
            </a:pPr>
            <a:r>
              <a:rPr lang="en-US" b="0" dirty="0"/>
              <a:t> </a:t>
            </a:r>
            <a:r>
              <a:rPr lang="en-US" b="0" dirty="0" smtClean="0"/>
              <a:t>     Retail 101</a:t>
            </a:r>
          </a:p>
          <a:p>
            <a:pPr lvl="1"/>
            <a:r>
              <a:rPr lang="en-US" dirty="0" smtClean="0"/>
              <a:t>		MIS</a:t>
            </a:r>
          </a:p>
          <a:p>
            <a:pPr lvl="1"/>
            <a:r>
              <a:rPr lang="en-US" dirty="0" smtClean="0"/>
              <a:t>		MarkeTrak </a:t>
            </a:r>
          </a:p>
          <a:p>
            <a:pPr lvl="1"/>
            <a:r>
              <a:rPr lang="en-US" dirty="0" smtClean="0"/>
              <a:t>		Digital Certificates</a:t>
            </a:r>
          </a:p>
          <a:p>
            <a:pPr lvl="1"/>
            <a:r>
              <a:rPr lang="en-US" dirty="0" smtClean="0"/>
              <a:t>		Billing</a:t>
            </a:r>
          </a:p>
          <a:p>
            <a:pPr lvl="1"/>
            <a:r>
              <a:rPr lang="en-US" dirty="0" smtClean="0"/>
              <a:t>		ERCOT Governance </a:t>
            </a:r>
          </a:p>
          <a:p>
            <a:pPr lvl="1"/>
            <a:r>
              <a:rPr lang="en-US" dirty="0" smtClean="0"/>
              <a:t>		TX SET</a:t>
            </a:r>
          </a:p>
          <a:p>
            <a:pPr lvl="1"/>
            <a:r>
              <a:rPr lang="en-US" dirty="0" smtClean="0"/>
              <a:t>		Data Extracts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TX SET Overview</a:t>
            </a:r>
          </a:p>
          <a:p>
            <a:pPr lvl="1"/>
            <a:r>
              <a:rPr lang="en-US" dirty="0" smtClean="0"/>
              <a:t>		New Installations</a:t>
            </a:r>
          </a:p>
          <a:p>
            <a:pPr lvl="1"/>
            <a:r>
              <a:rPr lang="en-US" dirty="0" smtClean="0"/>
              <a:t>		Solution to Stacking (which transaction “wins”)</a:t>
            </a:r>
          </a:p>
          <a:p>
            <a:pPr lvl="1"/>
            <a:r>
              <a:rPr lang="en-US" dirty="0" smtClean="0"/>
              <a:t>		Service Order Options 1, 2, 3</a:t>
            </a:r>
          </a:p>
          <a:p>
            <a:pPr lvl="1"/>
            <a:r>
              <a:rPr lang="en-US" dirty="0" smtClean="0"/>
              <a:t>		Mass Transition-POLR Processes</a:t>
            </a:r>
          </a:p>
          <a:p>
            <a:pPr lvl="1"/>
            <a:r>
              <a:rPr lang="en-US" dirty="0" smtClean="0"/>
              <a:t>		</a:t>
            </a:r>
            <a:r>
              <a:rPr lang="en-US" dirty="0" err="1" smtClean="0"/>
              <a:t>MarkeTrak</a:t>
            </a:r>
            <a:r>
              <a:rPr lang="en-US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1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Instructor Led Retail </a:t>
            </a:r>
            <a:r>
              <a:rPr lang="en-US" dirty="0" smtClean="0"/>
              <a:t>Trainings in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322377"/>
              </p:ext>
            </p:extLst>
          </p:nvPr>
        </p:nvGraphicFramePr>
        <p:xfrm>
          <a:off x="304800" y="1676400"/>
          <a:ext cx="86868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4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53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63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4255">
                <a:tc gridSpan="4">
                  <a:txBody>
                    <a:bodyPr/>
                    <a:lstStyle/>
                    <a:p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DALLAS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/>
                        <a:t>Oncor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8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WEDNESDAY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1</a:t>
                      </a:r>
                      <a:r>
                        <a:rPr lang="en-US" sz="18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  <a:r>
                        <a:rPr lang="en-US" baseline="0" dirty="0"/>
                        <a:t> 2</a:t>
                      </a:r>
                      <a:r>
                        <a:rPr lang="en-US" baseline="30000" dirty="0"/>
                        <a:t>nd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err="1"/>
                        <a:t>CenterPoint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February 7, 2019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dirty="0">
                <a:latin typeface="Calibri" panose="020F0502020204030204" pitchFamily="34" charset="0"/>
              </a:rPr>
              <a:t>ERCOT Met Center 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Room </a:t>
            </a:r>
            <a:r>
              <a:rPr lang="en-US" dirty="0" smtClean="0">
                <a:latin typeface="Calibri" panose="020F0502020204030204" pitchFamily="34" charset="0"/>
              </a:rPr>
              <a:t>102</a:t>
            </a: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886200"/>
            <a:ext cx="7848600" cy="2057400"/>
          </a:xfrm>
        </p:spPr>
        <p:txBody>
          <a:bodyPr/>
          <a:lstStyle/>
          <a:p>
            <a:pPr algn="ctr"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Agenda Includes: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Retail </a:t>
            </a:r>
            <a:r>
              <a:rPr lang="en-US" dirty="0"/>
              <a:t>101 </a:t>
            </a:r>
            <a:r>
              <a:rPr lang="en-US" dirty="0" smtClean="0"/>
              <a:t>revisions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February training logistics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Mass Transition module brainstorming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7120</TotalTime>
  <Words>377</Words>
  <Application>Microsoft Office PowerPoint</Application>
  <PresentationFormat>On-screen Show (4:3)</PresentationFormat>
  <Paragraphs>103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 Design</vt:lpstr>
      <vt:lpstr>ERCOT  Retail Market Training  Task Force</vt:lpstr>
      <vt:lpstr>Retail Training in February – Georgetown, TX</vt:lpstr>
      <vt:lpstr>Popular Topics noted from attendees! </vt:lpstr>
      <vt:lpstr>Instructor Led Retail Trainings in 2019</vt:lpstr>
      <vt:lpstr>MarkeTrak On-line Training Modules Available </vt:lpstr>
      <vt:lpstr>Retail Market Training - Registration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365</cp:revision>
  <cp:lastPrinted>2016-02-12T19:29:41Z</cp:lastPrinted>
  <dcterms:created xsi:type="dcterms:W3CDTF">2005-04-21T14:28:35Z</dcterms:created>
  <dcterms:modified xsi:type="dcterms:W3CDTF">2019-02-01T00:18:08Z</dcterms:modified>
</cp:coreProperties>
</file>