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2019 WMS Working Group Leadership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Congestion Management Working Group (CMWG)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</a:t>
            </a:r>
            <a:r>
              <a:rPr lang="en-US" altLang="en-US" sz="1400" dirty="0" smtClean="0">
                <a:solidFill>
                  <a:schemeClr val="tx1"/>
                </a:solidFill>
              </a:rPr>
              <a:t>OPEN</a:t>
            </a:r>
            <a:r>
              <a:rPr lang="en-US" altLang="en-US" sz="1400" dirty="0" smtClean="0">
                <a:solidFill>
                  <a:schemeClr val="bg1">
                    <a:lumMod val="75000"/>
                  </a:schemeClr>
                </a:solidFill>
              </a:rPr>
              <a:t>		</a:t>
            </a:r>
            <a:r>
              <a:rPr lang="en-US" sz="1400" i="1" dirty="0" smtClean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en-US" altLang="en-US" sz="1400" dirty="0">
                <a:solidFill>
                  <a:schemeClr val="tx1"/>
                </a:solidFill>
              </a:rPr>
              <a:t>ice Chair: </a:t>
            </a:r>
            <a:r>
              <a:rPr lang="en-US" sz="1400" dirty="0">
                <a:solidFill>
                  <a:schemeClr val="tx1"/>
                </a:solidFill>
              </a:rPr>
              <a:t> OPEN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Demand Side Working Group (DSWG)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OPEN	</a:t>
            </a:r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en-US" altLang="en-US" sz="1400" dirty="0" smtClean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en-US" altLang="en-US" sz="1400" dirty="0" smtClean="0">
                <a:solidFill>
                  <a:schemeClr val="tx1"/>
                </a:solidFill>
              </a:rPr>
              <a:t>Vice Chair(s):  OPEN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Market Credit Working Group (MCWG)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Bill Barnes </a:t>
            </a:r>
            <a:r>
              <a:rPr lang="en-US" altLang="en-US" sz="1400" i="1" dirty="0">
                <a:solidFill>
                  <a:schemeClr val="tx1"/>
                </a:solidFill>
              </a:rPr>
              <a:t>Reliant Energy Retail Services   </a:t>
            </a:r>
            <a:r>
              <a:rPr lang="en-US" altLang="en-US" sz="1400" dirty="0">
                <a:solidFill>
                  <a:schemeClr val="tx1"/>
                </a:solidFill>
              </a:rPr>
              <a:t>Vice Chair: Josephine Wan </a:t>
            </a:r>
            <a:r>
              <a:rPr lang="en-US" altLang="en-US" sz="1400" i="1" dirty="0">
                <a:solidFill>
                  <a:schemeClr val="tx1"/>
                </a:solidFill>
              </a:rPr>
              <a:t>Austin 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Market Settlement Working Group (MSWG) 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Heather </a:t>
            </a:r>
            <a:r>
              <a:rPr lang="en-US" sz="1400" dirty="0">
                <a:solidFill>
                  <a:schemeClr val="tx1"/>
                </a:solidFill>
              </a:rPr>
              <a:t>Boisseau </a:t>
            </a:r>
            <a:r>
              <a:rPr lang="en-US" sz="1400" i="1" dirty="0">
                <a:solidFill>
                  <a:schemeClr val="tx1"/>
                </a:solidFill>
              </a:rPr>
              <a:t>LCRA	</a:t>
            </a:r>
            <a:r>
              <a:rPr lang="en-US" sz="1400" dirty="0" smtClean="0"/>
              <a:t>	</a:t>
            </a:r>
            <a:r>
              <a:rPr lang="en-US" altLang="en-US" sz="1400" dirty="0" smtClean="0">
                <a:solidFill>
                  <a:schemeClr val="tx1"/>
                </a:solidFill>
              </a:rPr>
              <a:t>Vice </a:t>
            </a:r>
            <a:r>
              <a:rPr lang="en-US" altLang="en-US" sz="1400" dirty="0">
                <a:solidFill>
                  <a:schemeClr val="tx1"/>
                </a:solidFill>
              </a:rPr>
              <a:t>Chair: </a:t>
            </a:r>
            <a:r>
              <a:rPr lang="en-US" altLang="en-US" sz="1400" dirty="0" err="1">
                <a:solidFill>
                  <a:schemeClr val="tx1"/>
                </a:solidFill>
              </a:rPr>
              <a:t>Teng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Shuye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i="1" dirty="0">
                <a:solidFill>
                  <a:schemeClr val="tx1"/>
                </a:solidFill>
              </a:rPr>
              <a:t>Austin Energy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en-US" sz="1400" i="1" dirty="0">
                <a:solidFill>
                  <a:schemeClr val="tx1"/>
                </a:solidFill>
              </a:rPr>
              <a:t>Austin 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Metering Working Group (MWG)  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 </a:t>
            </a:r>
            <a:r>
              <a:rPr lang="en-US" altLang="en-US" sz="1400" dirty="0" smtClean="0">
                <a:solidFill>
                  <a:schemeClr val="tx1"/>
                </a:solidFill>
              </a:rPr>
              <a:t>OPEN</a:t>
            </a:r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</a:rPr>
              <a:t>			</a:t>
            </a:r>
            <a:r>
              <a:rPr lang="en-US" altLang="en-US" sz="1400" dirty="0">
                <a:solidFill>
                  <a:schemeClr val="tx1"/>
                </a:solidFill>
              </a:rPr>
              <a:t>Vice Chair:   </a:t>
            </a:r>
            <a:r>
              <a:rPr lang="en-US" altLang="en-US" sz="1400" dirty="0" smtClean="0">
                <a:solidFill>
                  <a:schemeClr val="tx1"/>
                </a:solidFill>
              </a:rPr>
              <a:t>OPEN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Resource Cost Working Group (RCWG)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</a:t>
            </a:r>
            <a:r>
              <a:rPr lang="en-US" sz="1400" dirty="0" err="1">
                <a:solidFill>
                  <a:schemeClr val="tx1"/>
                </a:solidFill>
              </a:rPr>
              <a:t>Shuye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Teng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i="1" dirty="0">
                <a:solidFill>
                  <a:schemeClr val="tx1"/>
                </a:solidFill>
              </a:rPr>
              <a:t>Austin Energy </a:t>
            </a:r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en-US" altLang="en-US" sz="1400" dirty="0" smtClean="0">
                <a:solidFill>
                  <a:schemeClr val="tx1"/>
                </a:solidFill>
              </a:rPr>
              <a:t>Vice </a:t>
            </a:r>
            <a:r>
              <a:rPr lang="en-US" altLang="en-US" sz="1400" dirty="0">
                <a:solidFill>
                  <a:schemeClr val="tx1"/>
                </a:solidFill>
              </a:rPr>
              <a:t>Chair</a:t>
            </a:r>
            <a:r>
              <a:rPr lang="en-US" altLang="en-US" sz="1400" dirty="0" smtClean="0">
                <a:solidFill>
                  <a:schemeClr val="tx1"/>
                </a:solidFill>
              </a:rPr>
              <a:t>:  OPEN</a:t>
            </a:r>
            <a:endParaRPr lang="en-US" altLang="en-US" sz="1400" i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i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Supply Analysis Working Group (SAWG)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 Caitlin </a:t>
            </a:r>
            <a:r>
              <a:rPr lang="en-US" altLang="en-US" sz="1400" dirty="0" smtClean="0">
                <a:solidFill>
                  <a:schemeClr val="tx1"/>
                </a:solidFill>
              </a:rPr>
              <a:t>Smith </a:t>
            </a:r>
            <a:r>
              <a:rPr lang="en-US" altLang="en-US" sz="1400" i="1" dirty="0">
                <a:solidFill>
                  <a:schemeClr val="tx1"/>
                </a:solidFill>
              </a:rPr>
              <a:t>Invenergy Energy Management </a:t>
            </a:r>
            <a:r>
              <a:rPr lang="en-US" altLang="en-US" sz="1400" dirty="0" smtClean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en-US" altLang="en-US" sz="1400" dirty="0">
                <a:solidFill>
                  <a:schemeClr val="tx1"/>
                </a:solidFill>
              </a:rPr>
              <a:t>Vice Chair(s</a:t>
            </a:r>
            <a:r>
              <a:rPr lang="en-US" altLang="en-US" sz="1400" dirty="0" smtClean="0">
                <a:solidFill>
                  <a:schemeClr val="tx1"/>
                </a:solidFill>
              </a:rPr>
              <a:t>):   Ian Haley </a:t>
            </a:r>
            <a:r>
              <a:rPr lang="en-US" altLang="en-US" sz="1400" i="1" dirty="0" err="1">
                <a:solidFill>
                  <a:schemeClr val="tx1"/>
                </a:solidFill>
              </a:rPr>
              <a:t>Luminant</a:t>
            </a:r>
            <a:r>
              <a:rPr lang="en-US" altLang="en-US" sz="1400" i="1" dirty="0">
                <a:solidFill>
                  <a:schemeClr val="tx1"/>
                </a:solidFill>
              </a:rPr>
              <a:t> Generation </a:t>
            </a:r>
            <a:endParaRPr lang="en-US" altLang="en-US" sz="1400" i="1" dirty="0" smtClean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i="1" dirty="0" smtClean="0">
                <a:solidFill>
                  <a:schemeClr val="tx1"/>
                </a:solidFill>
              </a:rPr>
              <a:t>							      </a:t>
            </a:r>
            <a:r>
              <a:rPr lang="en-US" altLang="en-US" sz="1400" dirty="0" smtClean="0">
                <a:solidFill>
                  <a:schemeClr val="tx1"/>
                </a:solidFill>
              </a:rPr>
              <a:t>Pete Warnken</a:t>
            </a:r>
            <a:r>
              <a:rPr lang="en-US" altLang="en-US" sz="1400" i="1" dirty="0" smtClean="0">
                <a:solidFill>
                  <a:schemeClr val="tx1"/>
                </a:solidFill>
              </a:rPr>
              <a:t>, ERCOT</a:t>
            </a:r>
            <a:r>
              <a:rPr lang="en-US" altLang="en-US" sz="1400" dirty="0" smtClean="0">
                <a:solidFill>
                  <a:schemeClr val="bg1">
                    <a:lumMod val="75000"/>
                  </a:schemeClr>
                </a:solidFill>
              </a:rPr>
              <a:t>	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400" b="1" dirty="0" smtClean="0">
                <a:solidFill>
                  <a:schemeClr val="tx1"/>
                </a:solidFill>
              </a:rPr>
              <a:t>Wholesale Market Working Group (WMWG)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</a:t>
            </a:r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en-US" sz="1400" dirty="0">
                <a:solidFill>
                  <a:schemeClr val="tx1"/>
                </a:solidFill>
              </a:rPr>
              <a:t>David Detelich </a:t>
            </a:r>
            <a:r>
              <a:rPr lang="en-US" sz="1400" i="1" dirty="0" smtClean="0">
                <a:solidFill>
                  <a:schemeClr val="tx1"/>
                </a:solidFill>
              </a:rPr>
              <a:t>CPS </a:t>
            </a:r>
            <a:r>
              <a:rPr lang="en-US" sz="1400" i="1" dirty="0">
                <a:solidFill>
                  <a:schemeClr val="tx1"/>
                </a:solidFill>
              </a:rPr>
              <a:t>Energy         </a:t>
            </a:r>
            <a:r>
              <a:rPr lang="en-US" sz="1400" dirty="0" smtClean="0"/>
              <a:t>	</a:t>
            </a:r>
            <a:r>
              <a:rPr lang="en-US" altLang="en-US" sz="1400" i="1" dirty="0" smtClean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en-US" altLang="en-US" sz="1400" dirty="0" smtClean="0">
                <a:solidFill>
                  <a:schemeClr val="tx1"/>
                </a:solidFill>
              </a:rPr>
              <a:t>Vice Chair:  Julia </a:t>
            </a:r>
            <a:r>
              <a:rPr lang="en-US" altLang="en-US" sz="1400" dirty="0">
                <a:solidFill>
                  <a:schemeClr val="tx1"/>
                </a:solidFill>
              </a:rPr>
              <a:t>Harvey </a:t>
            </a:r>
            <a:r>
              <a:rPr lang="en-US" altLang="en-US" sz="1400" i="1" dirty="0">
                <a:solidFill>
                  <a:schemeClr val="tx1"/>
                </a:solidFill>
              </a:rPr>
              <a:t>Texas Electric 							 </a:t>
            </a:r>
            <a:r>
              <a:rPr lang="en-US" altLang="en-US" sz="1400" i="1" dirty="0" smtClean="0">
                <a:solidFill>
                  <a:schemeClr val="tx1"/>
                </a:solidFill>
              </a:rPr>
              <a:t>Cooperatives </a:t>
            </a:r>
            <a:endParaRPr lang="en-US" altLang="en-US" sz="1400" i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 smtClean="0">
                <a:solidFill>
                  <a:schemeClr val="bg1">
                    <a:lumMod val="75000"/>
                  </a:schemeClr>
                </a:solidFill>
              </a:rPr>
              <a:t>	</a:t>
            </a:r>
            <a:endParaRPr lang="en-US" alt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</TotalTime>
  <Words>17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2019 WMS Working Group Leadership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Suzy Clifton </cp:lastModifiedBy>
  <cp:revision>68</cp:revision>
  <cp:lastPrinted>2019-01-28T19:15:05Z</cp:lastPrinted>
  <dcterms:created xsi:type="dcterms:W3CDTF">2016-01-21T15:20:31Z</dcterms:created>
  <dcterms:modified xsi:type="dcterms:W3CDTF">2019-02-04T20:43:54Z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