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93489" r:id="rId4"/>
    <p:sldMasterId id="2147493467" r:id="rId5"/>
  </p:sldMasterIdLst>
  <p:notesMasterIdLst>
    <p:notesMasterId r:id="rId21"/>
  </p:notesMasterIdLst>
  <p:handoutMasterIdLst>
    <p:handoutMasterId r:id="rId22"/>
  </p:handoutMasterIdLst>
  <p:sldIdLst>
    <p:sldId id="260" r:id="rId6"/>
    <p:sldId id="284" r:id="rId7"/>
    <p:sldId id="261" r:id="rId8"/>
    <p:sldId id="294" r:id="rId9"/>
    <p:sldId id="295" r:id="rId10"/>
    <p:sldId id="296" r:id="rId11"/>
    <p:sldId id="286" r:id="rId12"/>
    <p:sldId id="287" r:id="rId13"/>
    <p:sldId id="288" r:id="rId14"/>
    <p:sldId id="289" r:id="rId15"/>
    <p:sldId id="290" r:id="rId16"/>
    <p:sldId id="291" r:id="rId17"/>
    <p:sldId id="292" r:id="rId18"/>
    <p:sldId id="293" r:id="rId19"/>
    <p:sldId id="262" r:id="rId20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B33926FF-832A-42D0-9291-3EA76F20DFDB}">
          <p14:sldIdLst>
            <p14:sldId id="260"/>
            <p14:sldId id="284"/>
          </p14:sldIdLst>
        </p14:section>
        <p14:section name="Meeting Minutes" id="{D18BE402-A6BF-4A3B-BBC7-FD970CD5DCEF}">
          <p14:sldIdLst>
            <p14:sldId id="261"/>
          </p14:sldIdLst>
        </p14:section>
        <p14:section name="FMEs &amp; IMFR" id="{7B07A7F3-E643-48FA-B8F7-0A8F95EAB17B}">
          <p14:sldIdLst>
            <p14:sldId id="294"/>
            <p14:sldId id="295"/>
            <p14:sldId id="296"/>
          </p14:sldIdLst>
        </p14:section>
        <p14:section name="Frequency Control" id="{B8F210D6-5D03-4ACD-A13A-59DB9A6E0761}">
          <p14:sldIdLst>
            <p14:sldId id="286"/>
            <p14:sldId id="287"/>
            <p14:sldId id="288"/>
            <p14:sldId id="289"/>
            <p14:sldId id="290"/>
            <p14:sldId id="291"/>
            <p14:sldId id="292"/>
            <p14:sldId id="293"/>
          </p14:sldIdLst>
        </p14:section>
        <p14:section name="Questions" id="{96F416E3-8143-44F1-BC34-31FDEEEDC0B2}">
          <p14:sldIdLst>
            <p14:sldId id="26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4032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iarratano, Alex" initials="GA" lastIdx="1" clrIdx="0">
    <p:extLst>
      <p:ext uri="{19B8F6BF-5375-455C-9EA6-DF929625EA0E}">
        <p15:presenceInfo xmlns:p15="http://schemas.microsoft.com/office/powerpoint/2012/main" userId="S-1-5-21-639947351-343809578-3807592339-4001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386"/>
    <a:srgbClr val="55BAB7"/>
    <a:srgbClr val="00385E"/>
    <a:srgbClr val="C4E3E1"/>
    <a:srgbClr val="C0D1E2"/>
    <a:srgbClr val="0083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484" autoAdjust="0"/>
    <p:restoredTop sz="87462" autoAdjust="0"/>
  </p:normalViewPr>
  <p:slideViewPr>
    <p:cSldViewPr snapToGrid="0" snapToObjects="1">
      <p:cViewPr varScale="1">
        <p:scale>
          <a:sx n="98" d="100"/>
          <a:sy n="98" d="100"/>
        </p:scale>
        <p:origin x="114" y="150"/>
      </p:cViewPr>
      <p:guideLst>
        <p:guide orient="horz" pos="4032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9" d="100"/>
        <a:sy n="149" d="100"/>
      </p:scale>
      <p:origin x="0" y="0"/>
    </p:cViewPr>
  </p:sorterViewPr>
  <p:notesViewPr>
    <p:cSldViewPr snapToGrid="0" snapToObjects="1" showGuides="1">
      <p:cViewPr varScale="1">
        <p:scale>
          <a:sx n="99" d="100"/>
          <a:sy n="99" d="100"/>
        </p:scale>
        <p:origin x="3528" y="78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commentAuthors" Target="commentAuthor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9DE495-51AC-4723-A7B4-B1B58AAC8C5A}" type="datetimeFigureOut">
              <a:rPr lang="en-US" smtClean="0"/>
              <a:t>1/29/2019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0D1E90-E9C6-42A2-8EB7-24DAC221AC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787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DF52B9-7E6C-4146-83FC-76B5AB271E46}" type="datetimeFigureOut">
              <a:rPr lang="en-US" smtClean="0"/>
              <a:t>1/29/2019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1B3D22-F502-4A52-A06E-717BD3D70E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138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6587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4965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309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9664" y="828675"/>
            <a:ext cx="8229600" cy="51165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247650" y="640808"/>
            <a:ext cx="8648700" cy="0"/>
          </a:xfrm>
          <a:prstGeom prst="line">
            <a:avLst/>
          </a:prstGeom>
          <a:ln w="15875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379664" y="179143"/>
            <a:ext cx="8459536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4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21010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>
            <a:off x="247650" y="640808"/>
            <a:ext cx="8648700" cy="0"/>
          </a:xfrm>
          <a:prstGeom prst="line">
            <a:avLst/>
          </a:prstGeom>
          <a:ln w="15875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6"/>
          <p:cNvSpPr txBox="1">
            <a:spLocks/>
          </p:cNvSpPr>
          <p:nvPr userDrawn="1"/>
        </p:nvSpPr>
        <p:spPr>
          <a:xfrm>
            <a:off x="6705600" y="6202150"/>
            <a:ext cx="2133600" cy="1825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379663" y="179143"/>
            <a:ext cx="8458200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4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47129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69712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1475" y="800100"/>
            <a:ext cx="40386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62475" y="800100"/>
            <a:ext cx="40386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247650" y="640808"/>
            <a:ext cx="8648700" cy="0"/>
          </a:xfrm>
          <a:prstGeom prst="line">
            <a:avLst/>
          </a:prstGeom>
          <a:ln w="15875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371475" y="179143"/>
            <a:ext cx="8459536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4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39633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9664" y="9255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9664" y="1565275"/>
            <a:ext cx="4040188" cy="43703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9255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65275"/>
            <a:ext cx="4041775" cy="43703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247650" y="640808"/>
            <a:ext cx="8648700" cy="0"/>
          </a:xfrm>
          <a:prstGeom prst="line">
            <a:avLst/>
          </a:prstGeom>
          <a:ln w="15875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Title Placeholder 1"/>
          <p:cNvSpPr>
            <a:spLocks noGrp="1"/>
          </p:cNvSpPr>
          <p:nvPr>
            <p:ph type="title"/>
          </p:nvPr>
        </p:nvSpPr>
        <p:spPr>
          <a:xfrm>
            <a:off x="379664" y="179143"/>
            <a:ext cx="8459536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4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52241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>
            <a:off x="247650" y="640808"/>
            <a:ext cx="8648700" cy="0"/>
          </a:xfrm>
          <a:prstGeom prst="line">
            <a:avLst/>
          </a:prstGeom>
          <a:ln w="15875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6"/>
          <p:cNvSpPr txBox="1">
            <a:spLocks/>
          </p:cNvSpPr>
          <p:nvPr userDrawn="1"/>
        </p:nvSpPr>
        <p:spPr>
          <a:xfrm>
            <a:off x="6705600" y="6202150"/>
            <a:ext cx="2133600" cy="1825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379663" y="179143"/>
            <a:ext cx="8458200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4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27874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25402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71474"/>
            <a:ext cx="3008313" cy="8921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371474"/>
            <a:ext cx="5111750" cy="558323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6365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08444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ov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66311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Cov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33480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.pn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337" y="-138112"/>
            <a:ext cx="9210675" cy="713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1085849" y="6010274"/>
            <a:ext cx="686752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50" b="1" dirty="0"/>
              <a:t>ROS</a:t>
            </a:r>
          </a:p>
          <a:p>
            <a:pPr algn="l"/>
            <a:r>
              <a:rPr lang="en-US" sz="1050" dirty="0"/>
              <a:t>2/7/2019</a:t>
            </a:r>
          </a:p>
        </p:txBody>
      </p:sp>
    </p:spTree>
    <p:extLst>
      <p:ext uri="{BB962C8B-B14F-4D97-AF65-F5344CB8AC3E}">
        <p14:creationId xmlns:p14="http://schemas.microsoft.com/office/powerpoint/2010/main" val="4158016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90" r:id="rId1"/>
    <p:sldLayoutId id="2147493491" r:id="rId2"/>
    <p:sldLayoutId id="2147493492" r:id="rId3"/>
    <p:sldLayoutId id="2147493493" r:id="rId4"/>
    <p:sldLayoutId id="2147493494" r:id="rId5"/>
    <p:sldLayoutId id="2147493495" r:id="rId6"/>
    <p:sldLayoutId id="2147493496" r:id="rId7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337" y="-138112"/>
            <a:ext cx="9210675" cy="713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975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975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Hello I'm a slide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975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E1B48D-6708-5141-8A45-C2E8F9E8331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3339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74" r:id="rId1"/>
    <p:sldLayoutId id="2147493475" r:id="rId2"/>
    <p:sldLayoutId id="2147493476" r:id="rId3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787400" y="2804577"/>
            <a:ext cx="7543800" cy="2586136"/>
            <a:chOff x="787400" y="1852613"/>
            <a:chExt cx="7543800" cy="2586136"/>
          </a:xfrm>
        </p:grpSpPr>
        <p:sp>
          <p:nvSpPr>
            <p:cNvPr id="10" name="TextBox 9"/>
            <p:cNvSpPr txBox="1"/>
            <p:nvPr/>
          </p:nvSpPr>
          <p:spPr>
            <a:xfrm>
              <a:off x="787400" y="2130425"/>
              <a:ext cx="7543800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/>
                <a:t>PDCWG Report to ROS </a:t>
              </a:r>
            </a:p>
            <a:p>
              <a:endParaRPr lang="en-US" b="1" dirty="0"/>
            </a:p>
            <a:p>
              <a:r>
                <a:rPr lang="en-US" sz="2000" i="1" dirty="0"/>
                <a:t>Chair: Chad Mulholland, NRG</a:t>
              </a:r>
              <a:endParaRPr lang="en-US" sz="2000" dirty="0"/>
            </a:p>
            <a:p>
              <a:r>
                <a:rPr lang="en-US" sz="2000" i="1" dirty="0"/>
                <a:t>Vice Chair: </a:t>
              </a:r>
              <a:r>
                <a:rPr lang="en-US" sz="2000" dirty="0"/>
                <a:t>Jimmy Jackson, CPS</a:t>
              </a:r>
            </a:p>
            <a:p>
              <a:endParaRPr lang="en-US" dirty="0"/>
            </a:p>
            <a:p>
              <a:r>
                <a:rPr lang="en-US" dirty="0"/>
                <a:t>ROS</a:t>
              </a:r>
            </a:p>
            <a:p>
              <a:r>
                <a:rPr lang="en-US" dirty="0"/>
                <a:t>February 7</a:t>
              </a:r>
              <a:r>
                <a:rPr lang="en-US" baseline="30000" dirty="0"/>
                <a:t>th</a:t>
              </a:r>
              <a:r>
                <a:rPr lang="en-US" dirty="0"/>
                <a:t>, 2019</a:t>
              </a: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V="1">
              <a:off x="787400" y="1852613"/>
              <a:ext cx="6286500" cy="12700"/>
            </a:xfrm>
            <a:prstGeom prst="line">
              <a:avLst/>
            </a:prstGeom>
            <a:ln>
              <a:solidFill>
                <a:srgbClr val="00385E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697979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Frequency Profile Analysis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66829" y="828675"/>
            <a:ext cx="7054768" cy="5116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9822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 Error Corrections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31100" y="828675"/>
            <a:ext cx="8126226" cy="5116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0408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ERCOT Total Energy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1100" y="828675"/>
            <a:ext cx="8126226" cy="5116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6332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ERCOT Total Energy from Wind Generation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1100" y="828675"/>
            <a:ext cx="8126226" cy="5116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7109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ERCOT % Energy from Wind Generation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1100" y="828675"/>
            <a:ext cx="8126226" cy="5116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4094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295400" y="2736053"/>
            <a:ext cx="6553200" cy="1385895"/>
            <a:chOff x="1295400" y="2799182"/>
            <a:chExt cx="6553200" cy="1385895"/>
          </a:xfrm>
        </p:grpSpPr>
        <p:sp>
          <p:nvSpPr>
            <p:cNvPr id="2" name="TextBox 1"/>
            <p:cNvSpPr txBox="1"/>
            <p:nvPr/>
          </p:nvSpPr>
          <p:spPr>
            <a:xfrm>
              <a:off x="1295400" y="3199742"/>
              <a:ext cx="65532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/>
                <a:t>Questions?</a:t>
              </a:r>
              <a:endParaRPr lang="en-US" b="1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1428750" y="2799182"/>
              <a:ext cx="6286500" cy="0"/>
            </a:xfrm>
            <a:prstGeom prst="line">
              <a:avLst/>
            </a:prstGeom>
            <a:ln>
              <a:solidFill>
                <a:srgbClr val="00385E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1438275" y="4185077"/>
              <a:ext cx="6286500" cy="0"/>
            </a:xfrm>
            <a:prstGeom prst="line">
              <a:avLst/>
            </a:prstGeom>
            <a:ln>
              <a:solidFill>
                <a:srgbClr val="00385E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87421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Report Overview</a:t>
            </a:r>
          </a:p>
          <a:p>
            <a:pPr lvl="1"/>
            <a:r>
              <a:rPr lang="en-US" sz="2000" dirty="0"/>
              <a:t>Meeting Minutes</a:t>
            </a:r>
          </a:p>
          <a:p>
            <a:pPr lvl="1"/>
            <a:r>
              <a:rPr lang="en-US" sz="2000" dirty="0"/>
              <a:t>BAL-001-TRE-1 FMEs &amp; IMFR</a:t>
            </a:r>
          </a:p>
          <a:p>
            <a:pPr lvl="2"/>
            <a:r>
              <a:rPr lang="en-US" sz="1600" dirty="0"/>
              <a:t>2 FME in the month of December</a:t>
            </a:r>
          </a:p>
          <a:p>
            <a:pPr lvl="1"/>
            <a:r>
              <a:rPr lang="en-US" sz="2000" dirty="0"/>
              <a:t>Frequency Control Report</a:t>
            </a:r>
          </a:p>
          <a:p>
            <a:pPr lvl="2"/>
            <a:endParaRPr lang="en-US" sz="1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Report Overview &amp; Notes</a:t>
            </a:r>
          </a:p>
        </p:txBody>
      </p:sp>
    </p:spTree>
    <p:extLst>
      <p:ext uri="{BB962C8B-B14F-4D97-AF65-F5344CB8AC3E}">
        <p14:creationId xmlns:p14="http://schemas.microsoft.com/office/powerpoint/2010/main" val="32416629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379664" y="828675"/>
            <a:ext cx="8229600" cy="5208231"/>
          </a:xfrm>
        </p:spPr>
        <p:txBody>
          <a:bodyPr>
            <a:normAutofit fontScale="92500" lnSpcReduction="10000"/>
          </a:bodyPr>
          <a:lstStyle/>
          <a:p>
            <a:r>
              <a:rPr lang="en-US" sz="2400" b="1" kern="0" dirty="0"/>
              <a:t>PDCWG Meeting 1/16/19</a:t>
            </a:r>
            <a:endParaRPr lang="en-US" sz="1800" kern="0" dirty="0"/>
          </a:p>
          <a:p>
            <a:pPr lvl="1"/>
            <a:r>
              <a:rPr lang="en-US" sz="1800" kern="0" dirty="0"/>
              <a:t>RRS Limits for NPRR863</a:t>
            </a:r>
          </a:p>
          <a:p>
            <a:pPr lvl="2"/>
            <a:r>
              <a:rPr lang="en-US" sz="1400" kern="0" dirty="0"/>
              <a:t>NPRR863 changes offer limits for RRS bids (currently the lesser of up to 20% of HSL, or 10 times the unit ramp rate) to be based upon historical RRS performance, this is a first kick-off for technical discussion of how the historical performance is to be defined</a:t>
            </a:r>
          </a:p>
          <a:p>
            <a:pPr lvl="2"/>
            <a:r>
              <a:rPr lang="en-US" sz="1400" kern="0" dirty="0"/>
              <a:t>ERCOT proposes that the effective droop of each RRS providing unit be calculated for historical frequency events, and that the droop then be converted to a MW limit value for each generator</a:t>
            </a:r>
          </a:p>
          <a:p>
            <a:pPr lvl="1"/>
            <a:r>
              <a:rPr lang="en-US" sz="1800" kern="0" dirty="0"/>
              <a:t>NOGRR Revisions for to Align with NPRR863</a:t>
            </a:r>
          </a:p>
          <a:p>
            <a:pPr lvl="2"/>
            <a:r>
              <a:rPr lang="en-US" sz="1400" kern="0" dirty="0"/>
              <a:t>The only noteworthy point from the PDC discussion of this topic is some “muddiness” with regard to responsibility for the performance of FFR resources between the QSE and the RE – ERCOT plans to follow up on this in February (section 2.3.1.2 of the NOGRR draft)</a:t>
            </a:r>
          </a:p>
          <a:p>
            <a:pPr lvl="1"/>
            <a:r>
              <a:rPr lang="en-US" sz="1800" kern="0" dirty="0"/>
              <a:t>Southern Cross DC Tie - Preliminary Findings in ERCOT Frequency Overshoot Study/Impacts to RRS</a:t>
            </a:r>
          </a:p>
          <a:p>
            <a:pPr lvl="2"/>
            <a:r>
              <a:rPr lang="en-US" sz="1400" kern="0" dirty="0"/>
              <a:t>ERCOT’s  Resource Contingency Criteria (RCC) is defined as the largest N-2 contingency by BAL-003, and this value is used in ERCOT’s Ancillary Service Methodology to set RRS requirements</a:t>
            </a:r>
          </a:p>
          <a:p>
            <a:pPr lvl="2"/>
            <a:r>
              <a:rPr lang="en-US" sz="1400" kern="0" dirty="0"/>
              <a:t>If SC DC Tie is allowed to import greater than 1,375 MW (STP1 + STP2 = 1,375 MW + 1,375 MW = 2,750 MW ERCOT RCC), then ERCOT RCC will increase accordingly, up to a maximum of 3,375 MW </a:t>
            </a:r>
          </a:p>
          <a:p>
            <a:pPr lvl="1"/>
            <a:r>
              <a:rPr lang="en-US" sz="1800" kern="0" dirty="0"/>
              <a:t>Regulation &amp; Frequency Control Reports</a:t>
            </a:r>
          </a:p>
          <a:p>
            <a:pPr lvl="1"/>
            <a:r>
              <a:rPr lang="en-US" sz="1800" kern="0" dirty="0"/>
              <a:t>PDCWG Leadership Changes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Meeting Minutes</a:t>
            </a:r>
          </a:p>
        </p:txBody>
      </p:sp>
    </p:spTree>
    <p:extLst>
      <p:ext uri="{BB962C8B-B14F-4D97-AF65-F5344CB8AC3E}">
        <p14:creationId xmlns:p14="http://schemas.microsoft.com/office/powerpoint/2010/main" val="31916361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Frequency Measurable Events Performance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49380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800" dirty="0"/>
              <a:t>There were 2 FMEs in December</a:t>
            </a:r>
          </a:p>
          <a:p>
            <a:pPr lvl="1"/>
            <a:r>
              <a:rPr lang="en-US" sz="2200" dirty="0"/>
              <a:t>12/23/2018 06:53:15</a:t>
            </a:r>
          </a:p>
          <a:p>
            <a:pPr lvl="2"/>
            <a:r>
              <a:rPr lang="en-US" sz="1900" dirty="0"/>
              <a:t>Loss of 854 MW</a:t>
            </a:r>
          </a:p>
          <a:p>
            <a:pPr lvl="2"/>
            <a:r>
              <a:rPr lang="en-US" sz="1900" dirty="0"/>
              <a:t>Interconnection Frequency Response: 1,068 MW/0.1 Hz</a:t>
            </a:r>
          </a:p>
          <a:p>
            <a:pPr lvl="2"/>
            <a:r>
              <a:rPr lang="en-US" sz="1900" dirty="0"/>
              <a:t>11 of 56 Evaluated Generation Resources had less than 75% of their expected Initial Primary Frequency Response.</a:t>
            </a:r>
          </a:p>
          <a:p>
            <a:pPr lvl="2"/>
            <a:r>
              <a:rPr lang="en-US" sz="1900" dirty="0"/>
              <a:t>10 of 56 Evaluated Generation Resources had less than 75% of their expected Sustained Primary Frequency Response.</a:t>
            </a:r>
          </a:p>
          <a:p>
            <a:pPr lvl="1"/>
            <a:endParaRPr lang="en-US" sz="2300" dirty="0"/>
          </a:p>
          <a:p>
            <a:pPr lvl="1"/>
            <a:r>
              <a:rPr lang="en-US" sz="2200" dirty="0"/>
              <a:t>12/26/2018 09:24:12</a:t>
            </a:r>
          </a:p>
          <a:p>
            <a:pPr lvl="2"/>
            <a:r>
              <a:rPr lang="en-US" sz="1900" dirty="0"/>
              <a:t>Loss of 491 MW</a:t>
            </a:r>
          </a:p>
          <a:p>
            <a:pPr lvl="2"/>
            <a:r>
              <a:rPr lang="en-US" sz="1900" dirty="0"/>
              <a:t>Interconnection Frequency Response: 1,274 MW/0.1 Hz</a:t>
            </a:r>
          </a:p>
          <a:p>
            <a:pPr lvl="2"/>
            <a:r>
              <a:rPr lang="en-US" sz="1900" dirty="0"/>
              <a:t>9 of 45 Evaluated Generation Resources had less than 75% of their expected Initial Primary Frequency Response.</a:t>
            </a:r>
          </a:p>
          <a:p>
            <a:pPr lvl="2"/>
            <a:r>
              <a:rPr lang="en-US" sz="1900" dirty="0"/>
              <a:t>7 of 45 Evaluated Generation Resources had less than 75% of their expected Sustained Primary Frequency Response.</a:t>
            </a:r>
          </a:p>
          <a:p>
            <a:pPr marL="457200" lvl="1" indent="0">
              <a:buNone/>
            </a:pPr>
            <a:endParaRPr lang="en-US" sz="23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Frequency Measurable Events</a:t>
            </a:r>
          </a:p>
        </p:txBody>
      </p:sp>
    </p:spTree>
    <p:extLst>
      <p:ext uri="{BB962C8B-B14F-4D97-AF65-F5344CB8AC3E}">
        <p14:creationId xmlns:p14="http://schemas.microsoft.com/office/powerpoint/2010/main" val="13668341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9665" y="828675"/>
            <a:ext cx="8459536" cy="4979001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/>
              <a:t>Interconnection Minimum Frequency Response (IMFR) Performance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235430" y="3360673"/>
            <a:ext cx="2124799" cy="4616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200" dirty="0"/>
              <a:t>IMFR Performance currently 1055.26 MW/0.1Hz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123935" y="5864738"/>
            <a:ext cx="371526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+mj-lt"/>
                <a:ea typeface="+mj-ea"/>
                <a:cs typeface="+mj-cs"/>
              </a:rPr>
              <a:t>Frequency Response Obligation (FRO): 381 MW/0.1 Hz</a:t>
            </a:r>
          </a:p>
        </p:txBody>
      </p:sp>
    </p:spTree>
    <p:extLst>
      <p:ext uri="{BB962C8B-B14F-4D97-AF65-F5344CB8AC3E}">
        <p14:creationId xmlns:p14="http://schemas.microsoft.com/office/powerpoint/2010/main" val="25583428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Frequency Control Report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December 2018</a:t>
            </a:r>
          </a:p>
        </p:txBody>
      </p:sp>
    </p:spTree>
    <p:extLst>
      <p:ext uri="{BB962C8B-B14F-4D97-AF65-F5344CB8AC3E}">
        <p14:creationId xmlns:p14="http://schemas.microsoft.com/office/powerpoint/2010/main" val="20750980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7411" y="828675"/>
            <a:ext cx="7933604" cy="5116513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CPS1 Performance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8627" y="828675"/>
            <a:ext cx="3724979" cy="377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950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RMS1 Performance of ERCOT Frequency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1100" y="828675"/>
            <a:ext cx="8126226" cy="5116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8936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ERCOT Colors">
      <a:dk1>
        <a:sysClr val="windowText" lastClr="000000"/>
      </a:dk1>
      <a:lt1>
        <a:sysClr val="window" lastClr="FFFFFF"/>
      </a:lt1>
      <a:dk2>
        <a:srgbClr val="00385E"/>
      </a:dk2>
      <a:lt2>
        <a:srgbClr val="EEECE1"/>
      </a:lt2>
      <a:accent1>
        <a:srgbClr val="008373"/>
      </a:accent1>
      <a:accent2>
        <a:srgbClr val="056BB8"/>
      </a:accent2>
      <a:accent3>
        <a:srgbClr val="680546"/>
      </a:accent3>
      <a:accent4>
        <a:srgbClr val="FDC709"/>
      </a:accent4>
      <a:accent5>
        <a:srgbClr val="E5E5E2"/>
      </a:accent5>
      <a:accent6>
        <a:srgbClr val="1F8A45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ERCOT Colors">
      <a:dk1>
        <a:sysClr val="windowText" lastClr="000000"/>
      </a:dk1>
      <a:lt1>
        <a:sysClr val="window" lastClr="FFFFFF"/>
      </a:lt1>
      <a:dk2>
        <a:srgbClr val="00385E"/>
      </a:dk2>
      <a:lt2>
        <a:srgbClr val="EEECE1"/>
      </a:lt2>
      <a:accent1>
        <a:srgbClr val="008373"/>
      </a:accent1>
      <a:accent2>
        <a:srgbClr val="056BB8"/>
      </a:accent2>
      <a:accent3>
        <a:srgbClr val="680546"/>
      </a:accent3>
      <a:accent4>
        <a:srgbClr val="FDC709"/>
      </a:accent4>
      <a:accent5>
        <a:srgbClr val="E5E5E2"/>
      </a:accent5>
      <a:accent6>
        <a:srgbClr val="1F8A45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nformation_x0020_Classification xmlns="c34af464-7aa1-4edd-9be4-83dffc1cb926">ERCOT Limited</Information_x0020_Classification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EB6C32BA7893B4D8D08DA703C6B8599" ma:contentTypeVersion="0" ma:contentTypeDescription="Create a new document." ma:contentTypeScope="" ma:versionID="438847a72b75665982a8a359f97ca60b">
  <xsd:schema xmlns:xsd="http://www.w3.org/2001/XMLSchema" xmlns:xs="http://www.w3.org/2001/XMLSchema" xmlns:p="http://schemas.microsoft.com/office/2006/metadata/properties" xmlns:ns2="c34af464-7aa1-4edd-9be4-83dffc1cb926" targetNamespace="http://schemas.microsoft.com/office/2006/metadata/properties" ma:root="true" ma:fieldsID="429eac13a7923d6b47fc28e8f4096b10" ns2:_="">
    <xsd:import namespace="c34af464-7aa1-4edd-9be4-83dffc1cb926"/>
    <xsd:element name="properties">
      <xsd:complexType>
        <xsd:sequence>
          <xsd:element name="documentManagement">
            <xsd:complexType>
              <xsd:all>
                <xsd:element ref="ns2:Information_x0020_Classification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4af464-7aa1-4edd-9be4-83dffc1cb926" elementFormDefault="qualified">
    <xsd:import namespace="http://schemas.microsoft.com/office/2006/documentManagement/types"/>
    <xsd:import namespace="http://schemas.microsoft.com/office/infopath/2007/PartnerControls"/>
    <xsd:element name="Information_x0020_Classification" ma:index="8" ma:displayName="Information Classification" ma:default="ERCOT Limited" ma:description="ERCOT Information Classification" ma:format="Dropdown" ma:internalName="Information_x0020_Classification">
      <xsd:simpleType>
        <xsd:restriction base="dms:Choice">
          <xsd:enumeration value="Public"/>
          <xsd:enumeration value="ERCOT Limited"/>
          <xsd:enumeration value="ERCOT Confidential"/>
          <xsd:enumeration value="ERCOT Restricted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B6F2769-7194-4217-93D3-3AF3A4742282}">
  <ds:schemaRefs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schemas.microsoft.com/office/2006/metadata/properties"/>
    <ds:schemaRef ds:uri="http://purl.org/dc/terms/"/>
    <ds:schemaRef ds:uri="http://www.w3.org/XML/1998/namespace"/>
    <ds:schemaRef ds:uri="http://schemas.microsoft.com/office/infopath/2007/PartnerControls"/>
    <ds:schemaRef ds:uri="c34af464-7aa1-4edd-9be4-83dffc1cb926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C9659B9-8752-4DC3-8CFE-950F74D5E77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34af464-7aa1-4edd-9be4-83dffc1cb92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10174</TotalTime>
  <Words>475</Words>
  <Application>Microsoft Office PowerPoint</Application>
  <PresentationFormat>On-screen Show (4:3)</PresentationFormat>
  <Paragraphs>55</Paragraphs>
  <Slides>15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Office Theme</vt:lpstr>
      <vt:lpstr>Custom Design</vt:lpstr>
      <vt:lpstr>PowerPoint Presentation</vt:lpstr>
      <vt:lpstr>Report Overview &amp; Notes</vt:lpstr>
      <vt:lpstr>Meeting Minutes</vt:lpstr>
      <vt:lpstr>Frequency Measurable Events Performance</vt:lpstr>
      <vt:lpstr>Frequency Measurable Events</vt:lpstr>
      <vt:lpstr>Interconnection Minimum Frequency Response (IMFR) Performance</vt:lpstr>
      <vt:lpstr>Frequency Control Report</vt:lpstr>
      <vt:lpstr>CPS1 Performance</vt:lpstr>
      <vt:lpstr>RMS1 Performance of ERCOT Frequency</vt:lpstr>
      <vt:lpstr>Frequency Profile Analysis</vt:lpstr>
      <vt:lpstr>Time Error Corrections</vt:lpstr>
      <vt:lpstr>ERCOT Total Energy</vt:lpstr>
      <vt:lpstr>ERCOT Total Energy from Wind Generation</vt:lpstr>
      <vt:lpstr>ERCOT % Energy from Wind Generation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FileNewTemplate</dc:title>
  <dc:creator>Diana</dc:creator>
  <cp:lastModifiedBy>Mulholland, Chad</cp:lastModifiedBy>
  <cp:revision>470</cp:revision>
  <cp:lastPrinted>2013-01-30T23:16:36Z</cp:lastPrinted>
  <dcterms:created xsi:type="dcterms:W3CDTF">2010-04-12T23:12:02Z</dcterms:created>
  <dcterms:modified xsi:type="dcterms:W3CDTF">2019-01-29T20:40:50Z</dcterms:modified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0x0101000EB6C32BA7893B4D8D08DA703C6B8599</vt:lpwstr>
  </property>
</Properties>
</file>