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82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1843951"/>
            <a:ext cx="54013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Forecast Adequacy of the Budgeted System Administration </a:t>
            </a:r>
            <a:r>
              <a:rPr lang="en-US" b="1" dirty="0" smtClean="0"/>
              <a:t>Fee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TAC</a:t>
            </a:r>
          </a:p>
          <a:p>
            <a:r>
              <a:rPr lang="en-US" dirty="0" smtClean="0"/>
              <a:t>January 30,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75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1800" dirty="0"/>
              <a:t>Forecast Adequacy of the Budgeted System Administration </a:t>
            </a:r>
            <a:r>
              <a:rPr lang="en-US" sz="1800" dirty="0" smtClean="0"/>
              <a:t>Fee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9084"/>
            <a:ext cx="8534400" cy="3416320"/>
          </a:xfrm>
        </p:spPr>
        <p:txBody>
          <a:bodyPr>
            <a:spAutoFit/>
          </a:bodyPr>
          <a:lstStyle/>
          <a:p>
            <a:r>
              <a:rPr lang="en-US" sz="2000" u="sng" dirty="0"/>
              <a:t>Market Participant Request:</a:t>
            </a:r>
            <a:r>
              <a:rPr lang="en-US" sz="2000" dirty="0"/>
              <a:t> During the 2016-2017 budget process, market participants expressed a preference for more advance notice of any future </a:t>
            </a:r>
            <a:r>
              <a:rPr lang="en-US" sz="2000" dirty="0" smtClean="0"/>
              <a:t>System Administration Fee </a:t>
            </a:r>
            <a:r>
              <a:rPr lang="en-US" sz="2000" dirty="0"/>
              <a:t>rate increases.</a:t>
            </a:r>
          </a:p>
          <a:p>
            <a:endParaRPr lang="en-US" sz="2000" dirty="0"/>
          </a:p>
          <a:p>
            <a:r>
              <a:rPr lang="en-US" sz="2000" u="sng" dirty="0"/>
              <a:t>Our Commitment:</a:t>
            </a:r>
            <a:r>
              <a:rPr lang="en-US" sz="2000" dirty="0"/>
              <a:t> At the first </a:t>
            </a:r>
            <a:r>
              <a:rPr lang="en-US" sz="2000" dirty="0" smtClean="0"/>
              <a:t>Finance &amp; Audit </a:t>
            </a:r>
            <a:r>
              <a:rPr lang="en-US" sz="2000" dirty="0"/>
              <a:t>Committee meeting of the calendar year, we will communicate the forecast adequacy of the budgeted System Administration Fee for the following calendar year.</a:t>
            </a:r>
          </a:p>
          <a:p>
            <a:endParaRPr lang="en-US" sz="2000" dirty="0"/>
          </a:p>
          <a:p>
            <a:r>
              <a:rPr lang="en-US" sz="2000" u="sng" dirty="0"/>
              <a:t>Current Status:</a:t>
            </a:r>
            <a:r>
              <a:rPr lang="en-US" sz="2000" dirty="0"/>
              <a:t> The System Administration Fee is </a:t>
            </a:r>
            <a:r>
              <a:rPr lang="en-US" sz="2000" dirty="0" smtClean="0"/>
              <a:t>currently forecast </a:t>
            </a:r>
            <a:r>
              <a:rPr lang="en-US" sz="2000" dirty="0"/>
              <a:t>to be adequate for </a:t>
            </a:r>
            <a:r>
              <a:rPr lang="en-US" sz="2000" dirty="0" smtClean="0"/>
              <a:t>2020.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101</Words>
  <Application>Microsoft Office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Forecast Adequacy of the Budgeted System Administration Fee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Gillmore, Gina</cp:lastModifiedBy>
  <cp:revision>50</cp:revision>
  <cp:lastPrinted>2016-01-21T20:53:15Z</cp:lastPrinted>
  <dcterms:created xsi:type="dcterms:W3CDTF">2016-01-21T15:20:31Z</dcterms:created>
  <dcterms:modified xsi:type="dcterms:W3CDTF">2019-01-21T21:36:52Z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