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57" r:id="rId7"/>
    <p:sldId id="285" r:id="rId8"/>
    <p:sldId id="261" r:id="rId9"/>
    <p:sldId id="277" r:id="rId10"/>
    <p:sldId id="294" r:id="rId11"/>
    <p:sldId id="276" r:id="rId12"/>
    <p:sldId id="287" r:id="rId13"/>
    <p:sldId id="283" r:id="rId14"/>
    <p:sldId id="286" r:id="rId15"/>
    <p:sldId id="289" r:id="rId16"/>
    <p:sldId id="293" r:id="rId17"/>
    <p:sldId id="292" r:id="rId18"/>
    <p:sldId id="281" r:id="rId19"/>
    <p:sldId id="28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gio, Dave" initials="MD" lastIdx="4" clrIdx="0">
    <p:extLst>
      <p:ext uri="{19B8F6BF-5375-455C-9EA6-DF929625EA0E}">
        <p15:presenceInfo xmlns:p15="http://schemas.microsoft.com/office/powerpoint/2012/main" userId="S-1-5-21-639947351-343809578-3807592339-4753" providerId="AD"/>
      </p:ext>
    </p:extLst>
  </p:cmAuthor>
  <p:cmAuthor id="2" name="Townsend, Aaron" initials="TA" lastIdx="26" clrIdx="1">
    <p:extLst>
      <p:ext uri="{19B8F6BF-5375-455C-9EA6-DF929625EA0E}">
        <p15:presenceInfo xmlns:p15="http://schemas.microsoft.com/office/powerpoint/2012/main" userId="S-1-5-21-639947351-343809578-3807592339-53395" providerId="AD"/>
      </p:ext>
    </p:extLst>
  </p:cmAuthor>
  <p:cmAuthor id="3" name="Holt, Blake" initials="HB" lastIdx="26" clrIdx="2">
    <p:extLst>
      <p:ext uri="{19B8F6BF-5375-455C-9EA6-DF929625EA0E}">
        <p15:presenceInfo xmlns:p15="http://schemas.microsoft.com/office/powerpoint/2012/main" userId="S-1-5-21-639947351-343809578-3807592339-317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01" autoAdjust="0"/>
  </p:normalViewPr>
  <p:slideViewPr>
    <p:cSldViewPr showGuides="1">
      <p:cViewPr varScale="1">
        <p:scale>
          <a:sx n="101" d="100"/>
          <a:sy n="10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39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03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0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08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38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1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4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5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28800"/>
            <a:ext cx="5181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Annual TAC Review of the Market Impacts of Reliability Unit Commitments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chemeClr val="tx2"/>
                </a:solidFill>
              </a:rPr>
              <a:t>Analysis of 2018</a:t>
            </a:r>
          </a:p>
          <a:p>
            <a:endParaRPr lang="en-US" sz="2000" dirty="0"/>
          </a:p>
          <a:p>
            <a:r>
              <a:rPr lang="en-US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Maggio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Sr. Manager, Market Analysis &amp; Validation</a:t>
            </a: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</a:p>
          <a:p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30, 2019</a:t>
            </a:r>
            <a:endParaRPr lang="en-US" dirty="0">
              <a:solidFill>
                <a:schemeClr val="tx2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Improvements in 2018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924800" cy="4747421"/>
          </a:xfrm>
        </p:spPr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OBDRR002</a:t>
            </a:r>
            <a:r>
              <a:rPr lang="en-US" sz="2000" dirty="0">
                <a:solidFill>
                  <a:schemeClr val="tx2"/>
                </a:solidFill>
              </a:rPr>
              <a:t>, ORDC OBD Revisions for PUCT Project </a:t>
            </a:r>
            <a:r>
              <a:rPr lang="en-US" sz="2000" dirty="0" smtClean="0">
                <a:solidFill>
                  <a:schemeClr val="tx2"/>
                </a:solidFill>
              </a:rPr>
              <a:t>47199, was implemented in May 2018 (R3)</a:t>
            </a:r>
          </a:p>
          <a:p>
            <a:pPr lvl="1"/>
            <a:r>
              <a:rPr lang="en-US" sz="1800" dirty="0" smtClean="0">
                <a:solidFill>
                  <a:schemeClr val="tx2"/>
                </a:solidFill>
              </a:rPr>
              <a:t>Removes ONRUC capacity from RTOLCAP calculation for ORDC price adder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NPRR864, RUC Modifications to Consider Market-Based Solutions, was implemented in October 2018 (R5)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Scales down </a:t>
            </a:r>
            <a:r>
              <a:rPr lang="en-US" sz="1800" dirty="0" smtClean="0">
                <a:solidFill>
                  <a:schemeClr val="tx2"/>
                </a:solidFill>
              </a:rPr>
              <a:t>the startup </a:t>
            </a:r>
            <a:r>
              <a:rPr lang="en-US" sz="1800" dirty="0">
                <a:solidFill>
                  <a:schemeClr val="tx2"/>
                </a:solidFill>
              </a:rPr>
              <a:t>and minimum generation costs </a:t>
            </a:r>
            <a:r>
              <a:rPr lang="en-US" sz="1800" dirty="0" smtClean="0">
                <a:solidFill>
                  <a:schemeClr val="tx2"/>
                </a:solidFill>
              </a:rPr>
              <a:t>used by the RUC optimization engine for </a:t>
            </a:r>
            <a:r>
              <a:rPr lang="en-US" sz="1800" dirty="0">
                <a:solidFill>
                  <a:schemeClr val="tx2"/>
                </a:solidFill>
              </a:rPr>
              <a:t>Resources with Cold Start Time &lt;= 1 hour so that </a:t>
            </a:r>
            <a:r>
              <a:rPr lang="en-US" sz="1800" dirty="0" smtClean="0">
                <a:solidFill>
                  <a:schemeClr val="tx2"/>
                </a:solidFill>
              </a:rPr>
              <a:t>the RUC optimization engine prefers </a:t>
            </a:r>
            <a:r>
              <a:rPr lang="en-US" sz="1800" dirty="0">
                <a:solidFill>
                  <a:schemeClr val="tx2"/>
                </a:solidFill>
              </a:rPr>
              <a:t>to use these Resources over longer startup time </a:t>
            </a:r>
            <a:r>
              <a:rPr lang="en-US" sz="1800" dirty="0" smtClean="0">
                <a:solidFill>
                  <a:schemeClr val="tx2"/>
                </a:solidFill>
              </a:rPr>
              <a:t>Resources, even if their actual costs are higher than other alternatives</a:t>
            </a:r>
            <a:endParaRPr lang="en-US" sz="18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6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Conclusions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990600"/>
            <a:ext cx="7848600" cy="4747421"/>
          </a:xfrm>
        </p:spPr>
        <p:txBody>
          <a:bodyPr/>
          <a:lstStyle/>
          <a:p>
            <a:r>
              <a:rPr lang="en-US" sz="2200" dirty="0" smtClean="0">
                <a:solidFill>
                  <a:schemeClr val="tx2"/>
                </a:solidFill>
              </a:rPr>
              <a:t>In 2018, 642 </a:t>
            </a:r>
            <a:r>
              <a:rPr lang="en-US" sz="2200" dirty="0">
                <a:solidFill>
                  <a:schemeClr val="tx2"/>
                </a:solidFill>
              </a:rPr>
              <a:t>instructed RUC resource-hours resulted in </a:t>
            </a:r>
            <a:r>
              <a:rPr lang="en-US" sz="2200" dirty="0" smtClean="0">
                <a:solidFill>
                  <a:schemeClr val="tx2"/>
                </a:solidFill>
              </a:rPr>
              <a:t>613 </a:t>
            </a:r>
            <a:r>
              <a:rPr lang="en-US" sz="2200" dirty="0">
                <a:solidFill>
                  <a:schemeClr val="tx2"/>
                </a:solidFill>
              </a:rPr>
              <a:t>effective RUC </a:t>
            </a:r>
            <a:r>
              <a:rPr lang="en-US" sz="2200" dirty="0" smtClean="0">
                <a:solidFill>
                  <a:schemeClr val="tx2"/>
                </a:solidFill>
              </a:rPr>
              <a:t>resource-hours.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As compared to </a:t>
            </a:r>
            <a:r>
              <a:rPr lang="en-US" sz="2000" dirty="0" smtClean="0">
                <a:solidFill>
                  <a:schemeClr val="tx2"/>
                </a:solidFill>
              </a:rPr>
              <a:t>562 </a:t>
            </a:r>
            <a:r>
              <a:rPr lang="en-US" sz="2000" dirty="0">
                <a:solidFill>
                  <a:schemeClr val="tx2"/>
                </a:solidFill>
              </a:rPr>
              <a:t>and </a:t>
            </a:r>
            <a:r>
              <a:rPr lang="en-US" sz="2000" dirty="0" smtClean="0">
                <a:solidFill>
                  <a:schemeClr val="tx2"/>
                </a:solidFill>
              </a:rPr>
              <a:t>534 </a:t>
            </a:r>
            <a:r>
              <a:rPr lang="en-US" sz="2000" dirty="0">
                <a:solidFill>
                  <a:schemeClr val="tx2"/>
                </a:solidFill>
              </a:rPr>
              <a:t>for all of </a:t>
            </a:r>
            <a:r>
              <a:rPr lang="en-US" sz="2000" dirty="0" smtClean="0">
                <a:solidFill>
                  <a:schemeClr val="tx2"/>
                </a:solidFill>
              </a:rPr>
              <a:t>2017, respectively</a:t>
            </a:r>
            <a:endParaRPr lang="en-US" sz="18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22% </a:t>
            </a:r>
            <a:r>
              <a:rPr lang="en-US" sz="2000" dirty="0">
                <a:solidFill>
                  <a:schemeClr val="tx2"/>
                </a:solidFill>
              </a:rPr>
              <a:t>of effective resource-hours were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Over half of the annual total resource-hours were for Permian </a:t>
            </a:r>
            <a:r>
              <a:rPr lang="en-US" sz="2000" dirty="0">
                <a:solidFill>
                  <a:schemeClr val="tx2"/>
                </a:solidFill>
              </a:rPr>
              <a:t>Basin Resources </a:t>
            </a:r>
            <a:r>
              <a:rPr lang="en-US" sz="2000" dirty="0" smtClean="0">
                <a:solidFill>
                  <a:schemeClr val="tx2"/>
                </a:solidFill>
              </a:rPr>
              <a:t>during the first half of May, to </a:t>
            </a:r>
            <a:r>
              <a:rPr lang="en-US" sz="2000" dirty="0">
                <a:solidFill>
                  <a:schemeClr val="tx2"/>
                </a:solidFill>
              </a:rPr>
              <a:t>help resolve local issues associated with high load in the area as well as transmission </a:t>
            </a:r>
            <a:r>
              <a:rPr lang="en-US" sz="2000" dirty="0" smtClean="0">
                <a:solidFill>
                  <a:schemeClr val="tx2"/>
                </a:solidFill>
              </a:rPr>
              <a:t>outages.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The total RUC make-whole amount was ~$</a:t>
            </a:r>
            <a:r>
              <a:rPr lang="en-US" sz="2200" dirty="0" smtClean="0">
                <a:solidFill>
                  <a:schemeClr val="tx2"/>
                </a:solidFill>
              </a:rPr>
              <a:t>0.46M.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Almost exclusively </a:t>
            </a:r>
            <a:r>
              <a:rPr lang="en-US" sz="2000" dirty="0">
                <a:solidFill>
                  <a:schemeClr val="tx2"/>
                </a:solidFill>
              </a:rPr>
              <a:t>covered through capacity-short </a:t>
            </a:r>
            <a:r>
              <a:rPr lang="en-US" sz="2000" dirty="0" smtClean="0">
                <a:solidFill>
                  <a:schemeClr val="tx2"/>
                </a:solidFill>
              </a:rPr>
              <a:t>charges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ERCOT continues to work with stakeholders on issues and questions related to RUC.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Appendix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 by Opt Out Status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728119"/>
              </p:ext>
            </p:extLst>
          </p:nvPr>
        </p:nvGraphicFramePr>
        <p:xfrm>
          <a:off x="361462" y="1422950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380332"/>
              </p:ext>
            </p:extLst>
          </p:nvPr>
        </p:nvGraphicFramePr>
        <p:xfrm>
          <a:off x="4724401" y="1424904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4461" y="10972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Did Not Opt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1096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Opted Out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2015-2016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77251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</a:t>
                      </a: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</a:t>
                      </a: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212</a:t>
                      </a: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2229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372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3341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-139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153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3581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2017-2018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013490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2372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2845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40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121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873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523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759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159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538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-230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7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Protocol Language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4876800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r>
              <a:rPr lang="en-US" sz="1600" b="1" dirty="0">
                <a:solidFill>
                  <a:schemeClr val="accent2"/>
                </a:solidFill>
                <a:ea typeface="Times New Roman" panose="02020603050405020304" pitchFamily="18" charset="0"/>
              </a:rPr>
              <a:t>5.8	Annual RUC Reporting Requirement</a:t>
            </a:r>
          </a:p>
          <a:p>
            <a:pPr marL="0" marR="0" indent="-45720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(1)	ERCOT shall report to the Technical Advisory Committee (TAC), each January, an assessment of 	market impacts and Settlements for the aggregate Reliability Unit Commitment (RUC) activity, 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delineated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by type of RUC instruction as follows: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Ancillary Service shortages (failure to sufficiently procure one or more Ancillary Service markets in the Day-Ahead Market (DAM) or subsequent Supplemental Ancillary Service Markets (SASMs));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irresolvable transmission system constraints;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in anticipation of extreme cold weather/startup failures;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capacity;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system inertia; and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A summary of RUC Settlements;</a:t>
            </a:r>
          </a:p>
          <a:p>
            <a:pPr marL="114300" marR="0" indent="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</a:t>
            </a:r>
            <a:r>
              <a:rPr lang="en-US" sz="1400" dirty="0" err="1">
                <a:solidFill>
                  <a:schemeClr val="accent2"/>
                </a:solidFill>
                <a:ea typeface="Times New Roman" panose="02020603050405020304" pitchFamily="18" charset="0"/>
              </a:rPr>
              <a:t>i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)	RUC charges associated with RUC Make-Whole Amount Total per RUC, as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	defined 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in Section 5.7.4.1, RUC Capacity-Short Charge; and</a:t>
            </a:r>
          </a:p>
          <a:p>
            <a:pPr marL="0" indent="0" defTabSz="460375">
              <a:buNone/>
            </a:pP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		(ii)	RUC Shortfall Total, as defined in Section 5.7.4.1.1, Capacity Shortfall Ratio 				</a:t>
            </a:r>
            <a:r>
              <a:rPr lang="en-US" sz="14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Share</a:t>
            </a:r>
            <a:r>
              <a:rPr lang="en-US" sz="1400" dirty="0">
                <a:solidFill>
                  <a:schemeClr val="accent2"/>
                </a:solidFill>
                <a:ea typeface="Times New Roman" panose="02020603050405020304" pitchFamily="18" charset="0"/>
              </a:rPr>
              <a:t>.</a:t>
            </a: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endParaRPr lang="en-US" sz="1400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Resource-Hours in 2018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" y="48006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(*) - The difference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between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“Instructed”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and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“Effective”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values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is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a result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of Resources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starting up, shutting down,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or still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being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off-line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for some portion of the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RUC-committed hours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or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Resources </a:t>
            </a:r>
            <a:r>
              <a:rPr lang="en-US" sz="1600" dirty="0">
                <a:solidFill>
                  <a:schemeClr val="accent2"/>
                </a:solidFill>
                <a:cs typeface="Book Antiqua"/>
              </a:rPr>
              <a:t>not following RUC </a:t>
            </a:r>
            <a:r>
              <a:rPr lang="en-US" sz="1600" dirty="0" smtClean="0">
                <a:solidFill>
                  <a:schemeClr val="accent2"/>
                </a:solidFill>
                <a:cs typeface="Book Antiqua"/>
              </a:rPr>
              <a:t>instructions.</a:t>
            </a:r>
            <a:endParaRPr lang="en-US" sz="4000" dirty="0">
              <a:solidFill>
                <a:schemeClr val="accent2"/>
              </a:solidFill>
              <a:cs typeface="Book Antiqu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291151"/>
              </p:ext>
            </p:extLst>
          </p:nvPr>
        </p:nvGraphicFramePr>
        <p:xfrm>
          <a:off x="1280160" y="927100"/>
          <a:ext cx="658368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Non-Opt-Out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Instructed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 Count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642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502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l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Effective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 (*)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Count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		613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137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476</a:t>
                      </a: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</a:t>
                      </a: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LSL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LDL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132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BP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149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HSL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RUC </a:t>
            </a:r>
            <a:r>
              <a:rPr lang="en-US" sz="2400" dirty="0" smtClean="0"/>
              <a:t>Commitment Reasons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613 effective </a:t>
            </a:r>
            <a:r>
              <a:rPr lang="en-US" sz="2000" dirty="0">
                <a:solidFill>
                  <a:schemeClr val="tx2"/>
                </a:solidFill>
              </a:rPr>
              <a:t>RUC </a:t>
            </a:r>
            <a:r>
              <a:rPr lang="en-US" sz="2000" dirty="0" smtClean="0">
                <a:solidFill>
                  <a:schemeClr val="tx2"/>
                </a:solidFill>
              </a:rPr>
              <a:t>resource-hours in 2018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504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(82%) for local thermal congestion or voltage concerns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109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(18%) for system capacity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There were no resource-hours of commitment for Ancillary </a:t>
            </a:r>
            <a:r>
              <a:rPr lang="en-US" sz="2000" dirty="0">
                <a:solidFill>
                  <a:schemeClr val="tx2"/>
                </a:solidFill>
              </a:rPr>
              <a:t>S</a:t>
            </a:r>
            <a:r>
              <a:rPr lang="en-US" sz="2000" dirty="0" smtClean="0">
                <a:solidFill>
                  <a:schemeClr val="tx2"/>
                </a:solidFill>
              </a:rPr>
              <a:t>ervice </a:t>
            </a:r>
            <a:r>
              <a:rPr lang="en-US" sz="2000" dirty="0">
                <a:solidFill>
                  <a:schemeClr val="tx2"/>
                </a:solidFill>
              </a:rPr>
              <a:t>shortages, system </a:t>
            </a:r>
            <a:r>
              <a:rPr lang="en-US" sz="2000" dirty="0" smtClean="0">
                <a:solidFill>
                  <a:schemeClr val="tx2"/>
                </a:solidFill>
              </a:rPr>
              <a:t>inertia </a:t>
            </a:r>
            <a:r>
              <a:rPr lang="en-US" sz="2000" dirty="0">
                <a:solidFill>
                  <a:schemeClr val="tx2"/>
                </a:solidFill>
              </a:rPr>
              <a:t>or extreme cold weather/startup failures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137 effective resource-hours (22%) were </a:t>
            </a:r>
            <a:r>
              <a:rPr lang="en-US" sz="2000" dirty="0">
                <a:solidFill>
                  <a:schemeClr val="tx2"/>
                </a:solidFill>
              </a:rPr>
              <a:t>successfully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This value is lower than last year (31% bought back in 2017)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Effective Resource-Hours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May 2018 Details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373 effective </a:t>
            </a:r>
            <a:r>
              <a:rPr lang="en-US" sz="2000" dirty="0" smtClean="0">
                <a:solidFill>
                  <a:schemeClr val="tx2"/>
                </a:solidFill>
              </a:rPr>
              <a:t>RUC resource-hours </a:t>
            </a:r>
            <a:r>
              <a:rPr lang="en-US" sz="2000" dirty="0">
                <a:solidFill>
                  <a:schemeClr val="tx2"/>
                </a:solidFill>
              </a:rPr>
              <a:t>in May </a:t>
            </a:r>
            <a:r>
              <a:rPr lang="en-US" sz="2000" dirty="0" smtClean="0">
                <a:solidFill>
                  <a:schemeClr val="tx2"/>
                </a:solidFill>
              </a:rPr>
              <a:t>alone (59% of annual total), with the vast majority in the first half of the month</a:t>
            </a:r>
            <a:endParaRPr lang="en-US" sz="105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333 effective </a:t>
            </a:r>
            <a:r>
              <a:rPr lang="en-US" sz="2000" dirty="0">
                <a:solidFill>
                  <a:schemeClr val="tx2"/>
                </a:solidFill>
              </a:rPr>
              <a:t>r</a:t>
            </a:r>
            <a:r>
              <a:rPr lang="en-US" sz="2000" dirty="0" smtClean="0">
                <a:solidFill>
                  <a:schemeClr val="tx2"/>
                </a:solidFill>
              </a:rPr>
              <a:t>esource-hours in the first part of May were for Permian Basin Resources, to help resolve local issues associated with high load in the area as well as transmission outages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These hours alone account for 54% of the annual total.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Excluding the Permian Basin Resources in May, </a:t>
            </a:r>
            <a:r>
              <a:rPr lang="en-US" sz="2000" dirty="0">
                <a:solidFill>
                  <a:schemeClr val="tx2"/>
                </a:solidFill>
              </a:rPr>
              <a:t>127 effective resource-hours </a:t>
            </a:r>
            <a:r>
              <a:rPr lang="en-US" sz="2000" dirty="0" smtClean="0">
                <a:solidFill>
                  <a:schemeClr val="tx2"/>
                </a:solidFill>
              </a:rPr>
              <a:t>(</a:t>
            </a:r>
            <a:r>
              <a:rPr lang="en-US" sz="2000" dirty="0">
                <a:solidFill>
                  <a:schemeClr val="tx2"/>
                </a:solidFill>
              </a:rPr>
              <a:t>45</a:t>
            </a:r>
            <a:r>
              <a:rPr lang="en-US" sz="2000" dirty="0" smtClean="0">
                <a:solidFill>
                  <a:schemeClr val="tx2"/>
                </a:solidFill>
              </a:rPr>
              <a:t>% of the remaining 280 resource-hours in 2018) </a:t>
            </a:r>
            <a:r>
              <a:rPr lang="en-US" sz="2000" dirty="0">
                <a:solidFill>
                  <a:schemeClr val="tx2"/>
                </a:solidFill>
              </a:rPr>
              <a:t>were successfully bought </a:t>
            </a:r>
            <a:r>
              <a:rPr lang="en-US" sz="2000" dirty="0" smtClean="0">
                <a:solidFill>
                  <a:schemeClr val="tx2"/>
                </a:solidFill>
              </a:rPr>
              <a:t>back for the year.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2"/>
                </a:solidFill>
              </a:rPr>
              <a:t>This </a:t>
            </a:r>
            <a:r>
              <a:rPr lang="en-US" sz="1800" dirty="0" smtClean="0">
                <a:solidFill>
                  <a:schemeClr val="tx2"/>
                </a:solidFill>
              </a:rPr>
              <a:t>percentage </a:t>
            </a:r>
            <a:r>
              <a:rPr lang="en-US" sz="1800" dirty="0">
                <a:solidFill>
                  <a:schemeClr val="tx2"/>
                </a:solidFill>
              </a:rPr>
              <a:t>is </a:t>
            </a:r>
            <a:r>
              <a:rPr lang="en-US" sz="1800" dirty="0" smtClean="0">
                <a:solidFill>
                  <a:schemeClr val="tx2"/>
                </a:solidFill>
              </a:rPr>
              <a:t>higher </a:t>
            </a:r>
            <a:r>
              <a:rPr lang="en-US" sz="1800" dirty="0">
                <a:solidFill>
                  <a:schemeClr val="tx2"/>
                </a:solidFill>
              </a:rPr>
              <a:t>than last year </a:t>
            </a:r>
            <a:r>
              <a:rPr lang="en-US" sz="1800" dirty="0" smtClean="0">
                <a:solidFill>
                  <a:schemeClr val="tx2"/>
                </a:solidFill>
              </a:rPr>
              <a:t>(31% bought back in 2017).</a:t>
            </a:r>
            <a:endParaRPr lang="en-US" sz="1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RUC-Committed </a:t>
            </a:r>
            <a:r>
              <a:rPr lang="en-US" sz="2400" dirty="0"/>
              <a:t>Resources Dispatched above LDL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4" y="1143000"/>
            <a:ext cx="8467725" cy="4953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When Resources did not successfully opt out, there were </a:t>
            </a:r>
            <a:r>
              <a:rPr lang="en-US" sz="2000" dirty="0">
                <a:solidFill>
                  <a:schemeClr val="tx2"/>
                </a:solidFill>
              </a:rPr>
              <a:t>108 </a:t>
            </a:r>
            <a:r>
              <a:rPr lang="en-US" sz="2000" dirty="0" smtClean="0">
                <a:solidFill>
                  <a:schemeClr val="tx2"/>
                </a:solidFill>
              </a:rPr>
              <a:t>resource-hours when the Resource was dispatched </a:t>
            </a:r>
            <a:r>
              <a:rPr lang="en-US" sz="2000" dirty="0">
                <a:solidFill>
                  <a:schemeClr val="tx2"/>
                </a:solidFill>
              </a:rPr>
              <a:t>above </a:t>
            </a:r>
            <a:r>
              <a:rPr lang="en-US" sz="2000" dirty="0" smtClean="0">
                <a:solidFill>
                  <a:schemeClr val="tx2"/>
                </a:solidFill>
              </a:rPr>
              <a:t>its LDL.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For all of these resource-hours, the RUC-instructed Resource was mitigated.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For 11 of these resource-hours, the LMP for the RUC-instructed Resource was above the RUC offer floor.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For 97 of these resource-hours, </a:t>
            </a:r>
            <a:r>
              <a:rPr lang="en-US" sz="1800" dirty="0">
                <a:solidFill>
                  <a:schemeClr val="tx2"/>
                </a:solidFill>
              </a:rPr>
              <a:t>the LMP for the RUC-instructed Resource was </a:t>
            </a:r>
            <a:r>
              <a:rPr lang="en-US" sz="1800" dirty="0" smtClean="0">
                <a:solidFill>
                  <a:schemeClr val="tx2"/>
                </a:solidFill>
              </a:rPr>
              <a:t>below </a:t>
            </a:r>
            <a:r>
              <a:rPr lang="en-US" sz="1800" dirty="0">
                <a:solidFill>
                  <a:schemeClr val="tx2"/>
                </a:solidFill>
              </a:rPr>
              <a:t>the RUC offer </a:t>
            </a:r>
            <a:r>
              <a:rPr lang="en-US" sz="1800" dirty="0" smtClean="0">
                <a:solidFill>
                  <a:schemeClr val="tx2"/>
                </a:solidFill>
              </a:rPr>
              <a:t>floor.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NPRR744 (implemented 6/1/2017) remedied a historical issue in which submitted Energy Offer Curves could be below the offer floor.</a:t>
            </a:r>
            <a:endParaRPr lang="en-US" sz="2000" dirty="0">
              <a:solidFill>
                <a:schemeClr val="tx2"/>
              </a:solidFill>
            </a:endParaRPr>
          </a:p>
          <a:p>
            <a:pPr marL="914400" lvl="2" indent="0">
              <a:lnSpc>
                <a:spcPct val="125000"/>
              </a:lnSpc>
              <a:buNone/>
            </a:pPr>
            <a:endParaRPr lang="en-US" sz="1600" dirty="0"/>
          </a:p>
          <a:p>
            <a:pPr marL="457200" lvl="1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Reliability Deployment Price Adders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530661"/>
              </p:ext>
            </p:extLst>
          </p:nvPr>
        </p:nvGraphicFramePr>
        <p:xfrm>
          <a:off x="5562600" y="838200"/>
          <a:ext cx="3276600" cy="522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066800"/>
                <a:gridCol w="1295400"/>
              </a:tblGrid>
              <a:tr h="1098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Month of 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2018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RTORDPA</a:t>
                      </a:r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(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Time-weighted Average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RTORDPA ($/MWh)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May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Jun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Jul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2.27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Sep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Oct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5.26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Nov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Dec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11480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502920" marT="9525" marB="0" anchor="ctr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0" b="9413"/>
          <a:stretch/>
        </p:blipFill>
        <p:spPr>
          <a:xfrm>
            <a:off x="316146" y="914400"/>
            <a:ext cx="5017854" cy="26059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2" b="10078"/>
          <a:stretch/>
        </p:blipFill>
        <p:spPr>
          <a:xfrm>
            <a:off x="308346" y="3429000"/>
            <a:ext cx="5025654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 Make-Whole and Claw Back 2015 - 2018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6010835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** </a:t>
            </a:r>
            <a:r>
              <a:rPr lang="en-US" sz="105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2018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$457K in Make-Whole paid out. Only $0.35 was uplifted to Load. 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6730</TotalTime>
  <Words>1251</Words>
  <Application>Microsoft Office PowerPoint</Application>
  <PresentationFormat>On-screen Show (4:3)</PresentationFormat>
  <Paragraphs>588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Times New Roman</vt:lpstr>
      <vt:lpstr>1_Custom Design</vt:lpstr>
      <vt:lpstr>Office Theme</vt:lpstr>
      <vt:lpstr>PowerPoint Presentation</vt:lpstr>
      <vt:lpstr>Protocol Language</vt:lpstr>
      <vt:lpstr>RUC-Committed Resource-Hours in 2018</vt:lpstr>
      <vt:lpstr>RUC Commitment Reasons</vt:lpstr>
      <vt:lpstr>RUC-Committed Effective Resource-Hours</vt:lpstr>
      <vt:lpstr>May 2018 Details</vt:lpstr>
      <vt:lpstr>RUC-Committed Resources Dispatched above LDL</vt:lpstr>
      <vt:lpstr>Reliability Deployment Price Adders</vt:lpstr>
      <vt:lpstr>RUC Make-Whole and Claw Back 2015 - 2018</vt:lpstr>
      <vt:lpstr>RUC Improvements in 2018</vt:lpstr>
      <vt:lpstr>Conclusions</vt:lpstr>
      <vt:lpstr>Appendix</vt:lpstr>
      <vt:lpstr>RUC-Committed Effective Resource-Hours by Opt Out Status</vt:lpstr>
      <vt:lpstr>RUC Make-Whole and Claw Back 2015-2016</vt:lpstr>
      <vt:lpstr>RUC Make-Whole and Claw Back 2017-2018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Dave Maggio</cp:lastModifiedBy>
  <cp:revision>333</cp:revision>
  <cp:lastPrinted>2016-01-21T20:53:15Z</cp:lastPrinted>
  <dcterms:created xsi:type="dcterms:W3CDTF">2016-01-21T15:20:31Z</dcterms:created>
  <dcterms:modified xsi:type="dcterms:W3CDTF">2019-01-21T21:41:58Z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