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7"/>
  </p:notesMasterIdLst>
  <p:handoutMasterIdLst>
    <p:handoutMasterId r:id="rId8"/>
  </p:handoutMasterIdLst>
  <p:sldIdLst>
    <p:sldId id="267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5" d="100"/>
          <a:sy n="75" d="100"/>
        </p:scale>
        <p:origin x="1236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2019 </a:t>
            </a:r>
            <a:r>
              <a:rPr lang="en-US" sz="2400" dirty="0"/>
              <a:t>RMS Working Group and Task Force Leadership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334000"/>
          </a:xfrm>
        </p:spPr>
        <p:txBody>
          <a:bodyPr/>
          <a:lstStyle/>
          <a:p>
            <a:endParaRPr lang="en-US" sz="1800" b="1" dirty="0" smtClean="0">
              <a:solidFill>
                <a:schemeClr val="tx1"/>
              </a:solidFill>
            </a:endParaRPr>
          </a:p>
          <a:p>
            <a:r>
              <a:rPr lang="en-US" sz="1800" b="1" dirty="0" smtClean="0">
                <a:solidFill>
                  <a:schemeClr val="tx1"/>
                </a:solidFill>
              </a:rPr>
              <a:t>Profiling </a:t>
            </a:r>
            <a:r>
              <a:rPr lang="en-US" sz="1800" b="1" dirty="0">
                <a:solidFill>
                  <a:schemeClr val="tx1"/>
                </a:solidFill>
              </a:rPr>
              <a:t>Working Group (PWG)</a:t>
            </a:r>
            <a:endParaRPr lang="en-US" sz="1800" dirty="0">
              <a:solidFill>
                <a:schemeClr val="tx1"/>
              </a:solidFill>
            </a:endParaRP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800" dirty="0" smtClean="0">
                <a:solidFill>
                  <a:schemeClr val="tx1"/>
                </a:solidFill>
              </a:rPr>
              <a:t>		Chair</a:t>
            </a:r>
            <a:r>
              <a:rPr lang="en-US" altLang="en-US" sz="1800" dirty="0">
                <a:solidFill>
                  <a:schemeClr val="tx1"/>
                </a:solidFill>
              </a:rPr>
              <a:t>: 		Sheri Wiegand, TXU Energy</a:t>
            </a: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800" dirty="0">
                <a:solidFill>
                  <a:schemeClr val="tx1"/>
                </a:solidFill>
              </a:rPr>
              <a:t>	</a:t>
            </a:r>
            <a:r>
              <a:rPr lang="en-US" altLang="en-US" sz="1800" dirty="0" smtClean="0">
                <a:solidFill>
                  <a:schemeClr val="tx1"/>
                </a:solidFill>
              </a:rPr>
              <a:t>	Vice </a:t>
            </a:r>
            <a:r>
              <a:rPr lang="en-US" altLang="en-US" sz="1800" dirty="0">
                <a:solidFill>
                  <a:schemeClr val="tx1"/>
                </a:solidFill>
              </a:rPr>
              <a:t>Chair: 	Sam Pak, </a:t>
            </a:r>
            <a:r>
              <a:rPr lang="en-US" altLang="en-US" sz="1800" dirty="0" smtClean="0">
                <a:solidFill>
                  <a:schemeClr val="tx1"/>
                </a:solidFill>
              </a:rPr>
              <a:t>Oncor</a:t>
            </a: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endParaRPr lang="en-US" sz="1800" b="1" dirty="0">
              <a:solidFill>
                <a:schemeClr val="tx1"/>
              </a:solidFill>
            </a:endParaRP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sz="1800" b="1" dirty="0" smtClean="0">
                <a:solidFill>
                  <a:schemeClr val="tx1"/>
                </a:solidFill>
              </a:rPr>
              <a:t>Texas </a:t>
            </a:r>
            <a:r>
              <a:rPr lang="en-US" sz="1800" b="1" dirty="0">
                <a:solidFill>
                  <a:schemeClr val="tx1"/>
                </a:solidFill>
              </a:rPr>
              <a:t>Data Transport and </a:t>
            </a:r>
            <a:r>
              <a:rPr lang="en-US" sz="1800" b="1" dirty="0" err="1">
                <a:solidFill>
                  <a:schemeClr val="tx1"/>
                </a:solidFill>
              </a:rPr>
              <a:t>MarkeTrak</a:t>
            </a:r>
            <a:r>
              <a:rPr lang="en-US" sz="1800" b="1" dirty="0">
                <a:solidFill>
                  <a:schemeClr val="tx1"/>
                </a:solidFill>
              </a:rPr>
              <a:t> Systems Working Group (</a:t>
            </a:r>
            <a:r>
              <a:rPr lang="en-US" sz="1800" b="1" dirty="0" smtClean="0">
                <a:solidFill>
                  <a:schemeClr val="tx1"/>
                </a:solidFill>
              </a:rPr>
              <a:t>TDTMS) 	</a:t>
            </a:r>
            <a:r>
              <a:rPr lang="en-US" altLang="en-US" sz="1800" dirty="0" smtClean="0">
                <a:solidFill>
                  <a:schemeClr val="tx1"/>
                </a:solidFill>
              </a:rPr>
              <a:t>Chair: 		</a:t>
            </a:r>
            <a:r>
              <a:rPr lang="en-US" sz="1800" dirty="0">
                <a:solidFill>
                  <a:schemeClr val="tx1"/>
                </a:solidFill>
              </a:rPr>
              <a:t>Kyle Patrick, NRG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742950" lvl="2" indent="-514350">
              <a:lnSpc>
                <a:spcPct val="80000"/>
              </a:lnSpc>
              <a:buNone/>
              <a:defRPr/>
            </a:pPr>
            <a:r>
              <a:rPr lang="en-US" altLang="en-US" sz="1800" dirty="0" smtClean="0">
                <a:solidFill>
                  <a:schemeClr val="bg2">
                    <a:lumMod val="65000"/>
                  </a:schemeClr>
                </a:solidFill>
              </a:rPr>
              <a:t>		</a:t>
            </a:r>
            <a:r>
              <a:rPr lang="en-US" altLang="en-US" sz="1800" dirty="0" smtClean="0">
                <a:solidFill>
                  <a:schemeClr val="tx1"/>
                </a:solidFill>
              </a:rPr>
              <a:t>Vice </a:t>
            </a:r>
            <a:r>
              <a:rPr lang="en-US" altLang="en-US" sz="1800" dirty="0">
                <a:solidFill>
                  <a:schemeClr val="tx1"/>
                </a:solidFill>
              </a:rPr>
              <a:t>Chair: </a:t>
            </a:r>
            <a:r>
              <a:rPr lang="en-US" altLang="en-US" sz="1800" dirty="0">
                <a:solidFill>
                  <a:schemeClr val="bg2">
                    <a:lumMod val="65000"/>
                  </a:schemeClr>
                </a:solidFill>
              </a:rPr>
              <a:t>	</a:t>
            </a:r>
            <a:r>
              <a:rPr lang="en-US" sz="1800" dirty="0">
                <a:solidFill>
                  <a:schemeClr val="tx1"/>
                </a:solidFill>
              </a:rPr>
              <a:t>Sam Pak, </a:t>
            </a:r>
            <a:r>
              <a:rPr lang="en-US" sz="1800" dirty="0" smtClean="0">
                <a:solidFill>
                  <a:schemeClr val="tx1"/>
                </a:solidFill>
              </a:rPr>
              <a:t>Oncor</a:t>
            </a:r>
          </a:p>
          <a:p>
            <a:pPr marL="742950" lvl="2" indent="-514350">
              <a:lnSpc>
                <a:spcPct val="80000"/>
              </a:lnSpc>
              <a:buNone/>
              <a:defRPr/>
            </a:pPr>
            <a:endParaRPr lang="en-US" sz="1800" dirty="0" smtClean="0">
              <a:solidFill>
                <a:schemeClr val="tx1"/>
              </a:solidFill>
            </a:endParaRPr>
          </a:p>
          <a:p>
            <a:pPr marL="742950" lvl="2" indent="-514350">
              <a:lnSpc>
                <a:spcPct val="80000"/>
              </a:lnSpc>
              <a:buNone/>
              <a:defRPr/>
            </a:pPr>
            <a:r>
              <a:rPr lang="en-US" sz="1800" b="1" dirty="0">
                <a:solidFill>
                  <a:schemeClr val="tx1"/>
                </a:solidFill>
              </a:rPr>
              <a:t>Texas Standard Electronic Transaction Working Group (Texas SET)</a:t>
            </a:r>
            <a:r>
              <a:rPr lang="en-US" altLang="en-US" sz="1800" dirty="0" smtClean="0">
                <a:solidFill>
                  <a:schemeClr val="tx1"/>
                </a:solidFill>
              </a:rPr>
              <a:t>	Chair</a:t>
            </a:r>
            <a:r>
              <a:rPr lang="en-US" altLang="en-US" sz="1800" dirty="0">
                <a:solidFill>
                  <a:schemeClr val="tx1"/>
                </a:solidFill>
              </a:rPr>
              <a:t>: 	</a:t>
            </a:r>
            <a:r>
              <a:rPr lang="en-US" altLang="en-US" sz="1800" dirty="0" smtClean="0">
                <a:solidFill>
                  <a:schemeClr val="tx1"/>
                </a:solidFill>
              </a:rPr>
              <a:t>	</a:t>
            </a:r>
            <a:r>
              <a:rPr lang="en-US" altLang="en-US" sz="1800" dirty="0">
                <a:solidFill>
                  <a:schemeClr val="tx1"/>
                </a:solidFill>
              </a:rPr>
              <a:t>Diana Rehfeldt, TNMP</a:t>
            </a: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800" dirty="0" smtClean="0">
                <a:solidFill>
                  <a:schemeClr val="tx1"/>
                </a:solidFill>
              </a:rPr>
              <a:t>		Vice Chair: </a:t>
            </a:r>
            <a:r>
              <a:rPr lang="en-US" altLang="en-US" sz="1800" dirty="0">
                <a:solidFill>
                  <a:schemeClr val="tx1"/>
                </a:solidFill>
              </a:rPr>
              <a:t>	Kyle Patrick, </a:t>
            </a:r>
            <a:r>
              <a:rPr lang="en-US" altLang="en-US" sz="1800" dirty="0" smtClean="0">
                <a:solidFill>
                  <a:schemeClr val="tx1"/>
                </a:solidFill>
              </a:rPr>
              <a:t>NRG</a:t>
            </a: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endParaRPr lang="en-US" altLang="en-US" sz="1800" dirty="0">
              <a:solidFill>
                <a:schemeClr val="tx1"/>
              </a:solidFill>
            </a:endParaRP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400" dirty="0" smtClean="0">
                <a:solidFill>
                  <a:schemeClr val="tx1"/>
                </a:solidFill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</a:rPr>
              <a:t>Retail </a:t>
            </a:r>
            <a:r>
              <a:rPr lang="en-US" sz="1800" b="1" dirty="0">
                <a:solidFill>
                  <a:schemeClr val="tx1"/>
                </a:solidFill>
              </a:rPr>
              <a:t>Market Training Task Force (RMTTF)</a:t>
            </a:r>
            <a:endParaRPr lang="en-US" sz="1800" b="1" dirty="0">
              <a:solidFill>
                <a:schemeClr val="tx1"/>
              </a:solidFill>
            </a:endParaRP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800" dirty="0">
                <a:solidFill>
                  <a:schemeClr val="tx1"/>
                </a:solidFill>
              </a:rPr>
              <a:t>	Co-Chair: 		</a:t>
            </a:r>
            <a:r>
              <a:rPr lang="en-US" sz="1800" dirty="0">
                <a:solidFill>
                  <a:schemeClr val="tx1"/>
                </a:solidFill>
              </a:rPr>
              <a:t>Tomas Fernandez, NRG</a:t>
            </a:r>
            <a:endParaRPr lang="en-US" altLang="en-US" sz="1800" dirty="0">
              <a:solidFill>
                <a:schemeClr val="tx1"/>
              </a:solidFill>
            </a:endParaRP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800" dirty="0">
                <a:solidFill>
                  <a:schemeClr val="tx1"/>
                </a:solidFill>
              </a:rPr>
              <a:t>	Co-Chair: 		Debbie McKeever, Oncor</a:t>
            </a: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</a:rPr>
              <a:t>	</a:t>
            </a:r>
            <a:r>
              <a:rPr lang="en-US" altLang="en-US" sz="1800" dirty="0">
                <a:solidFill>
                  <a:schemeClr val="tx1"/>
                </a:solidFill>
              </a:rPr>
              <a:t>Co-Chair: 		Sheri Wiegand, TXU Energy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c34af464-7aa1-4edd-9be4-83dffc1cb926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</TotalTime>
  <Words>16</Words>
  <Application>Microsoft Office PowerPoint</Application>
  <PresentationFormat>On-screen Show (4:3)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1_Custom Design</vt:lpstr>
      <vt:lpstr>Office Theme</vt:lpstr>
      <vt:lpstr>2019 RMS Working Group and Task Force Leadership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Suzy Clifton </cp:lastModifiedBy>
  <cp:revision>47</cp:revision>
  <cp:lastPrinted>2016-01-21T20:53:15Z</cp:lastPrinted>
  <dcterms:created xsi:type="dcterms:W3CDTF">2016-01-21T15:20:31Z</dcterms:created>
  <dcterms:modified xsi:type="dcterms:W3CDTF">2019-01-30T02:49:55Z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