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AAAC4-44AC-4292-A6A9-ECDA008309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FE2629-8847-42BD-A171-E1E8EBE55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3202" y="3425870"/>
            <a:ext cx="8791575" cy="16557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TEXAS DATA TRANSPORT AND MARKETRAK SYSTEMS WORKING GROUP</a:t>
            </a:r>
          </a:p>
          <a:p>
            <a:r>
              <a:rPr lang="en-US" dirty="0"/>
              <a:t>RMS</a:t>
            </a:r>
          </a:p>
          <a:p>
            <a:r>
              <a:rPr lang="en-US" dirty="0"/>
              <a:t>February 5, 2019</a:t>
            </a:r>
          </a:p>
        </p:txBody>
      </p:sp>
    </p:spTree>
    <p:extLst>
      <p:ext uri="{BB962C8B-B14F-4D97-AF65-F5344CB8AC3E}">
        <p14:creationId xmlns:p14="http://schemas.microsoft.com/office/powerpoint/2010/main" val="106467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B2523-FC8A-4153-AA4C-4A42AB2DA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0"/>
            <a:ext cx="9905998" cy="1478570"/>
          </a:xfrm>
        </p:spPr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7967F0-18E3-4B06-80FF-062D128FE39C}"/>
              </a:ext>
            </a:extLst>
          </p:cNvPr>
          <p:cNvSpPr/>
          <p:nvPr/>
        </p:nvSpPr>
        <p:spPr>
          <a:xfrm>
            <a:off x="1040235" y="1114522"/>
            <a:ext cx="103604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Meeting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2018 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2019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Next Meeting</a:t>
            </a:r>
          </a:p>
        </p:txBody>
      </p:sp>
    </p:spTree>
    <p:extLst>
      <p:ext uri="{BB962C8B-B14F-4D97-AF65-F5344CB8AC3E}">
        <p14:creationId xmlns:p14="http://schemas.microsoft.com/office/powerpoint/2010/main" val="153746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B2523-FC8A-4153-AA4C-4A42AB2DA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0"/>
            <a:ext cx="9905998" cy="1478570"/>
          </a:xfrm>
        </p:spPr>
        <p:txBody>
          <a:bodyPr/>
          <a:lstStyle/>
          <a:p>
            <a:r>
              <a:rPr lang="en-US" dirty="0"/>
              <a:t>Meeting update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7967F0-18E3-4B06-80FF-062D128FE39C}"/>
              </a:ext>
            </a:extLst>
          </p:cNvPr>
          <p:cNvSpPr/>
          <p:nvPr/>
        </p:nvSpPr>
        <p:spPr>
          <a:xfrm>
            <a:off x="1040235" y="1114522"/>
            <a:ext cx="1036040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Elections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Chair: Kyle Patrick-NRG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Vice Chair: Sam Pak-Oncor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ERCOT presented IT Report:  All SLAs for this month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Documented Accomplishments </a:t>
            </a:r>
            <a:r>
              <a:rPr lang="en-US" sz="2800" dirty="0"/>
              <a:t>and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Discussed </a:t>
            </a:r>
            <a:r>
              <a:rPr lang="en-US" sz="2800" dirty="0" err="1"/>
              <a:t>MarkeTrak</a:t>
            </a:r>
            <a:r>
              <a:rPr lang="en-US" sz="2800" dirty="0"/>
              <a:t> reporting and option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97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B2523-FC8A-4153-AA4C-4A42AB2DA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0"/>
            <a:ext cx="9905998" cy="1478570"/>
          </a:xfrm>
        </p:spPr>
        <p:txBody>
          <a:bodyPr/>
          <a:lstStyle/>
          <a:p>
            <a:r>
              <a:rPr lang="en-US" dirty="0"/>
              <a:t>2018 Accomplishments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7967F0-18E3-4B06-80FF-062D128FE39C}"/>
              </a:ext>
            </a:extLst>
          </p:cNvPr>
          <p:cNvSpPr/>
          <p:nvPr/>
        </p:nvSpPr>
        <p:spPr>
          <a:xfrm>
            <a:off x="1040235" y="1114522"/>
            <a:ext cx="103604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Memorialized Retail Market Testing Environment Users Guide and posted to ERCOT.com for reference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Facilitated the ERCOT IT to Market Participant IT Forum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Reviewed and analyzed IAG/IAL statistics and benefits due to NPRR778 implementation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Supported implementation of NPRR778 through facilitation of a workshop, updating </a:t>
            </a:r>
            <a:r>
              <a:rPr lang="en-US" dirty="0" err="1"/>
              <a:t>MarkeTrak</a:t>
            </a:r>
            <a:r>
              <a:rPr lang="en-US" dirty="0"/>
              <a:t> Users Guide, and elimination of </a:t>
            </a:r>
            <a:r>
              <a:rPr lang="en-US" dirty="0" err="1"/>
              <a:t>MarkeTrak</a:t>
            </a:r>
            <a:r>
              <a:rPr lang="en-US" dirty="0"/>
              <a:t> Cancel w/ Approval daily 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Evaluated potential </a:t>
            </a:r>
            <a:r>
              <a:rPr lang="en-US" dirty="0" err="1"/>
              <a:t>MarkeTrak</a:t>
            </a:r>
            <a:r>
              <a:rPr lang="en-US" dirty="0"/>
              <a:t> system enhancements.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Performed </a:t>
            </a:r>
            <a:r>
              <a:rPr lang="en-US" dirty="0" err="1"/>
              <a:t>MarkeTrak</a:t>
            </a:r>
            <a:r>
              <a:rPr lang="en-US" dirty="0"/>
              <a:t> Sub type Analysis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concert with TX SET, reviewed and endorsed: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RMGRR 152, Additional Alignment with NPRR778, Modifications to Date Change and Cancellation Evaluation Window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RMGRR 156, Market Notice Communication Process Clean 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RMGRR 158, Revisions to Retail Market Guide Section 7.10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RMGRR 159, Related to NPRR908, Revisions to Mass Transition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Completed the annual review of the 2019 Retail Market Services SLA for endorsement to 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Modified the GUI response Service Level Objective (SLO) target from 15 seconds to 10 seconds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Reviewed quarterly Performance Measures for 2018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Reviewed and monitored monthly IT retail incident and service availability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the direction of RMS, reviewed the ERCOT System Change Roadmap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Supported ERCOT resolution efforts to address outage and/or degradation</a:t>
            </a:r>
          </a:p>
        </p:txBody>
      </p:sp>
    </p:spTree>
    <p:extLst>
      <p:ext uri="{BB962C8B-B14F-4D97-AF65-F5344CB8AC3E}">
        <p14:creationId xmlns:p14="http://schemas.microsoft.com/office/powerpoint/2010/main" val="44958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B2523-FC8A-4153-AA4C-4A42AB2DA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0"/>
            <a:ext cx="9905998" cy="1478570"/>
          </a:xfrm>
        </p:spPr>
        <p:txBody>
          <a:bodyPr/>
          <a:lstStyle/>
          <a:p>
            <a:r>
              <a:rPr lang="en-US" dirty="0"/>
              <a:t>2019 GOALS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7967F0-18E3-4B06-80FF-062D128FE39C}"/>
              </a:ext>
            </a:extLst>
          </p:cNvPr>
          <p:cNvSpPr/>
          <p:nvPr/>
        </p:nvSpPr>
        <p:spPr>
          <a:xfrm>
            <a:off x="1040235" y="1114522"/>
            <a:ext cx="103604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Support Texas data transport improvement initiatives and continue joint efforts with other retail market working groups.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Support initiatives related to </a:t>
            </a:r>
            <a:r>
              <a:rPr lang="en-US" dirty="0" err="1"/>
              <a:t>MarkeTrak</a:t>
            </a:r>
            <a:r>
              <a:rPr lang="en-US" dirty="0"/>
              <a:t> system and process enhancements, update documentation, and recommend/evaluate future upgrades, as needed.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 process for </a:t>
            </a:r>
            <a:r>
              <a:rPr lang="en-US" dirty="0" err="1"/>
              <a:t>MarkeTrak</a:t>
            </a:r>
            <a:r>
              <a:rPr lang="en-US" dirty="0"/>
              <a:t> sub-type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 IAG/IAL Statistics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Perform annual review of the Retail Market Services Service Level Agreement (SLA) and work with ERCOT to evaluate and implement any potential changes, as needed.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 the quarterly ERCOT Retail Market Performance Measures.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Support ERCOT resolution efforts in addressing each outage and/or degradation of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90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362</TotalTime>
  <Words>364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TDTMS Update</vt:lpstr>
      <vt:lpstr>Update</vt:lpstr>
      <vt:lpstr>Meeting update</vt:lpstr>
      <vt:lpstr>2018 Accomplishments</vt:lpstr>
      <vt:lpstr>2019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Update</dc:title>
  <dc:creator>Patrick, Kyle</dc:creator>
  <cp:lastModifiedBy>Patrick, Kyle</cp:lastModifiedBy>
  <cp:revision>6</cp:revision>
  <dcterms:created xsi:type="dcterms:W3CDTF">2019-01-17T15:56:49Z</dcterms:created>
  <dcterms:modified xsi:type="dcterms:W3CDTF">2019-01-17T21:58:55Z</dcterms:modified>
</cp:coreProperties>
</file>