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sldIdLst>
    <p:sldId id="256" r:id="rId2"/>
    <p:sldId id="270" r:id="rId3"/>
    <p:sldId id="272" r:id="rId4"/>
    <p:sldId id="266" r:id="rId5"/>
    <p:sldId id="269" r:id="rId6"/>
    <p:sldId id="273" r:id="rId7"/>
    <p:sldId id="271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>
        <p:scale>
          <a:sx n="90" d="100"/>
          <a:sy n="90" d="100"/>
        </p:scale>
        <p:origin x="-12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1/25/2019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62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715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1/25/2019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1/25/2019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Update to RMS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February 5, 2019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December </a:t>
            </a:r>
            <a:r>
              <a:rPr lang="en-US" sz="4800" b="1" dirty="0" smtClean="0">
                <a:solidFill>
                  <a:schemeClr val="tx1"/>
                </a:solidFill>
              </a:rPr>
              <a:t>2018 </a:t>
            </a:r>
            <a:r>
              <a:rPr lang="en-US" sz="4800" b="1" dirty="0" smtClean="0">
                <a:solidFill>
                  <a:schemeClr val="tx1"/>
                </a:solidFill>
              </a:rPr>
              <a:t>and January 2019 Meetings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Elections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Chair – Diana Rehfeldt TNMP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Vice Chair – Kyle Patrick NRG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RMS </a:t>
            </a:r>
            <a:r>
              <a:rPr lang="en-US" sz="2200" dirty="0" smtClean="0"/>
              <a:t>Assignments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NPRR908</a:t>
            </a:r>
            <a:r>
              <a:rPr lang="en-US" sz="2000" dirty="0"/>
              <a:t>, Revisions to Mass Transition </a:t>
            </a:r>
            <a:r>
              <a:rPr lang="en-US" sz="2000" dirty="0" smtClean="0"/>
              <a:t>Processes-No Changes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RMGRR159, Related to NPRR908, Revisions to Mass Transition Processes—Comments in Review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Mass </a:t>
            </a:r>
            <a:r>
              <a:rPr lang="en-US" sz="2000" dirty="0"/>
              <a:t>Transition </a:t>
            </a:r>
            <a:r>
              <a:rPr lang="en-US" sz="2000" dirty="0" smtClean="0"/>
              <a:t>Testing—Scope and </a:t>
            </a:r>
            <a:r>
              <a:rPr lang="en-US" sz="2000" dirty="0"/>
              <a:t>Script </a:t>
            </a:r>
            <a:endParaRPr lang="en-US" sz="2000" dirty="0" smtClean="0"/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Future </a:t>
            </a:r>
            <a:r>
              <a:rPr lang="en-US" sz="2000" dirty="0"/>
              <a:t>Texas SET Release—Analysis and Review</a:t>
            </a:r>
            <a:endParaRPr lang="en-US" sz="2000" dirty="0" smtClean="0"/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indent="-342900">
              <a:buClrTx/>
              <a:buFont typeface="Arial" pitchFamily="34" charset="0"/>
              <a:buChar char="•"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2421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December 2018 and January 2019 Meetings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Testing Update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Test Flight Update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Future Flight Schedules Review 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ERCOT FlighTrak Demo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Bank Change Scripts 	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Discussion Items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2018 Accomplishments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2019 Goals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Draft NPRR Section 15, Customer Registration--15.1.3.1 Mass Transition Process—Finalize Comments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RMGRR160, </a:t>
            </a:r>
            <a:r>
              <a:rPr lang="en-US" sz="2000" dirty="0"/>
              <a:t>Administrative Change for February 1, 2019 Retail Market Guide - Appendix B1 &amp; B2 Formatting Update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Clarify Notes Segment in Move in—REF~RAA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Construction Hold</a:t>
            </a:r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/>
          </a:p>
          <a:p>
            <a:pPr marL="0" indent="0">
              <a:lnSpc>
                <a:spcPct val="90000"/>
              </a:lnSpc>
              <a:buClr>
                <a:schemeClr val="tx1"/>
              </a:buClr>
              <a:buNone/>
              <a:defRPr/>
            </a:pPr>
            <a:endParaRPr lang="en-US" sz="2200" dirty="0"/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indent="-342900">
              <a:buClrTx/>
              <a:buFont typeface="Arial" pitchFamily="34" charset="0"/>
              <a:buChar char="•"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67295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2018 Accomplishments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3218" y="1944687"/>
            <a:ext cx="8540750" cy="3730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indent="-457200">
              <a:buFont typeface="+mj-lt"/>
              <a:buAutoNum type="arabicPeriod"/>
              <a:defRPr/>
            </a:pPr>
            <a:r>
              <a:rPr lang="en-US" sz="5500" dirty="0" smtClean="0"/>
              <a:t>Hurricane Harvey Lessons Learned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sz="5500" dirty="0"/>
              <a:t>Subcommittee </a:t>
            </a:r>
            <a:r>
              <a:rPr lang="en-US" sz="5500" dirty="0" smtClean="0"/>
              <a:t>Restructuring Evaluation</a:t>
            </a:r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sz="5500" dirty="0" smtClean="0"/>
              <a:t>Coordinated Meetings Dates with Texas Data Transport and MarkeTrak Systems (TDTMS) Working Group</a:t>
            </a:r>
            <a:endParaRPr lang="en-US" sz="5500" dirty="0"/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sz="5500" dirty="0" smtClean="0"/>
              <a:t>Proposed Texas SET Future Release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sz="5500" dirty="0" smtClean="0"/>
              <a:t>Updated Texas SET Main Page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sz="5500" dirty="0" smtClean="0"/>
              <a:t>Extended </a:t>
            </a:r>
            <a:r>
              <a:rPr lang="en-US" sz="5500" dirty="0"/>
              <a:t>Unplanned Outage Market Interface Service Provider (MISP</a:t>
            </a:r>
            <a:r>
              <a:rPr lang="en-US" sz="5500" dirty="0" smtClean="0"/>
              <a:t>)</a:t>
            </a:r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sz="5500" dirty="0"/>
              <a:t>Workshop Participation and Developed Recommendations</a:t>
            </a:r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sz="5500" dirty="0" smtClean="0"/>
              <a:t>Created Lessons Learned Documentation</a:t>
            </a:r>
            <a:endParaRPr lang="en-US" sz="5500" dirty="0"/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endParaRPr lang="en-US" sz="5500" dirty="0" smtClean="0"/>
          </a:p>
          <a:p>
            <a:pPr marL="914400" lvl="2" indent="0"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57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2018 Accomplishments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3218" y="1676400"/>
            <a:ext cx="8540750" cy="457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2" indent="-742950">
              <a:buFont typeface="+mj-lt"/>
              <a:buAutoNum type="arabicPeriod" startAt="6"/>
              <a:defRPr/>
            </a:pPr>
            <a:r>
              <a:rPr lang="en-US" sz="4000" dirty="0"/>
              <a:t>Mass Transition</a:t>
            </a:r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sz="4000" dirty="0"/>
              <a:t>Workshop Participation and Developed Recommendations</a:t>
            </a:r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sz="4000" dirty="0"/>
              <a:t>Significant Process Revisions </a:t>
            </a:r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sz="4000" dirty="0"/>
              <a:t>Testing Requirements and Success Criteria</a:t>
            </a:r>
          </a:p>
          <a:p>
            <a:pPr marL="742950" lvl="2" indent="-742950">
              <a:buFont typeface="+mj-lt"/>
              <a:buAutoNum type="arabicPeriod" startAt="7"/>
              <a:defRPr/>
            </a:pPr>
            <a:r>
              <a:rPr lang="en-US" sz="4000" dirty="0"/>
              <a:t>Provided SMEs and Presenters for Retail Market Training</a:t>
            </a:r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sz="4000" dirty="0"/>
              <a:t>Retail 101 </a:t>
            </a:r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sz="4000" dirty="0"/>
              <a:t>Texas SET 101</a:t>
            </a:r>
          </a:p>
          <a:p>
            <a:pPr marL="457200" lvl="2" indent="-457200">
              <a:buFont typeface="+mj-lt"/>
              <a:buAutoNum type="arabicPeriod" startAt="7"/>
              <a:defRPr/>
            </a:pPr>
            <a:r>
              <a:rPr lang="en-US" sz="4000" dirty="0" smtClean="0"/>
              <a:t>    Nodal </a:t>
            </a:r>
            <a:r>
              <a:rPr lang="en-US" sz="4000" dirty="0"/>
              <a:t>Protocol Revisions Review and Recommendations</a:t>
            </a:r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sz="4000" dirty="0"/>
              <a:t>NPRR850, Market Suspension and Restart</a:t>
            </a:r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sz="4000" dirty="0"/>
              <a:t>NPRR851, Procedure for Managing Disconnections for Bi-directional Electrical Connections at Transmission Level Voltages</a:t>
            </a:r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sz="4000" dirty="0"/>
              <a:t>NPRR853, Availability of ERCOT Estimated Meter Data</a:t>
            </a:r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90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2018 Accomplishments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3218" y="1295400"/>
            <a:ext cx="8540750" cy="5105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indent="-457200">
              <a:buFont typeface="+mj-lt"/>
              <a:buAutoNum type="arabicPeriod" startAt="9"/>
              <a:defRPr/>
            </a:pPr>
            <a:r>
              <a:rPr lang="en-US" sz="8800" dirty="0"/>
              <a:t>Retail Market Guide Revision Review and Recommendations</a:t>
            </a:r>
          </a:p>
          <a:p>
            <a:pPr marL="914400" lvl="3" indent="-457200">
              <a:defRPr/>
            </a:pPr>
            <a:r>
              <a:rPr lang="en-US" sz="8800" dirty="0"/>
              <a:t>RMGRR150, Appendix Removal and Cleanup of the Competitive Retailer Safety Net Spreadsheet</a:t>
            </a:r>
          </a:p>
          <a:p>
            <a:pPr marL="914400" lvl="3" indent="-457200">
              <a:defRPr/>
            </a:pPr>
            <a:r>
              <a:rPr lang="en-US" sz="8800" dirty="0"/>
              <a:t>RMGRR152, Additional Alignment with NPRR778, Modifications to Date Change and Cancellation Evaluation Window</a:t>
            </a:r>
          </a:p>
          <a:p>
            <a:pPr marL="914400" lvl="3" indent="-457200">
              <a:defRPr/>
            </a:pPr>
            <a:r>
              <a:rPr lang="en-US" sz="8800" dirty="0"/>
              <a:t>RMGRR153, Modifications to TDSP References and Processes in the Retail Market Guide</a:t>
            </a:r>
          </a:p>
          <a:p>
            <a:pPr marL="914400" lvl="3" indent="-457200">
              <a:defRPr/>
            </a:pPr>
            <a:r>
              <a:rPr lang="en-US" sz="8800" dirty="0"/>
              <a:t>RMGRR156 Market Notice Communication Process Clean </a:t>
            </a:r>
            <a:r>
              <a:rPr lang="en-US" sz="8800" dirty="0" smtClean="0"/>
              <a:t>Up</a:t>
            </a:r>
          </a:p>
          <a:p>
            <a:pPr marL="914400" lvl="3" indent="-457200">
              <a:defRPr/>
            </a:pPr>
            <a:r>
              <a:rPr lang="en-US" sz="8800" dirty="0"/>
              <a:t>RMGRR158, Revisions to Retail Market Guides Section 7.10 Unplanned Outages</a:t>
            </a:r>
          </a:p>
          <a:p>
            <a:pPr marL="457200" lvl="2" indent="-457200">
              <a:buFont typeface="+mj-lt"/>
              <a:buAutoNum type="arabicPeriod" startAt="10"/>
              <a:defRPr/>
            </a:pPr>
            <a:r>
              <a:rPr lang="en-US" sz="8800" dirty="0"/>
              <a:t>U</a:t>
            </a:r>
            <a:r>
              <a:rPr lang="en-US" sz="8800" dirty="0" smtClean="0"/>
              <a:t>pdated  </a:t>
            </a:r>
            <a:r>
              <a:rPr lang="en-US" sz="8800" dirty="0"/>
              <a:t>the Texas Market Test Plan (TMTP) Document</a:t>
            </a:r>
          </a:p>
          <a:p>
            <a:pPr marL="457200" lvl="2" indent="-457200">
              <a:buFont typeface="+mj-lt"/>
              <a:buAutoNum type="arabicPeriod" startAt="10"/>
              <a:defRPr/>
            </a:pPr>
            <a:r>
              <a:rPr lang="en-US" sz="8800" dirty="0"/>
              <a:t>Monitored Flight Testing and Updated Changes to Scripts</a:t>
            </a:r>
          </a:p>
          <a:p>
            <a:pPr marL="457200" lvl="2" indent="-457200">
              <a:buFont typeface="+mj-lt"/>
              <a:buAutoNum type="arabicPeriod" startAt="10"/>
              <a:defRPr/>
            </a:pPr>
            <a:r>
              <a:rPr lang="en-US" sz="8800" dirty="0"/>
              <a:t>Recommended the 2019 Flight Testing Schedule</a:t>
            </a:r>
          </a:p>
          <a:p>
            <a:pPr marL="457200" lvl="2" indent="-457200">
              <a:buFont typeface="+mj-lt"/>
              <a:buAutoNum type="arabicPeriod" startAt="10"/>
              <a:defRPr/>
            </a:pPr>
            <a:r>
              <a:rPr lang="en-US" sz="8800" dirty="0"/>
              <a:t>Updated the Texas SET Swimlanes</a:t>
            </a:r>
          </a:p>
          <a:p>
            <a:pPr marL="457200" lvl="2" indent="-457200">
              <a:buClr>
                <a:schemeClr val="bg1"/>
              </a:buClr>
              <a:buFont typeface="+mj-lt"/>
              <a:buAutoNum type="arabicPeriod" startAt="10"/>
              <a:defRPr/>
            </a:pPr>
            <a:endParaRPr lang="en-US" sz="8800" dirty="0"/>
          </a:p>
          <a:p>
            <a:pPr marL="342900" lvl="2" indent="-457200">
              <a:defRPr/>
            </a:pPr>
            <a:endParaRPr lang="en-US" sz="8800" dirty="0"/>
          </a:p>
          <a:p>
            <a:pPr lvl="2" indent="-457200">
              <a:defRPr/>
            </a:pPr>
            <a:endParaRPr lang="en-US" sz="8800" dirty="0"/>
          </a:p>
          <a:p>
            <a:pPr indent="-457200">
              <a:defRPr/>
            </a:pPr>
            <a:endParaRPr lang="en-US" sz="8800" dirty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57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2019 </a:t>
            </a:r>
            <a:r>
              <a:rPr lang="en-US" sz="4800" b="1" dirty="0">
                <a:solidFill>
                  <a:schemeClr val="tx1"/>
                </a:solidFill>
              </a:rPr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2" indent="-457200">
              <a:lnSpc>
                <a:spcPct val="80000"/>
              </a:lnSpc>
              <a:buClrTx/>
              <a:buFont typeface="+mj-lt"/>
              <a:buAutoNum type="arabicPeriod"/>
              <a:defRPr/>
            </a:pPr>
            <a:r>
              <a:rPr lang="en-US" sz="2200" dirty="0"/>
              <a:t>Continue to Update Texas SET procedures, Retail Market Guide and Protocols as Directed by RMS</a:t>
            </a:r>
          </a:p>
          <a:p>
            <a:pPr marL="457200" lvl="2" indent="-457200">
              <a:lnSpc>
                <a:spcPct val="80000"/>
              </a:lnSpc>
              <a:buClrTx/>
              <a:buFont typeface="+mj-lt"/>
              <a:buAutoNum type="arabicPeriod"/>
              <a:defRPr/>
            </a:pPr>
            <a:r>
              <a:rPr lang="en-US" sz="2200" dirty="0"/>
              <a:t>Support and Review Changes to the Texas Market Test Plan (TMTP)</a:t>
            </a:r>
          </a:p>
          <a:p>
            <a:pPr marL="457200" lvl="2" indent="-457200">
              <a:lnSpc>
                <a:spcPct val="80000"/>
              </a:lnSpc>
              <a:buClrTx/>
              <a:buFont typeface="+mj-lt"/>
              <a:buAutoNum type="arabicPeriod"/>
              <a:defRPr/>
            </a:pPr>
            <a:r>
              <a:rPr lang="en-US" sz="2200" dirty="0"/>
              <a:t>Analyze Issues as they are presented to Texas SET</a:t>
            </a:r>
          </a:p>
          <a:p>
            <a:pPr marL="457200" lvl="2" indent="-457200">
              <a:lnSpc>
                <a:spcPct val="80000"/>
              </a:lnSpc>
              <a:buClrTx/>
              <a:buFont typeface="+mj-lt"/>
              <a:buAutoNum type="arabicPeriod"/>
              <a:defRPr/>
            </a:pPr>
            <a:r>
              <a:rPr lang="en-US" sz="2200" dirty="0"/>
              <a:t>Monitor Flight Testing and Recommend Changes to Scripts as Needed</a:t>
            </a:r>
          </a:p>
          <a:p>
            <a:pPr marL="457200" lvl="2" indent="-457200">
              <a:lnSpc>
                <a:spcPct val="80000"/>
              </a:lnSpc>
              <a:buClrTx/>
              <a:buFont typeface="+mj-lt"/>
              <a:buAutoNum type="arabicPeriod"/>
              <a:defRPr/>
            </a:pPr>
            <a:r>
              <a:rPr lang="en-US" sz="2200" dirty="0"/>
              <a:t>Review and Endorse Flight Testing Schedule Changes as Needed</a:t>
            </a:r>
          </a:p>
          <a:p>
            <a:pPr marL="457200" lvl="2" indent="-457200">
              <a:lnSpc>
                <a:spcPct val="80000"/>
              </a:lnSpc>
              <a:buClrTx/>
              <a:buFont typeface="+mj-lt"/>
              <a:buAutoNum type="arabicPeriod"/>
              <a:defRPr/>
            </a:pPr>
            <a:r>
              <a:rPr lang="en-US" sz="2200" dirty="0"/>
              <a:t>Continue Gathering Business and Functional Requirements for a Potential Texas SET Release</a:t>
            </a:r>
          </a:p>
          <a:p>
            <a:pPr marL="457200" lvl="2" indent="-457200">
              <a:lnSpc>
                <a:spcPct val="80000"/>
              </a:lnSpc>
              <a:buClrTx/>
              <a:buFont typeface="+mj-lt"/>
              <a:buAutoNum type="arabicPeriod"/>
              <a:defRPr/>
            </a:pPr>
            <a:r>
              <a:rPr lang="en-US" sz="2200" dirty="0"/>
              <a:t>Monitor and Develop Requirements for Mass Transition Testing</a:t>
            </a:r>
          </a:p>
          <a:p>
            <a:pPr marL="457200" lvl="2" indent="-457200">
              <a:lnSpc>
                <a:spcPct val="80000"/>
              </a:lnSpc>
              <a:buClrTx/>
              <a:buFont typeface="+mj-lt"/>
              <a:buAutoNum type="arabicPeriod"/>
              <a:defRPr/>
            </a:pPr>
            <a:r>
              <a:rPr lang="en-US" sz="2200" dirty="0"/>
              <a:t>Support Implementation of ERCOT FlighTrak Application</a:t>
            </a:r>
          </a:p>
          <a:p>
            <a:pPr marL="457200" lvl="2" indent="-457200">
              <a:lnSpc>
                <a:spcPct val="80000"/>
              </a:lnSpc>
              <a:buClrTx/>
              <a:buFont typeface="+mj-lt"/>
              <a:buAutoNum type="arabicPeriod"/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6635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8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Any </a:t>
            </a:r>
            <a:r>
              <a:rPr lang="en-US" sz="5400" b="1" dirty="0">
                <a:solidFill>
                  <a:schemeClr val="tx1"/>
                </a:solidFill>
              </a:rPr>
              <a:t>questions?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>Next Meeting February 21, 2019</a:t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4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800" b="1" dirty="0" smtClean="0">
                <a:solidFill>
                  <a:schemeClr val="tx1"/>
                </a:solidFill>
                <a:effectLst/>
              </a:rPr>
            </a:br>
            <a:endParaRPr lang="en-US" sz="4800" b="1" dirty="0" smtClean="0">
              <a:solidFill>
                <a:schemeClr val="tx1"/>
              </a:solidFill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464182" y="1676400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2448</TotalTime>
  <Words>391</Words>
  <Application>Microsoft Office PowerPoint</Application>
  <PresentationFormat>On-screen Show (4:3)</PresentationFormat>
  <Paragraphs>112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Update to RMS</vt:lpstr>
      <vt:lpstr>Texas SET December 2018 and January 2019 Meetings</vt:lpstr>
      <vt:lpstr>Texas SET December 2018 and January 2019 Meetings</vt:lpstr>
      <vt:lpstr>PowerPoint Presentation</vt:lpstr>
      <vt:lpstr>PowerPoint Presentation</vt:lpstr>
      <vt:lpstr>PowerPoint Presentation</vt:lpstr>
      <vt:lpstr>2019 Goals</vt:lpstr>
      <vt:lpstr>   Any questions? Next Meeting February 21, 2019  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TXSET12062018</cp:lastModifiedBy>
  <cp:revision>139</cp:revision>
  <dcterms:created xsi:type="dcterms:W3CDTF">2015-12-11T22:27:18Z</dcterms:created>
  <dcterms:modified xsi:type="dcterms:W3CDTF">2019-01-25T20:19:45Z</dcterms:modified>
</cp:coreProperties>
</file>