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77" r:id="rId4"/>
  </p:sldMasterIdLst>
  <p:notesMasterIdLst>
    <p:notesMasterId r:id="rId21"/>
  </p:notesMasterIdLst>
  <p:handoutMasterIdLst>
    <p:handoutMasterId r:id="rId22"/>
  </p:handoutMasterIdLst>
  <p:sldIdLst>
    <p:sldId id="260" r:id="rId5"/>
    <p:sldId id="296" r:id="rId6"/>
    <p:sldId id="299" r:id="rId7"/>
    <p:sldId id="306" r:id="rId8"/>
    <p:sldId id="320" r:id="rId9"/>
    <p:sldId id="294" r:id="rId10"/>
    <p:sldId id="301" r:id="rId11"/>
    <p:sldId id="302" r:id="rId12"/>
    <p:sldId id="303" r:id="rId13"/>
    <p:sldId id="304" r:id="rId14"/>
    <p:sldId id="295" r:id="rId15"/>
    <p:sldId id="308" r:id="rId16"/>
    <p:sldId id="309" r:id="rId17"/>
    <p:sldId id="311" r:id="rId18"/>
    <p:sldId id="321" r:id="rId19"/>
    <p:sldId id="322" r:id="rId20"/>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53" autoAdjust="0"/>
    <p:restoredTop sz="94595" autoAdjust="0"/>
  </p:normalViewPr>
  <p:slideViewPr>
    <p:cSldViewPr snapToGrid="0" snapToObjects="1">
      <p:cViewPr>
        <p:scale>
          <a:sx n="100" d="100"/>
          <a:sy n="100" d="100"/>
        </p:scale>
        <p:origin x="1962" y="180"/>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slideMaster" Target="slideMasters/slideMaster1.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1/21/2019</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1/21/2019</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4850257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3</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28241942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4</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27405605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5</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23357925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15</a:t>
            </a:fld>
            <a:endParaRPr lang="en-US">
              <a:solidFill>
                <a:prstClr val="black"/>
              </a:solidFill>
            </a:endParaRPr>
          </a:p>
        </p:txBody>
      </p:sp>
    </p:spTree>
    <p:extLst>
      <p:ext uri="{BB962C8B-B14F-4D97-AF65-F5344CB8AC3E}">
        <p14:creationId xmlns:p14="http://schemas.microsoft.com/office/powerpoint/2010/main" val="10472343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16</a:t>
            </a:fld>
            <a:endParaRPr lang="en-US">
              <a:solidFill>
                <a:prstClr val="black"/>
              </a:solidFill>
            </a:endParaRPr>
          </a:p>
        </p:txBody>
      </p:sp>
    </p:spTree>
    <p:extLst>
      <p:ext uri="{BB962C8B-B14F-4D97-AF65-F5344CB8AC3E}">
        <p14:creationId xmlns:p14="http://schemas.microsoft.com/office/powerpoint/2010/main" val="3771674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smtClean="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smtClean="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solidFill>
                  <a:prstClr val="black">
                    <a:tint val="75000"/>
                  </a:prstClr>
                </a:solidFill>
              </a:rPr>
              <a:t>Footer text goes here.</a:t>
            </a:r>
            <a:endParaRPr lang="en-US">
              <a:solidFill>
                <a:prstClr val="black">
                  <a:tint val="75000"/>
                </a:prstClr>
              </a:solidFill>
            </a:endParaRP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2543979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endParaRPr lang="en-US">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smtClean="0">
                <a:solidFill>
                  <a:prstClr val="black">
                    <a:tint val="75000"/>
                  </a:prstClr>
                </a:solidFill>
              </a:rPr>
              <a:t>Footer text goes here.</a:t>
            </a:r>
            <a:endParaRPr lang="en-US">
              <a:solidFill>
                <a:prstClr val="black">
                  <a:tint val="75000"/>
                </a:prstClr>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1080050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extLst/>
          </a:blip>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timing>
    <p:tnLst>
      <p:par>
        <p:cTn id="1" dur="indefinite" restart="never" nodeType="tmRoot"/>
      </p:par>
    </p:tnLst>
  </p:timing>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eaLnBrk="1" fontAlgn="auto" hangingPunct="1">
              <a:spcBef>
                <a:spcPts val="0"/>
              </a:spcBef>
              <a:spcAft>
                <a:spcPts val="0"/>
              </a:spcAft>
            </a:pPr>
            <a:r>
              <a:rPr lang="en-US" smtClean="0">
                <a:solidFill>
                  <a:prstClr val="black">
                    <a:tint val="75000"/>
                  </a:prstClr>
                </a:solidFill>
                <a:latin typeface="Arial" panose="020B0604020202020204"/>
                <a:cs typeface="+mn-cs"/>
              </a:rPr>
              <a:t>Footer text goes here.</a:t>
            </a:r>
            <a:endParaRPr lang="en-US" dirty="0">
              <a:solidFill>
                <a:prstClr val="black">
                  <a:tint val="75000"/>
                </a:prstClr>
              </a:solidFill>
              <a:latin typeface="Arial" panose="020B0604020202020204"/>
              <a:cs typeface="+mn-cs"/>
            </a:endParaRPr>
          </a:p>
        </p:txBody>
      </p:sp>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eaLnBrk="1" fontAlgn="auto" hangingPunct="1">
              <a:spcBef>
                <a:spcPts val="0"/>
              </a:spcBef>
              <a:spcAft>
                <a:spcPts val="0"/>
              </a:spcAft>
            </a:pPr>
            <a:fld id="{1D93BD3E-1E9A-4970-A6F7-E7AC52762E0C}" type="slidenum">
              <a:rPr lang="en-US" smtClean="0">
                <a:solidFill>
                  <a:prstClr val="black">
                    <a:tint val="75000"/>
                  </a:prstClr>
                </a:solidFill>
                <a:latin typeface="Arial" panose="020B0604020202020204"/>
                <a:cs typeface="+mn-cs"/>
              </a:rPr>
              <a:pPr defTabSz="914400" eaLnBrk="1" fontAlgn="auto" hangingPunct="1">
                <a:spcBef>
                  <a:spcPts val="0"/>
                </a:spcBef>
                <a:spcAft>
                  <a:spcPts val="0"/>
                </a:spcAft>
              </a:pPr>
              <a:t>‹#›</a:t>
            </a:fld>
            <a:endParaRPr lang="en-US">
              <a:solidFill>
                <a:prstClr val="black">
                  <a:tint val="75000"/>
                </a:prstClr>
              </a:solidFill>
              <a:latin typeface="Arial" panose="020B0604020202020204"/>
              <a:cs typeface="+mn-cs"/>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defTabSz="914400" eaLnBrk="1" fontAlgn="auto" hangingPunct="1">
              <a:spcBef>
                <a:spcPts val="0"/>
              </a:spcBef>
              <a:spcAft>
                <a:spcPts val="0"/>
              </a:spcAft>
            </a:pPr>
            <a:r>
              <a:rPr lang="en-US" sz="1000" b="1" dirty="0" smtClean="0">
                <a:solidFill>
                  <a:srgbClr val="5B6770"/>
                </a:solidFill>
                <a:latin typeface="Arial" panose="020B0604020202020204"/>
                <a:cs typeface="+mn-cs"/>
              </a:rPr>
              <a:t>PUBLIC</a:t>
            </a:r>
            <a:endParaRPr lang="en-US" sz="1000" b="1" dirty="0">
              <a:solidFill>
                <a:srgbClr val="5B6770"/>
              </a:solidFill>
              <a:latin typeface="Arial" panose="020B0604020202020204"/>
              <a:cs typeface="+mn-cs"/>
            </a:endParaRPr>
          </a:p>
        </p:txBody>
      </p:sp>
    </p:spTree>
    <p:extLst>
      <p:ext uri="{BB962C8B-B14F-4D97-AF65-F5344CB8AC3E}">
        <p14:creationId xmlns:p14="http://schemas.microsoft.com/office/powerpoint/2010/main" val="2182734571"/>
      </p:ext>
    </p:extLst>
  </p:cSld>
  <p:clrMap bg1="lt1" tx1="dk1" bg2="lt2" tx2="dk2" accent1="accent1" accent2="accent2" accent3="accent3" accent4="accent4" accent5="accent5" accent6="accent6" hlink="hlink" folHlink="folHlink"/>
  <p:sldLayoutIdLst>
    <p:sldLayoutId id="2147494278" r:id="rId1"/>
    <p:sldLayoutId id="2147494279"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a:t>
              </a:r>
              <a:r>
                <a:rPr lang="en-US" altLang="en-US" sz="3200" b="1" dirty="0" smtClean="0"/>
                <a:t>7: </a:t>
              </a:r>
              <a:r>
                <a:rPr lang="en-US" altLang="en-US" sz="3200" b="1" dirty="0"/>
                <a:t>PRS Report </a:t>
              </a:r>
            </a:p>
            <a:p>
              <a:pPr eaLnBrk="1" hangingPunct="1"/>
              <a:endParaRPr lang="en-US" altLang="en-US" b="1" dirty="0"/>
            </a:p>
            <a:p>
              <a:pPr eaLnBrk="1" hangingPunct="1"/>
              <a:r>
                <a:rPr lang="en-US" altLang="en-US" sz="2000" dirty="0"/>
                <a:t>Martha Henson</a:t>
              </a:r>
            </a:p>
            <a:p>
              <a:pPr eaLnBrk="1" hangingPunct="1"/>
              <a:r>
                <a:rPr lang="en-US" altLang="en-US" sz="2000" dirty="0"/>
                <a:t>PRS Chair</a:t>
              </a:r>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smtClean="0"/>
                <a:t>January 30, 2019</a:t>
              </a:r>
              <a:endParaRPr lang="en-US" altLang="en-US" dirty="0"/>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NPRR906, Clarifying the Decision Making Entity Process [ERCOT]</a:t>
            </a:r>
            <a:endParaRPr lang="en-US" sz="1800" dirty="0"/>
          </a:p>
        </p:txBody>
      </p:sp>
      <p:sp>
        <p:nvSpPr>
          <p:cNvPr id="14339" name="Rectangle 2"/>
          <p:cNvSpPr>
            <a:spLocks noChangeArrowheads="1"/>
          </p:cNvSpPr>
          <p:nvPr/>
        </p:nvSpPr>
        <p:spPr bwMode="auto">
          <a:xfrm>
            <a:off x="487363" y="865827"/>
            <a:ext cx="8158162"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March 1, 2019</a:t>
            </a:r>
          </a:p>
          <a:p>
            <a:r>
              <a:rPr lang="en-US" b="1" dirty="0"/>
              <a:t>ERCOT Impact Analysis:  </a:t>
            </a:r>
            <a:r>
              <a:rPr lang="en-US" dirty="0"/>
              <a:t>No budgetary impact; no impacts to ERCOT staffing; no impacts to </a:t>
            </a:r>
            <a:r>
              <a:rPr lang="x-none" dirty="0"/>
              <a:t>ERCOT computer systems</a:t>
            </a:r>
            <a:r>
              <a:rPr lang="en-US" dirty="0"/>
              <a:t>; </a:t>
            </a:r>
            <a:r>
              <a:rPr lang="x-none" dirty="0"/>
              <a:t>ERCOT business processes</a:t>
            </a:r>
            <a:r>
              <a:rPr lang="en-US" dirty="0"/>
              <a:t> will be updated; no impacts to ERCOT grid operations and practices.</a:t>
            </a:r>
          </a:p>
          <a:p>
            <a:r>
              <a:rPr lang="en-US" b="1" dirty="0"/>
              <a:t>Revision Description:  </a:t>
            </a:r>
            <a:r>
              <a:rPr lang="en-US" dirty="0"/>
              <a:t>This NPRR streamlines the Protocol language across all sections and removes any ambiguity that may exist as to how ERCOT systems handle the Decision Making Entity (DME) during mitigation.</a:t>
            </a:r>
          </a:p>
          <a:p>
            <a:r>
              <a:rPr lang="en-US" b="1" dirty="0"/>
              <a:t>PRS Decision:</a:t>
            </a:r>
            <a:r>
              <a:rPr lang="en-US" dirty="0"/>
              <a:t>  On 11/15/18, PRS unanimously voted to recommend approval of NPRR906 as submitted.  On 12/13/18, PRS unanimously voted to endorse and forward to TAC the 11/15/18 PRS Report and Impact Analysis for NPRR906.</a:t>
            </a:r>
          </a:p>
        </p:txBody>
      </p:sp>
    </p:spTree>
    <p:extLst>
      <p:ext uri="{BB962C8B-B14F-4D97-AF65-F5344CB8AC3E}">
        <p14:creationId xmlns:p14="http://schemas.microsoft.com/office/powerpoint/2010/main" val="35259982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NPRR907, Revise Definition of M1a to Reflect Actual Calendar Days [ERCOT]</a:t>
            </a:r>
            <a:endParaRPr lang="en-US" sz="1800" dirty="0"/>
          </a:p>
        </p:txBody>
      </p:sp>
      <p:sp>
        <p:nvSpPr>
          <p:cNvPr id="14339" name="Rectangle 2"/>
          <p:cNvSpPr>
            <a:spLocks noChangeArrowheads="1"/>
          </p:cNvSpPr>
          <p:nvPr/>
        </p:nvSpPr>
        <p:spPr bwMode="auto">
          <a:xfrm>
            <a:off x="487363" y="879475"/>
            <a:ext cx="8158162"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2019; Rank 2640</a:t>
            </a:r>
          </a:p>
          <a:p>
            <a:r>
              <a:rPr lang="en-US" b="1" dirty="0"/>
              <a:t>ERCOT Impact Analysis:  </a:t>
            </a:r>
            <a:r>
              <a:rPr lang="en-US" dirty="0"/>
              <a:t>Between $15k and $35k; no impacts to ERCOT staffing; impacts to </a:t>
            </a:r>
            <a:r>
              <a:rPr lang="x-none" dirty="0"/>
              <a:t>Credit Monitoring and Management (CMM)</a:t>
            </a:r>
            <a:r>
              <a:rPr lang="en-US" dirty="0"/>
              <a:t> and DAIP; </a:t>
            </a:r>
            <a:r>
              <a:rPr lang="x-none" dirty="0"/>
              <a:t>ERCOT business processes</a:t>
            </a:r>
            <a:r>
              <a:rPr lang="en-US" dirty="0"/>
              <a:t> will be updated; no impacts to ERCOT grid operations and practices.</a:t>
            </a:r>
          </a:p>
          <a:p>
            <a:r>
              <a:rPr lang="en-US" b="1" dirty="0"/>
              <a:t>Revision Description:  </a:t>
            </a:r>
            <a:r>
              <a:rPr lang="en-US" dirty="0"/>
              <a:t>This NPRR replaces the existing fixed value of M1a with a value that can vary based on non-Bank Business Days and ERCOT holidays following the specific Operating Day.</a:t>
            </a:r>
          </a:p>
          <a:p>
            <a:r>
              <a:rPr lang="en-US" b="1" dirty="0"/>
              <a:t>PRS Decision:</a:t>
            </a:r>
            <a:r>
              <a:rPr lang="en-US" dirty="0"/>
              <a:t>  On 11/15/18, PRS unanimously voted to recommend approval of NPRR907 as submitted.  On 12/13/18, PRS unanimously voted to endorse and forward to TAC the 11/15/18 PRS Report as revised by PRS and the Impact Analysis for NPRR907 with a recommended priority of 2019 and rank of 2640.</a:t>
            </a:r>
          </a:p>
          <a:p>
            <a:r>
              <a:rPr lang="en-US" b="1" dirty="0"/>
              <a:t>Credit WG Review:</a:t>
            </a:r>
            <a:r>
              <a:rPr lang="en-US" dirty="0"/>
              <a:t>  See 12/13/18 Credit WG comments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58501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NPRR910, Clarify Treatment of RUC Resource that has a Day-Ahead Market Three-Part Supply Award [ERCOT]</a:t>
            </a:r>
            <a:endParaRPr lang="en-US" sz="1800" dirty="0"/>
          </a:p>
        </p:txBody>
      </p:sp>
      <p:sp>
        <p:nvSpPr>
          <p:cNvPr id="14339" name="Rectangle 2"/>
          <p:cNvSpPr>
            <a:spLocks noChangeArrowheads="1"/>
          </p:cNvSpPr>
          <p:nvPr/>
        </p:nvSpPr>
        <p:spPr bwMode="auto">
          <a:xfrm>
            <a:off x="487363" y="879475"/>
            <a:ext cx="8158162"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2019; Rank 2506</a:t>
            </a:r>
          </a:p>
          <a:p>
            <a:r>
              <a:rPr lang="en-US" b="1" dirty="0"/>
              <a:t>ERCOT Impact Analysis:  </a:t>
            </a:r>
            <a:r>
              <a:rPr lang="en-US" dirty="0"/>
              <a:t>Between $60k and $90k; no impacts to ERCOT staffing; impacts to </a:t>
            </a:r>
            <a:r>
              <a:rPr lang="x-none" dirty="0"/>
              <a:t>MMS,</a:t>
            </a:r>
            <a:r>
              <a:rPr lang="en-US" dirty="0"/>
              <a:t> DAIP, and </a:t>
            </a:r>
            <a:r>
              <a:rPr lang="x-none" dirty="0"/>
              <a:t>OTS</a:t>
            </a:r>
            <a:r>
              <a:rPr lang="en-US" dirty="0"/>
              <a:t>; no impacts to </a:t>
            </a:r>
            <a:r>
              <a:rPr lang="x-none" dirty="0"/>
              <a:t>ERCOT business processes</a:t>
            </a:r>
            <a:r>
              <a:rPr lang="en-US" dirty="0"/>
              <a:t>; no impacts to ERCOT grid operations and practices.</a:t>
            </a:r>
          </a:p>
          <a:p>
            <a:r>
              <a:rPr lang="en-US" b="1" dirty="0"/>
              <a:t>Revision Description:  </a:t>
            </a:r>
            <a:r>
              <a:rPr lang="en-US" dirty="0"/>
              <a:t>This NPRR codifies eligibility, pricing, and Settlement for a Resource that has been awarded a Three-Part Supply Offer in the Day-Ahead Market (DAM) but decides not to operate the Resource in the Real-Time Market (RTM) and subsequently receives a Reliability Unit Commitment (RUC) instruction to operate that Resource.</a:t>
            </a:r>
          </a:p>
          <a:p>
            <a:r>
              <a:rPr lang="en-US" b="1" dirty="0"/>
              <a:t>PRS Decision:</a:t>
            </a:r>
            <a:r>
              <a:rPr lang="en-US" dirty="0"/>
              <a:t>  On 12/13/18, PRS voted to recommend approval of NPRR910 as submitted.  There was one abstention from the Independent Generator (Luminant) Market Segment.  On 1/17/19, PRS unanimously voted to endorse and forward to TAC the 12/13/18 PRS Report and Impact Analysis for NPRR910 with a recommended priority of 2019 and rank of 2506.</a:t>
            </a:r>
          </a:p>
        </p:txBody>
      </p:sp>
    </p:spTree>
    <p:extLst>
      <p:ext uri="{BB962C8B-B14F-4D97-AF65-F5344CB8AC3E}">
        <p14:creationId xmlns:p14="http://schemas.microsoft.com/office/powerpoint/2010/main" val="9409002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NPRR911, Improved Calculation of Real-Time LMPs at Logical Resource Nodes for On-Line Combined Cycle Generation Resources [ERCOT]</a:t>
            </a:r>
            <a:endParaRPr lang="en-US" sz="1800" dirty="0"/>
          </a:p>
        </p:txBody>
      </p:sp>
      <p:sp>
        <p:nvSpPr>
          <p:cNvPr id="14339" name="Rectangle 2"/>
          <p:cNvSpPr>
            <a:spLocks noChangeArrowheads="1"/>
          </p:cNvSpPr>
          <p:nvPr/>
        </p:nvSpPr>
        <p:spPr bwMode="auto">
          <a:xfrm>
            <a:off x="487363" y="879475"/>
            <a:ext cx="8158162"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2019; Rank 2660</a:t>
            </a:r>
          </a:p>
          <a:p>
            <a:r>
              <a:rPr lang="en-US" b="1" dirty="0"/>
              <a:t>ERCOT Impact Analysis:  </a:t>
            </a:r>
            <a:r>
              <a:rPr lang="en-US" dirty="0"/>
              <a:t>Between $50k and $75k; no impacts to ERCOT staffing; impacts to </a:t>
            </a:r>
            <a:r>
              <a:rPr lang="x-none" dirty="0"/>
              <a:t>MMS,</a:t>
            </a:r>
            <a:r>
              <a:rPr lang="en-US" dirty="0"/>
              <a:t> DAIP, EMS, and </a:t>
            </a:r>
            <a:r>
              <a:rPr lang="x-none" dirty="0"/>
              <a:t>OTS</a:t>
            </a:r>
            <a:r>
              <a:rPr lang="en-US" dirty="0"/>
              <a:t>; no impacts to </a:t>
            </a:r>
            <a:r>
              <a:rPr lang="x-none" dirty="0"/>
              <a:t>ERCOT business processes</a:t>
            </a:r>
            <a:r>
              <a:rPr lang="en-US" dirty="0"/>
              <a:t>; no impacts to ERCOT grid operations and practices.</a:t>
            </a:r>
          </a:p>
          <a:p>
            <a:r>
              <a:rPr lang="en-US" b="1" dirty="0"/>
              <a:t>Revision Description:  </a:t>
            </a:r>
            <a:r>
              <a:rPr lang="en-US" dirty="0"/>
              <a:t>This NPRR follows NPRR890, Correction to Calculation of Real-Time LMPs at Logical Resource Node for On-Line Combined Cycle Generation Resources, and reverts the applicable Protocol sections back to previous language for determining Real-Time LMPs of the logical Resource Nodes for On-Line Combined Cycle Generation Resources.  This NPRR also retains the language from NPRR890 that clarifies the formula for Off-Line Combined Cycle Generation Resources.</a:t>
            </a:r>
          </a:p>
          <a:p>
            <a:r>
              <a:rPr lang="en-US" b="1" dirty="0"/>
              <a:t>PRS Decision:</a:t>
            </a:r>
            <a:r>
              <a:rPr lang="en-US" dirty="0"/>
              <a:t>  On 12/13/18, PRS unanimously voted to recommend approval of NPRR911 as submitted.  On 1/17/19, PRS unanimously voted to endorse and forward to TAC the 12/13/18 PRS Report and Impact Analysis for NPRR911 with a recommended priority of 2019 and rank of 2660.</a:t>
            </a:r>
          </a:p>
        </p:txBody>
      </p:sp>
    </p:spTree>
    <p:extLst>
      <p:ext uri="{BB962C8B-B14F-4D97-AF65-F5344CB8AC3E}">
        <p14:creationId xmlns:p14="http://schemas.microsoft.com/office/powerpoint/2010/main" val="37584347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NPRR915, Define Limited Duration Resource and Clarify Telemetered Resource Status Requirements – URGENT [Luminant]</a:t>
            </a:r>
            <a:endParaRPr lang="en-US" sz="1800" dirty="0"/>
          </a:p>
        </p:txBody>
      </p:sp>
      <p:sp>
        <p:nvSpPr>
          <p:cNvPr id="14339" name="Rectangle 2"/>
          <p:cNvSpPr>
            <a:spLocks noChangeArrowheads="1"/>
          </p:cNvSpPr>
          <p:nvPr/>
        </p:nvSpPr>
        <p:spPr bwMode="auto">
          <a:xfrm>
            <a:off x="487363" y="879475"/>
            <a:ext cx="8158162"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To be determined</a:t>
            </a:r>
          </a:p>
          <a:p>
            <a:r>
              <a:rPr lang="en-US" b="1" dirty="0"/>
              <a:t>ERCOT Impact Analysis:  </a:t>
            </a:r>
            <a:r>
              <a:rPr lang="en-US" dirty="0"/>
              <a:t>To be determined</a:t>
            </a:r>
          </a:p>
          <a:p>
            <a:r>
              <a:rPr lang="en-US" b="1" dirty="0"/>
              <a:t>Revision Description:  </a:t>
            </a:r>
            <a:r>
              <a:rPr lang="en-US" dirty="0"/>
              <a:t>This NPRR defines Limited Duration Resources (LDRs) and clarifies how the Qualified Scheduling Entity (QSE) representing an LDR shall indicate to ERCOT its unwillingness to be deployed in Real-Time to reserve capacity for expected values above its Energy Offer Curve.</a:t>
            </a:r>
          </a:p>
          <a:p>
            <a:r>
              <a:rPr lang="en-US" b="1" dirty="0"/>
              <a:t>PRS Decision:</a:t>
            </a:r>
            <a:r>
              <a:rPr lang="en-US" dirty="0"/>
              <a:t>  On 1/17/19, PRS voted to grant NPRR915 Urgent status.  There were two opposing votes from the Independent Power Marketer (IPM) (Morgan Stanley) and Municipal (DME) Market Segments.  PRS then voted to recommend approval of NPRR915 as amended by the 1/14/19 Luminant comments as revised by PRS, and to forward to TAC.  There was one opposing vote from the Independent Generator (Duke Energy) Market Segment and one abstention from the IPM (Morgan Stanley) Market Segment.</a:t>
            </a:r>
          </a:p>
        </p:txBody>
      </p:sp>
    </p:spTree>
    <p:extLst>
      <p:ext uri="{BB962C8B-B14F-4D97-AF65-F5344CB8AC3E}">
        <p14:creationId xmlns:p14="http://schemas.microsoft.com/office/powerpoint/2010/main" val="16452293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686800" cy="527613"/>
          </a:xfrm>
        </p:spPr>
        <p:txBody>
          <a:bodyPr/>
          <a:lstStyle/>
          <a:p>
            <a:r>
              <a:rPr lang="en-US" sz="2200" b="1" dirty="0" smtClean="0">
                <a:solidFill>
                  <a:schemeClr val="accent1"/>
                </a:solidFill>
              </a:rPr>
              <a:t>2018 Release Targets – Board Approved NPRRs / SCRs / </a:t>
            </a:r>
            <a:r>
              <a:rPr lang="en-US" sz="2200" b="1" dirty="0" err="1" smtClean="0">
                <a:solidFill>
                  <a:schemeClr val="accent1"/>
                </a:solidFill>
              </a:rPr>
              <a:t>xGRRs</a:t>
            </a:r>
            <a:r>
              <a:rPr lang="en-US" sz="2200" b="1" dirty="0" smtClean="0">
                <a:solidFill>
                  <a:schemeClr val="accent1"/>
                </a:solidFill>
              </a:rPr>
              <a:t> </a:t>
            </a:r>
            <a:endParaRPr lang="en-US" sz="22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15</a:t>
            </a:fld>
            <a:endParaRPr lang="en-US">
              <a:solidFill>
                <a:prstClr val="black">
                  <a:tint val="75000"/>
                </a:prstClr>
              </a:solidFill>
            </a:endParaRPr>
          </a:p>
        </p:txBody>
      </p:sp>
      <p:sp>
        <p:nvSpPr>
          <p:cNvPr id="29" name="TextBox 15"/>
          <p:cNvSpPr txBox="1">
            <a:spLocks noChangeArrowheads="1"/>
          </p:cNvSpPr>
          <p:nvPr/>
        </p:nvSpPr>
        <p:spPr bwMode="auto">
          <a:xfrm>
            <a:off x="160280" y="5447632"/>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000" b="0" kern="0" dirty="0">
                <a:solidFill>
                  <a:srgbClr val="000000"/>
                </a:solidFill>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5904832"/>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100" kern="0">
                <a:solidFill>
                  <a:srgbClr val="000000"/>
                </a:solidFill>
                <a:cs typeface="+mn-cs"/>
              </a:rPr>
              <a:t>Release targets are subject to change</a:t>
            </a:r>
          </a:p>
        </p:txBody>
      </p:sp>
      <p:sp>
        <p:nvSpPr>
          <p:cNvPr id="32" name="TextBox 23"/>
          <p:cNvSpPr txBox="1">
            <a:spLocks noChangeArrowheads="1"/>
          </p:cNvSpPr>
          <p:nvPr/>
        </p:nvSpPr>
        <p:spPr bwMode="auto">
          <a:xfrm>
            <a:off x="3491321" y="5447632"/>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800" b="0" kern="0" dirty="0" smtClean="0">
                <a:solidFill>
                  <a:srgbClr val="000000"/>
                </a:solidFill>
                <a:cs typeface="+mn-cs"/>
              </a:rPr>
              <a:t>APPENDIX</a:t>
            </a:r>
          </a:p>
          <a:p>
            <a:pPr defTabSz="914400" eaLnBrk="1" hangingPunct="1">
              <a:defRPr/>
            </a:pPr>
            <a:r>
              <a:rPr lang="en-US" sz="700" b="0" kern="0" dirty="0" smtClean="0">
                <a:solidFill>
                  <a:srgbClr val="FF0000"/>
                </a:solidFill>
                <a:cs typeface="+mn-cs"/>
              </a:rPr>
              <a:t>Red </a:t>
            </a:r>
            <a:r>
              <a:rPr lang="en-US" sz="700" b="0" kern="0" dirty="0">
                <a:solidFill>
                  <a:srgbClr val="FF0000"/>
                </a:solidFill>
                <a:cs typeface="+mn-cs"/>
              </a:rPr>
              <a:t>Text</a:t>
            </a:r>
            <a:r>
              <a:rPr lang="en-US" sz="700" b="0" kern="0" dirty="0">
                <a:solidFill>
                  <a:srgbClr val="000000"/>
                </a:solidFill>
                <a:cs typeface="+mn-cs"/>
              </a:rPr>
              <a:t>: </a:t>
            </a:r>
            <a:r>
              <a:rPr lang="en-US" sz="700" b="0" kern="0" dirty="0" smtClean="0">
                <a:solidFill>
                  <a:srgbClr val="000000"/>
                </a:solidFill>
                <a:cs typeface="+mn-cs"/>
              </a:rPr>
              <a:t>New </a:t>
            </a:r>
            <a:r>
              <a:rPr lang="en-US" sz="700" b="0" kern="0" dirty="0">
                <a:solidFill>
                  <a:srgbClr val="000000"/>
                </a:solidFill>
                <a:cs typeface="+mn-cs"/>
              </a:rPr>
              <a:t>additions and target release </a:t>
            </a:r>
            <a:r>
              <a:rPr lang="en-US" sz="700" b="0" kern="0" dirty="0" smtClean="0">
                <a:solidFill>
                  <a:srgbClr val="000000"/>
                </a:solidFill>
                <a:cs typeface="+mn-cs"/>
              </a:rPr>
              <a:t>changes</a:t>
            </a:r>
          </a:p>
          <a:p>
            <a:pPr defTabSz="914400" eaLnBrk="1" hangingPunct="1">
              <a:defRPr/>
            </a:pPr>
            <a:r>
              <a:rPr lang="en-US" sz="700" b="0" strike="sngStrike" kern="0" dirty="0">
                <a:solidFill>
                  <a:srgbClr val="000000"/>
                </a:solidFill>
                <a:cs typeface="+mn-cs"/>
              </a:rPr>
              <a:t>Strike-Through Text</a:t>
            </a:r>
            <a:r>
              <a:rPr lang="en-US" sz="700" b="0" kern="0" dirty="0">
                <a:solidFill>
                  <a:srgbClr val="000000"/>
                </a:solidFill>
                <a:cs typeface="+mn-cs"/>
              </a:rPr>
              <a:t>: Previous target </a:t>
            </a:r>
            <a:r>
              <a:rPr lang="en-US" sz="700" b="0" kern="0" dirty="0" smtClean="0">
                <a:solidFill>
                  <a:srgbClr val="000000"/>
                </a:solidFill>
                <a:cs typeface="+mn-cs"/>
              </a:rPr>
              <a:t>release</a:t>
            </a:r>
            <a:endParaRPr lang="en-US" sz="700" b="0" kern="0" dirty="0">
              <a:solidFill>
                <a:srgbClr val="000000"/>
              </a:solidFill>
              <a:cs typeface="+mn-cs"/>
            </a:endParaRPr>
          </a:p>
          <a:p>
            <a:pPr defTabSz="914400" eaLnBrk="1" hangingPunct="1">
              <a:defRPr/>
            </a:pPr>
            <a:r>
              <a:rPr lang="en-US" sz="700" b="0" kern="0" dirty="0">
                <a:solidFill>
                  <a:srgbClr val="000000"/>
                </a:solidFill>
                <a:cs typeface="+mn-cs"/>
              </a:rPr>
              <a:t>(a), (b), </a:t>
            </a:r>
            <a:r>
              <a:rPr lang="en-US" sz="700" b="0" kern="0" dirty="0" smtClean="0">
                <a:solidFill>
                  <a:srgbClr val="000000"/>
                </a:solidFill>
                <a:cs typeface="+mn-cs"/>
              </a:rPr>
              <a:t>etc.: </a:t>
            </a:r>
            <a:r>
              <a:rPr lang="en-US" sz="700" b="0" kern="0" dirty="0">
                <a:solidFill>
                  <a:srgbClr val="000000"/>
                </a:solidFill>
                <a:cs typeface="+mn-cs"/>
              </a:rPr>
              <a:t>M</a:t>
            </a:r>
            <a:r>
              <a:rPr lang="en-US" sz="700" b="0" kern="0" dirty="0" err="1" smtClean="0">
                <a:solidFill>
                  <a:srgbClr val="000000"/>
                </a:solidFill>
                <a:cs typeface="+mn-cs"/>
              </a:rPr>
              <a:t>ultiple</a:t>
            </a:r>
            <a:r>
              <a:rPr lang="en-US" sz="700" b="0" kern="0" dirty="0" smtClean="0">
                <a:solidFill>
                  <a:srgbClr val="000000"/>
                </a:solidFill>
                <a:cs typeface="+mn-cs"/>
              </a:rPr>
              <a:t> phase release</a:t>
            </a:r>
            <a:endParaRPr lang="en-US" sz="700" b="0" kern="0" dirty="0">
              <a:solidFill>
                <a:srgbClr val="000000"/>
              </a:solidFill>
              <a:cs typeface="+mn-cs"/>
            </a:endParaRPr>
          </a:p>
        </p:txBody>
      </p:sp>
      <p:graphicFrame>
        <p:nvGraphicFramePr>
          <p:cNvPr id="33" name="Group 3"/>
          <p:cNvGraphicFramePr>
            <a:graphicFrameLocks/>
          </p:cNvGraphicFramePr>
          <p:nvPr>
            <p:extLst/>
          </p:nvPr>
        </p:nvGraphicFramePr>
        <p:xfrm>
          <a:off x="160280" y="838201"/>
          <a:ext cx="8839200" cy="3384185"/>
        </p:xfrm>
        <a:graphic>
          <a:graphicData uri="http://schemas.openxmlformats.org/drawingml/2006/table">
            <a:tbl>
              <a:tblPr/>
              <a:tblGrid>
                <a:gridCol w="1439920"/>
                <a:gridCol w="1524000"/>
                <a:gridCol w="1524191"/>
                <a:gridCol w="1504660"/>
                <a:gridCol w="1390749"/>
                <a:gridCol w="1455680"/>
              </a:tblGrid>
              <a:tr h="54954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2/6 – 2/8</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4/5 – 4/9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5/29 – 5/31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August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8/7 – 8/9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10/23 – 10/25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12/11 – 12/13</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r>
              <a:tr h="242225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NPRR659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NPRR683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NPRR743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NPRR760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NPRR800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NPRR810</a:t>
                      </a: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PGRR042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NPRR846</a:t>
                      </a:r>
                      <a:endParaRPr kumimoji="0" lang="en-US" sz="8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800" b="0"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Courier New" pitchFamily="49" charset="0"/>
                        </a:rPr>
                        <a:t>NPRR562</a:t>
                      </a:r>
                      <a:r>
                        <a:rPr kumimoji="0" lang="en-US" sz="900" b="0" i="0" u="none" strike="noStrike" cap="none" normalizeH="0" baseline="0" dirty="0" smtClean="0">
                          <a:ln>
                            <a:noFill/>
                          </a:ln>
                          <a:solidFill>
                            <a:schemeClr val="tx1"/>
                          </a:solidFill>
                          <a:effectLst/>
                          <a:latin typeface="Courier New" pitchFamily="49" charset="0"/>
                        </a:rPr>
                        <a:t>(b)</a:t>
                      </a: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SCR792</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NPRR776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NOGRR167</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NPRR768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NPRR815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OBDRR002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PGRR057</a:t>
                      </a:r>
                      <a:r>
                        <a:rPr kumimoji="0" lang="en-US" sz="900" b="0" i="0" u="none" strike="noStrike" kern="1200" cap="none" normalizeH="0" baseline="0" dirty="0" smtClean="0">
                          <a:ln>
                            <a:noFill/>
                          </a:ln>
                          <a:solidFill>
                            <a:srgbClr val="FF0000"/>
                          </a:solidFill>
                          <a:effectLst/>
                          <a:latin typeface="Courier New" pitchFamily="49" charset="0"/>
                          <a:ea typeface="+mn-ea"/>
                          <a:cs typeface="+mn-cs"/>
                        </a:rPr>
                        <a:t>(a)</a:t>
                      </a: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NPRR819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NPRR844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NPRR854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SCR791</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NPRR702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normalizeH="0" baseline="0" dirty="0" smtClean="0">
                          <a:ln>
                            <a:noFill/>
                          </a:ln>
                          <a:solidFill>
                            <a:schemeClr val="tx1"/>
                          </a:solidFill>
                          <a:effectLst/>
                          <a:latin typeface="Courier New" pitchFamily="49" charset="0"/>
                          <a:ea typeface="+mn-ea"/>
                          <a:cs typeface="+mn-cs"/>
                        </a:rPr>
                        <a:t>(partial implementation)</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8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8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8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NPRR825</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(a)</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NPRR843</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(a)</a:t>
                      </a: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NPRR864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NPRR875</a:t>
                      </a: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SCR795</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RRGRR015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NPRR843</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PGRR063</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NPRR831</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(b)</a:t>
                      </a: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SCR777</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5" name="TextBox 34"/>
          <p:cNvSpPr txBox="1"/>
          <p:nvPr/>
        </p:nvSpPr>
        <p:spPr>
          <a:xfrm>
            <a:off x="7315200" y="1400352"/>
            <a:ext cx="236905" cy="1800493"/>
          </a:xfrm>
          <a:prstGeom prst="rect">
            <a:avLst/>
          </a:prstGeom>
          <a:noFill/>
        </p:spPr>
        <p:txBody>
          <a:bodyPr wrap="square" rtlCol="0">
            <a:spAutoFit/>
          </a:bodyPr>
          <a:lstStyle/>
          <a:p>
            <a:pPr algn="ctr" defTabSz="914400" eaLnBrk="1" hangingPunct="1">
              <a:defRPr/>
            </a:pPr>
            <a:r>
              <a:rPr lang="en-US" sz="1100" b="1" i="1" kern="0" dirty="0" smtClean="0">
                <a:solidFill>
                  <a:srgbClr val="000000"/>
                </a:solidFill>
                <a:latin typeface="Arial" panose="020B0604020202020204"/>
                <a:cs typeface="+mn-cs"/>
              </a:rPr>
              <a:t> </a:t>
            </a: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endParaRPr lang="en-US" sz="500" b="1" i="1" kern="0" dirty="0" smtClean="0">
              <a:solidFill>
                <a:srgbClr val="000000"/>
              </a:solidFill>
              <a:latin typeface="Arial" panose="020B0604020202020204"/>
              <a:cs typeface="+mn-cs"/>
            </a:endParaRP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2400" b="1" i="1" kern="0" dirty="0" smtClean="0">
                <a:solidFill>
                  <a:srgbClr val="000000"/>
                </a:solidFill>
                <a:latin typeface="Arial" panose="020B0604020202020204"/>
                <a:cs typeface="+mn-cs"/>
              </a:rPr>
              <a:t> </a:t>
            </a:r>
            <a:endParaRPr lang="en-US" sz="2800" b="1" i="1" kern="0" dirty="0" smtClean="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500" b="1" i="1" kern="0" dirty="0">
              <a:solidFill>
                <a:srgbClr val="000000"/>
              </a:solidFill>
              <a:latin typeface="Arial" panose="020B0604020202020204"/>
              <a:cs typeface="+mn-cs"/>
            </a:endParaRP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p:txBody>
      </p:sp>
      <p:sp>
        <p:nvSpPr>
          <p:cNvPr id="25" name="TextBox 12"/>
          <p:cNvSpPr txBox="1">
            <a:spLocks noChangeArrowheads="1"/>
          </p:cNvSpPr>
          <p:nvPr/>
        </p:nvSpPr>
        <p:spPr bwMode="auto">
          <a:xfrm>
            <a:off x="3122655" y="3285979"/>
            <a:ext cx="1508760"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7/2</a:t>
            </a:r>
            <a:endParaRPr lang="en-US" sz="1200" kern="0" dirty="0" smtClean="0">
              <a:solidFill>
                <a:prstClr val="black"/>
              </a:solidFill>
              <a:cs typeface="+mn-cs"/>
            </a:endParaRPr>
          </a:p>
        </p:txBody>
      </p:sp>
      <p:sp>
        <p:nvSpPr>
          <p:cNvPr id="44" name="TextBox 12"/>
          <p:cNvSpPr txBox="1">
            <a:spLocks noChangeArrowheads="1"/>
          </p:cNvSpPr>
          <p:nvPr/>
        </p:nvSpPr>
        <p:spPr bwMode="auto">
          <a:xfrm>
            <a:off x="4647890" y="2424346"/>
            <a:ext cx="1501431"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9/1</a:t>
            </a:r>
            <a:endParaRPr lang="en-US" sz="1200" kern="0" dirty="0" smtClean="0">
              <a:solidFill>
                <a:prstClr val="black"/>
              </a:solidFill>
              <a:cs typeface="+mn-cs"/>
            </a:endParaRPr>
          </a:p>
        </p:txBody>
      </p:sp>
      <p:sp>
        <p:nvSpPr>
          <p:cNvPr id="3" name="TextBox 2"/>
          <p:cNvSpPr txBox="1"/>
          <p:nvPr/>
        </p:nvSpPr>
        <p:spPr>
          <a:xfrm rot="16200000">
            <a:off x="-301784" y="1935294"/>
            <a:ext cx="1274708" cy="261610"/>
          </a:xfrm>
          <a:prstGeom prst="rect">
            <a:avLst/>
          </a:prstGeom>
          <a:noFill/>
        </p:spPr>
        <p:txBody>
          <a:bodyPr wrap="none" rtlCol="0">
            <a:spAutoFit/>
          </a:bodyPr>
          <a:lstStyle/>
          <a:p>
            <a:pPr defTabSz="914400" eaLnBrk="1" fontAlgn="auto" hangingPunct="1">
              <a:spcBef>
                <a:spcPts val="0"/>
              </a:spcBef>
              <a:spcAft>
                <a:spcPts val="0"/>
              </a:spcAft>
            </a:pPr>
            <a:r>
              <a:rPr lang="en-US" sz="1100" i="1" dirty="0" smtClean="0">
                <a:solidFill>
                  <a:prstClr val="black"/>
                </a:solidFill>
                <a:latin typeface="Arial" panose="020B0604020202020204"/>
                <a:cs typeface="+mn-cs"/>
              </a:rPr>
              <a:t>CMM Release 1a</a:t>
            </a:r>
            <a:endParaRPr lang="en-US" sz="1100" i="1" dirty="0">
              <a:solidFill>
                <a:prstClr val="black"/>
              </a:solidFill>
              <a:latin typeface="Arial" panose="020B0604020202020204"/>
              <a:cs typeface="+mn-cs"/>
            </a:endParaRPr>
          </a:p>
        </p:txBody>
      </p:sp>
      <p:sp>
        <p:nvSpPr>
          <p:cNvPr id="4" name="Left Brace 3"/>
          <p:cNvSpPr/>
          <p:nvPr/>
        </p:nvSpPr>
        <p:spPr>
          <a:xfrm>
            <a:off x="406782" y="1645562"/>
            <a:ext cx="167979" cy="85437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defTabSz="914400" eaLnBrk="1" fontAlgn="auto" hangingPunct="1">
              <a:spcBef>
                <a:spcPts val="0"/>
              </a:spcBef>
              <a:spcAft>
                <a:spcPts val="0"/>
              </a:spcAft>
            </a:pPr>
            <a:endParaRPr lang="en-US">
              <a:solidFill>
                <a:prstClr val="black"/>
              </a:solidFill>
            </a:endParaRPr>
          </a:p>
        </p:txBody>
      </p:sp>
      <p:sp>
        <p:nvSpPr>
          <p:cNvPr id="24" name="TextBox 21"/>
          <p:cNvSpPr txBox="1">
            <a:spLocks noChangeArrowheads="1"/>
          </p:cNvSpPr>
          <p:nvPr/>
        </p:nvSpPr>
        <p:spPr bwMode="auto">
          <a:xfrm>
            <a:off x="5227572" y="5447357"/>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u="sng" kern="0" dirty="0" smtClean="0">
                <a:solidFill>
                  <a:srgbClr val="000000"/>
                </a:solidFill>
                <a:cs typeface="+mn-cs"/>
              </a:rPr>
              <a:t>Project Status Codes </a:t>
            </a:r>
          </a:p>
          <a:p>
            <a:pPr defTabSz="914400" eaLnBrk="1" hangingPunct="1">
              <a:defRPr/>
            </a:pPr>
            <a:r>
              <a:rPr lang="en-US" sz="800" b="0" kern="0" dirty="0" smtClean="0">
                <a:solidFill>
                  <a:srgbClr val="000000"/>
                </a:solidFill>
                <a:cs typeface="+mn-cs"/>
              </a:rPr>
              <a:t>  NS = Not Started</a:t>
            </a:r>
          </a:p>
          <a:p>
            <a:pPr defTabSz="914400" eaLnBrk="1" hangingPunct="1">
              <a:defRPr/>
            </a:pPr>
            <a:r>
              <a:rPr lang="en-US" sz="800" b="0" kern="0" dirty="0" smtClean="0">
                <a:solidFill>
                  <a:srgbClr val="000000"/>
                </a:solidFill>
                <a:cs typeface="+mn-cs"/>
              </a:rPr>
              <a:t>  I     = Initiation</a:t>
            </a:r>
          </a:p>
          <a:p>
            <a:pPr defTabSz="914400" eaLnBrk="1" hangingPunct="1">
              <a:defRPr/>
            </a:pPr>
            <a:r>
              <a:rPr lang="en-US" sz="800" b="0" kern="0" dirty="0" smtClean="0">
                <a:solidFill>
                  <a:srgbClr val="000000"/>
                </a:solidFill>
                <a:cs typeface="+mn-cs"/>
              </a:rPr>
              <a:t>  P    = Planning</a:t>
            </a:r>
          </a:p>
          <a:p>
            <a:pPr defTabSz="914400" eaLnBrk="1" hangingPunct="1">
              <a:defRPr/>
            </a:pPr>
            <a:r>
              <a:rPr lang="en-US" sz="800" b="0" kern="0" dirty="0" smtClean="0">
                <a:solidFill>
                  <a:srgbClr val="000000"/>
                </a:solidFill>
                <a:cs typeface="+mn-cs"/>
              </a:rPr>
              <a:t>  E    = Execution</a:t>
            </a:r>
          </a:p>
          <a:p>
            <a:pPr defTabSz="914400" eaLnBrk="1" hangingPunct="1">
              <a:defRPr/>
            </a:pPr>
            <a:r>
              <a:rPr lang="en-US" sz="800" b="0" kern="0" dirty="0" smtClean="0">
                <a:solidFill>
                  <a:srgbClr val="000000"/>
                </a:solidFill>
                <a:cs typeface="+mn-cs"/>
              </a:rPr>
              <a:t>  H    = On Hold</a:t>
            </a:r>
          </a:p>
        </p:txBody>
      </p:sp>
      <p:sp>
        <p:nvSpPr>
          <p:cNvPr id="26" name="TextBox 12"/>
          <p:cNvSpPr txBox="1">
            <a:spLocks noChangeArrowheads="1"/>
          </p:cNvSpPr>
          <p:nvPr/>
        </p:nvSpPr>
        <p:spPr bwMode="auto">
          <a:xfrm>
            <a:off x="140666" y="3292999"/>
            <a:ext cx="1444653"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1/1  &amp;  2/1</a:t>
            </a:r>
            <a:endParaRPr lang="en-US" sz="1200" kern="0" dirty="0">
              <a:solidFill>
                <a:prstClr val="black"/>
              </a:solidFill>
              <a:cs typeface="+mn-cs"/>
            </a:endParaRPr>
          </a:p>
        </p:txBody>
      </p:sp>
      <p:sp>
        <p:nvSpPr>
          <p:cNvPr id="28" name="TextBox 21"/>
          <p:cNvSpPr txBox="1">
            <a:spLocks noChangeArrowheads="1"/>
          </p:cNvSpPr>
          <p:nvPr/>
        </p:nvSpPr>
        <p:spPr bwMode="auto">
          <a:xfrm>
            <a:off x="6497486" y="5385138"/>
            <a:ext cx="2485392" cy="1077218"/>
          </a:xfrm>
          <a:prstGeom prst="rect">
            <a:avLst/>
          </a:prstGeom>
          <a:solidFill>
            <a:schemeClr val="bg1"/>
          </a:solidFill>
          <a:ln w="9525">
            <a:solidFill>
              <a:srgbClr val="000000"/>
            </a:solidFill>
            <a:miter lim="800000"/>
            <a:headEnd/>
            <a:tailEnd/>
          </a:ln>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kern="0" dirty="0" smtClean="0">
                <a:solidFill>
                  <a:prstClr val="black"/>
                </a:solidFill>
                <a:cs typeface="+mn-cs"/>
              </a:rPr>
              <a:t>NPRR825(a) – </a:t>
            </a:r>
            <a:r>
              <a:rPr lang="en-US" sz="800" b="0" kern="0" dirty="0" err="1" smtClean="0">
                <a:solidFill>
                  <a:prstClr val="black"/>
                </a:solidFill>
                <a:cs typeface="+mn-cs"/>
              </a:rPr>
              <a:t>NoticeBuilder</a:t>
            </a:r>
            <a:r>
              <a:rPr lang="en-US" sz="800" b="0" kern="0" dirty="0" smtClean="0">
                <a:solidFill>
                  <a:prstClr val="black"/>
                </a:solidFill>
                <a:cs typeface="+mn-cs"/>
              </a:rPr>
              <a:t> changes</a:t>
            </a:r>
          </a:p>
          <a:p>
            <a:pPr defTabSz="914400" eaLnBrk="1" hangingPunct="1">
              <a:defRPr/>
            </a:pPr>
            <a:r>
              <a:rPr lang="en-US" sz="800" b="0" kern="0" dirty="0">
                <a:solidFill>
                  <a:prstClr val="black"/>
                </a:solidFill>
                <a:cs typeface="+mn-cs"/>
              </a:rPr>
              <a:t>NPRR825(b) – </a:t>
            </a:r>
          </a:p>
          <a:p>
            <a:pPr defTabSz="914400" eaLnBrk="1" hangingPunct="1">
              <a:defRPr/>
            </a:pPr>
            <a:r>
              <a:rPr lang="en-US" sz="800" b="0" kern="0" dirty="0" smtClean="0">
                <a:solidFill>
                  <a:prstClr val="black"/>
                </a:solidFill>
                <a:cs typeface="+mn-cs"/>
              </a:rPr>
              <a:t>NPRR562(b</a:t>
            </a:r>
            <a:r>
              <a:rPr lang="en-US" sz="800" b="0" kern="0" dirty="0">
                <a:solidFill>
                  <a:prstClr val="black"/>
                </a:solidFill>
                <a:cs typeface="+mn-cs"/>
              </a:rPr>
              <a:t>) – </a:t>
            </a:r>
            <a:r>
              <a:rPr lang="en-US" sz="800" b="0" kern="0" dirty="0" smtClean="0">
                <a:solidFill>
                  <a:prstClr val="black"/>
                </a:solidFill>
                <a:cs typeface="+mn-cs"/>
              </a:rPr>
              <a:t>Reporting/posting system changes</a:t>
            </a:r>
          </a:p>
          <a:p>
            <a:pPr defTabSz="914400" eaLnBrk="1" hangingPunct="1">
              <a:defRPr/>
            </a:pPr>
            <a:r>
              <a:rPr lang="en-US" sz="800" b="0" kern="0" dirty="0" smtClean="0">
                <a:solidFill>
                  <a:prstClr val="black"/>
                </a:solidFill>
                <a:cs typeface="+mn-cs"/>
              </a:rPr>
              <a:t>NPRR809(b</a:t>
            </a:r>
            <a:r>
              <a:rPr lang="en-US" sz="800" b="0" kern="0" dirty="0">
                <a:solidFill>
                  <a:prstClr val="black"/>
                </a:solidFill>
                <a:cs typeface="+mn-cs"/>
              </a:rPr>
              <a:t>) – Reporting/posting </a:t>
            </a:r>
            <a:r>
              <a:rPr lang="en-US" sz="800" b="0" kern="0" dirty="0" smtClean="0">
                <a:solidFill>
                  <a:prstClr val="black"/>
                </a:solidFill>
                <a:cs typeface="+mn-cs"/>
              </a:rPr>
              <a:t>system changes</a:t>
            </a:r>
          </a:p>
          <a:p>
            <a:pPr defTabSz="914400" eaLnBrk="1" hangingPunct="1">
              <a:defRPr/>
            </a:pPr>
            <a:r>
              <a:rPr lang="en-US" sz="800" b="0" kern="0" dirty="0" smtClean="0">
                <a:solidFill>
                  <a:prstClr val="black"/>
                </a:solidFill>
                <a:cs typeface="+mn-cs"/>
              </a:rPr>
              <a:t>NPRR833(a/b) – DAM/SCED system changes</a:t>
            </a:r>
          </a:p>
          <a:p>
            <a:pPr defTabSz="914400" eaLnBrk="1" hangingPunct="1">
              <a:defRPr/>
            </a:pPr>
            <a:r>
              <a:rPr lang="en-US" sz="800" b="0" kern="0" dirty="0" smtClean="0">
                <a:solidFill>
                  <a:prstClr val="black"/>
                </a:solidFill>
                <a:cs typeface="+mn-cs"/>
              </a:rPr>
              <a:t>NPRR843(a) – CDR, 48 hour, &amp; 7 day reports</a:t>
            </a:r>
          </a:p>
          <a:p>
            <a:pPr defTabSz="914400" eaLnBrk="1" hangingPunct="1">
              <a:defRPr/>
            </a:pPr>
            <a:r>
              <a:rPr lang="en-US" sz="800" b="0" kern="0" dirty="0" smtClean="0">
                <a:solidFill>
                  <a:prstClr val="black"/>
                </a:solidFill>
                <a:cs typeface="+mn-cs"/>
              </a:rPr>
              <a:t>NPRR843(b) – 60 day reports</a:t>
            </a:r>
          </a:p>
          <a:p>
            <a:pPr defTabSz="914400" eaLnBrk="1" hangingPunct="1">
              <a:defRPr/>
            </a:pPr>
            <a:r>
              <a:rPr lang="en-US" sz="800" b="0" kern="0" dirty="0" smtClean="0">
                <a:solidFill>
                  <a:srgbClr val="FF0000"/>
                </a:solidFill>
                <a:cs typeface="+mn-cs"/>
              </a:rPr>
              <a:t>PGRR057(a) – Preliminary posting</a:t>
            </a:r>
          </a:p>
        </p:txBody>
      </p:sp>
      <p:sp>
        <p:nvSpPr>
          <p:cNvPr id="37" name="TextBox 13"/>
          <p:cNvSpPr txBox="1">
            <a:spLocks noChangeArrowheads="1"/>
          </p:cNvSpPr>
          <p:nvPr/>
        </p:nvSpPr>
        <p:spPr bwMode="auto">
          <a:xfrm>
            <a:off x="168195" y="4490707"/>
            <a:ext cx="8839200" cy="261610"/>
          </a:xfrm>
          <a:prstGeom prst="rect">
            <a:avLst/>
          </a:prstGeom>
          <a:solidFill>
            <a:srgbClr val="BBE0E3"/>
          </a:solidFill>
          <a:ln w="1587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100" kern="0" dirty="0" smtClean="0">
                <a:solidFill>
                  <a:srgbClr val="000000"/>
                </a:solidFill>
                <a:cs typeface="+mn-cs"/>
              </a:rPr>
              <a:t>TBD Items </a:t>
            </a:r>
            <a:r>
              <a:rPr lang="en-US" sz="1000" i="1" kern="0" dirty="0" smtClean="0">
                <a:solidFill>
                  <a:srgbClr val="000000"/>
                </a:solidFill>
                <a:cs typeface="+mn-cs"/>
              </a:rPr>
              <a:t>(and point at which they became “TBD”)</a:t>
            </a:r>
            <a:endParaRPr lang="en-US" sz="1100" i="1" kern="0" dirty="0">
              <a:solidFill>
                <a:srgbClr val="000000"/>
              </a:solidFill>
              <a:cs typeface="+mn-cs"/>
            </a:endParaRPr>
          </a:p>
        </p:txBody>
      </p:sp>
      <p:graphicFrame>
        <p:nvGraphicFramePr>
          <p:cNvPr id="45" name="Table 44"/>
          <p:cNvGraphicFramePr>
            <a:graphicFrameLocks noGrp="1"/>
          </p:cNvGraphicFramePr>
          <p:nvPr>
            <p:extLst/>
          </p:nvPr>
        </p:nvGraphicFramePr>
        <p:xfrm>
          <a:off x="176358" y="4756378"/>
          <a:ext cx="8823157" cy="464820"/>
        </p:xfrm>
        <a:graphic>
          <a:graphicData uri="http://schemas.openxmlformats.org/drawingml/2006/table">
            <a:tbl>
              <a:tblPr firstRow="1" bandRow="1"/>
              <a:tblGrid>
                <a:gridCol w="898357"/>
                <a:gridCol w="914400"/>
                <a:gridCol w="914400"/>
                <a:gridCol w="1600200"/>
                <a:gridCol w="4495800"/>
              </a:tblGrid>
              <a:tr h="196622">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050" b="0" dirty="0" smtClean="0">
                          <a:solidFill>
                            <a:schemeClr val="tx1"/>
                          </a:solidFill>
                        </a:rPr>
                        <a:t>2014</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050" b="0" dirty="0" smtClean="0">
                          <a:solidFill>
                            <a:schemeClr val="tx1"/>
                          </a:solidFill>
                        </a:rPr>
                        <a:t>2015</a:t>
                      </a:r>
                      <a:endParaRPr lang="en-US" sz="1050" b="0" dirty="0">
                        <a:solidFill>
                          <a:schemeClr val="tx1"/>
                        </a:solidFill>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dirty="0" smtClean="0">
                          <a:solidFill>
                            <a:schemeClr val="tx1"/>
                          </a:solidFill>
                        </a:rPr>
                        <a:t>2016</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dirty="0" smtClean="0">
                          <a:solidFill>
                            <a:schemeClr val="tx1"/>
                          </a:solidFill>
                        </a:rPr>
                        <a:t>2017</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dirty="0" smtClean="0">
                          <a:solidFill>
                            <a:schemeClr val="tx1"/>
                          </a:solidFill>
                        </a:rPr>
                        <a:t>2018</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r>
              <a:tr h="203547">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800" b="0" dirty="0" smtClean="0">
                          <a:solidFill>
                            <a:schemeClr val="tx1"/>
                          </a:solidFill>
                        </a:rPr>
                        <a:t>NPRR664</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800" b="0" strike="noStrike" dirty="0" smtClean="0">
                          <a:solidFill>
                            <a:schemeClr val="tx1"/>
                          </a:solidFill>
                        </a:rPr>
                        <a:t>None</a:t>
                      </a:r>
                      <a:endParaRPr lang="en-US" sz="800" b="0" strike="noStrike"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noStrike" dirty="0" smtClean="0">
                          <a:solidFill>
                            <a:schemeClr val="tx1"/>
                          </a:solidFill>
                        </a:rPr>
                        <a:t>SCR781  P</a:t>
                      </a:r>
                      <a:endParaRPr lang="en-US" sz="800" b="0" strike="sngStrike"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noStrike" dirty="0" smtClean="0">
                          <a:solidFill>
                            <a:schemeClr val="tx1"/>
                          </a:solidFill>
                        </a:rPr>
                        <a:t>NPRR702  P, NPRR829</a:t>
                      </a:r>
                      <a:endParaRPr lang="en-US" sz="800" b="0" strike="sngStrike"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sngStrike" baseline="0" dirty="0" smtClean="0">
                          <a:solidFill>
                            <a:schemeClr val="tx1"/>
                          </a:solidFill>
                        </a:rPr>
                        <a:t>RRGRR016</a:t>
                      </a:r>
                      <a:r>
                        <a:rPr lang="en-US" sz="800" b="0" strike="noStrike" baseline="0" dirty="0" smtClean="0">
                          <a:solidFill>
                            <a:schemeClr val="tx1"/>
                          </a:solidFill>
                        </a:rPr>
                        <a:t>, NOGRR154, NPRR825(b), NPRR867, </a:t>
                      </a:r>
                      <a:r>
                        <a:rPr lang="en-US" sz="800" b="0" strike="noStrike" baseline="0" dirty="0" smtClean="0">
                          <a:solidFill>
                            <a:srgbClr val="FF0000"/>
                          </a:solidFill>
                        </a:rPr>
                        <a:t>NPRR884, NPRR895, PGRR066</a:t>
                      </a:r>
                      <a:endParaRPr lang="en-US" sz="800" b="0" strike="sngStrike"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r>
            </a:tbl>
          </a:graphicData>
        </a:graphic>
      </p:graphicFrame>
      <p:sp>
        <p:nvSpPr>
          <p:cNvPr id="5" name="TextBox 4"/>
          <p:cNvSpPr txBox="1"/>
          <p:nvPr/>
        </p:nvSpPr>
        <p:spPr>
          <a:xfrm>
            <a:off x="180974" y="3617350"/>
            <a:ext cx="328936" cy="215444"/>
          </a:xfrm>
          <a:prstGeom prst="rect">
            <a:avLst/>
          </a:prstGeom>
          <a:noFill/>
        </p:spPr>
        <p:txBody>
          <a:bodyPr wrap="none" rtlCol="0">
            <a:spAutoFit/>
          </a:bodyPr>
          <a:lstStyle/>
          <a:p>
            <a:pPr defTabSz="914400" eaLnBrk="1" fontAlgn="auto" hangingPunct="1">
              <a:spcBef>
                <a:spcPts val="0"/>
              </a:spcBef>
              <a:spcAft>
                <a:spcPts val="0"/>
              </a:spcAft>
            </a:pPr>
            <a:r>
              <a:rPr lang="en-US" sz="800" dirty="0" smtClean="0">
                <a:solidFill>
                  <a:prstClr val="black"/>
                </a:solidFill>
                <a:latin typeface="Arial" panose="020B0604020202020204"/>
                <a:cs typeface="+mn-cs"/>
              </a:rPr>
              <a:t>1/1</a:t>
            </a:r>
            <a:endParaRPr lang="en-US" sz="800" dirty="0">
              <a:solidFill>
                <a:prstClr val="black"/>
              </a:solidFill>
              <a:latin typeface="Arial" panose="020B0604020202020204"/>
              <a:cs typeface="+mn-cs"/>
            </a:endParaRPr>
          </a:p>
        </p:txBody>
      </p:sp>
      <p:sp>
        <p:nvSpPr>
          <p:cNvPr id="49" name="TextBox 48"/>
          <p:cNvSpPr txBox="1"/>
          <p:nvPr/>
        </p:nvSpPr>
        <p:spPr>
          <a:xfrm>
            <a:off x="190060" y="3844243"/>
            <a:ext cx="328936" cy="215444"/>
          </a:xfrm>
          <a:prstGeom prst="rect">
            <a:avLst/>
          </a:prstGeom>
          <a:noFill/>
        </p:spPr>
        <p:txBody>
          <a:bodyPr wrap="none" rtlCol="0">
            <a:spAutoFit/>
          </a:bodyPr>
          <a:lstStyle/>
          <a:p>
            <a:pPr defTabSz="914400" eaLnBrk="1" fontAlgn="auto" hangingPunct="1">
              <a:spcBef>
                <a:spcPts val="0"/>
              </a:spcBef>
              <a:spcAft>
                <a:spcPts val="0"/>
              </a:spcAft>
            </a:pPr>
            <a:r>
              <a:rPr lang="en-US" sz="800" dirty="0">
                <a:solidFill>
                  <a:prstClr val="black"/>
                </a:solidFill>
                <a:latin typeface="Arial" panose="020B0604020202020204"/>
                <a:cs typeface="+mn-cs"/>
              </a:rPr>
              <a:t>2</a:t>
            </a:r>
            <a:r>
              <a:rPr lang="en-US" sz="800" dirty="0" smtClean="0">
                <a:solidFill>
                  <a:prstClr val="black"/>
                </a:solidFill>
                <a:latin typeface="Arial" panose="020B0604020202020204"/>
                <a:cs typeface="+mn-cs"/>
              </a:rPr>
              <a:t>/1</a:t>
            </a:r>
            <a:endParaRPr lang="en-US" sz="800" dirty="0">
              <a:solidFill>
                <a:prstClr val="black"/>
              </a:solidFill>
              <a:latin typeface="Arial" panose="020B0604020202020204"/>
              <a:cs typeface="+mn-cs"/>
            </a:endParaRPr>
          </a:p>
        </p:txBody>
      </p:sp>
      <p:sp>
        <p:nvSpPr>
          <p:cNvPr id="46" name="TextBox 45"/>
          <p:cNvSpPr txBox="1"/>
          <p:nvPr/>
        </p:nvSpPr>
        <p:spPr>
          <a:xfrm>
            <a:off x="1263557" y="1398340"/>
            <a:ext cx="304892" cy="2723823"/>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2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2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20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6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05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05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endParaRPr lang="en-US" dirty="0">
              <a:solidFill>
                <a:prstClr val="black"/>
              </a:solidFill>
              <a:latin typeface="Wingdings" panose="05000000000000000000" pitchFamily="2" charset="2"/>
              <a:cs typeface="+mn-cs"/>
            </a:endParaRPr>
          </a:p>
        </p:txBody>
      </p:sp>
      <p:sp>
        <p:nvSpPr>
          <p:cNvPr id="53" name="TextBox 52"/>
          <p:cNvSpPr txBox="1"/>
          <p:nvPr/>
        </p:nvSpPr>
        <p:spPr>
          <a:xfrm>
            <a:off x="2809262" y="1375039"/>
            <a:ext cx="304892" cy="523220"/>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smtClean="0">
              <a:solidFill>
                <a:prstClr val="black"/>
              </a:solidFill>
              <a:latin typeface="Wingdings" panose="05000000000000000000" pitchFamily="2" charset="2"/>
              <a:cs typeface="+mn-cs"/>
            </a:endParaRPr>
          </a:p>
        </p:txBody>
      </p:sp>
      <p:sp>
        <p:nvSpPr>
          <p:cNvPr id="39" name="TextBox 38"/>
          <p:cNvSpPr txBox="1"/>
          <p:nvPr/>
        </p:nvSpPr>
        <p:spPr>
          <a:xfrm>
            <a:off x="4360791" y="3570037"/>
            <a:ext cx="304892" cy="523220"/>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200" dirty="0" smtClean="0">
              <a:solidFill>
                <a:prstClr val="black"/>
              </a:solidFill>
              <a:latin typeface="Wingdings" panose="05000000000000000000" pitchFamily="2" charset="2"/>
              <a:cs typeface="+mn-cs"/>
            </a:endParaRPr>
          </a:p>
        </p:txBody>
      </p:sp>
      <p:sp>
        <p:nvSpPr>
          <p:cNvPr id="48" name="TextBox 47"/>
          <p:cNvSpPr txBox="1"/>
          <p:nvPr/>
        </p:nvSpPr>
        <p:spPr>
          <a:xfrm>
            <a:off x="4355947" y="1389888"/>
            <a:ext cx="304892" cy="707886"/>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endParaRPr lang="en-US" sz="1200" dirty="0">
              <a:solidFill>
                <a:prstClr val="black"/>
              </a:solidFill>
              <a:latin typeface="Wingdings" panose="05000000000000000000" pitchFamily="2" charset="2"/>
              <a:cs typeface="+mn-cs"/>
            </a:endParaRPr>
          </a:p>
        </p:txBody>
      </p:sp>
      <p:sp>
        <p:nvSpPr>
          <p:cNvPr id="36" name="TextBox 35"/>
          <p:cNvSpPr txBox="1"/>
          <p:nvPr/>
        </p:nvSpPr>
        <p:spPr>
          <a:xfrm>
            <a:off x="5844429" y="1371460"/>
            <a:ext cx="304892" cy="969496"/>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3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endParaRPr lang="en-US" sz="1200" dirty="0">
              <a:solidFill>
                <a:prstClr val="black"/>
              </a:solidFill>
              <a:latin typeface="Wingdings" panose="05000000000000000000" pitchFamily="2" charset="2"/>
              <a:cs typeface="+mn-cs"/>
            </a:endParaRPr>
          </a:p>
        </p:txBody>
      </p:sp>
      <p:sp>
        <p:nvSpPr>
          <p:cNvPr id="34" name="TextBox 12"/>
          <p:cNvSpPr txBox="1">
            <a:spLocks noChangeArrowheads="1"/>
          </p:cNvSpPr>
          <p:nvPr/>
        </p:nvSpPr>
        <p:spPr bwMode="auto">
          <a:xfrm>
            <a:off x="6157789" y="3285096"/>
            <a:ext cx="1380744"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11/1</a:t>
            </a:r>
            <a:endParaRPr lang="en-US" sz="1200" kern="0" dirty="0" smtClean="0">
              <a:solidFill>
                <a:prstClr val="black"/>
              </a:solidFill>
              <a:cs typeface="+mn-cs"/>
            </a:endParaRPr>
          </a:p>
        </p:txBody>
      </p:sp>
      <p:sp>
        <p:nvSpPr>
          <p:cNvPr id="41" name="TextBox 40"/>
          <p:cNvSpPr txBox="1"/>
          <p:nvPr/>
        </p:nvSpPr>
        <p:spPr>
          <a:xfrm>
            <a:off x="5845662" y="2684756"/>
            <a:ext cx="304892" cy="523220"/>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200" dirty="0" smtClean="0">
              <a:solidFill>
                <a:prstClr val="black"/>
              </a:solidFill>
              <a:latin typeface="Wingdings" panose="05000000000000000000" pitchFamily="2" charset="2"/>
              <a:cs typeface="+mn-cs"/>
            </a:endParaRPr>
          </a:p>
        </p:txBody>
      </p:sp>
      <p:sp>
        <p:nvSpPr>
          <p:cNvPr id="50" name="TextBox 12"/>
          <p:cNvSpPr txBox="1">
            <a:spLocks noChangeArrowheads="1"/>
          </p:cNvSpPr>
          <p:nvPr/>
        </p:nvSpPr>
        <p:spPr bwMode="auto">
          <a:xfrm>
            <a:off x="7541802" y="3282645"/>
            <a:ext cx="144107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11/19</a:t>
            </a:r>
            <a:endParaRPr lang="en-US" sz="1200" kern="0" dirty="0" smtClean="0">
              <a:solidFill>
                <a:prstClr val="black"/>
              </a:solidFill>
              <a:cs typeface="+mn-cs"/>
            </a:endParaRPr>
          </a:p>
        </p:txBody>
      </p:sp>
      <p:sp>
        <p:nvSpPr>
          <p:cNvPr id="57" name="TextBox 12"/>
          <p:cNvSpPr txBox="1">
            <a:spLocks noChangeArrowheads="1"/>
          </p:cNvSpPr>
          <p:nvPr/>
        </p:nvSpPr>
        <p:spPr bwMode="auto">
          <a:xfrm>
            <a:off x="1604141" y="3293761"/>
            <a:ext cx="1508760"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6/1</a:t>
            </a:r>
            <a:endParaRPr lang="en-US" sz="1200" kern="0" dirty="0" smtClean="0">
              <a:solidFill>
                <a:prstClr val="black"/>
              </a:solidFill>
              <a:cs typeface="+mn-cs"/>
            </a:endParaRPr>
          </a:p>
        </p:txBody>
      </p:sp>
      <p:sp>
        <p:nvSpPr>
          <p:cNvPr id="58" name="TextBox 57"/>
          <p:cNvSpPr txBox="1"/>
          <p:nvPr/>
        </p:nvSpPr>
        <p:spPr>
          <a:xfrm>
            <a:off x="2799105" y="3580940"/>
            <a:ext cx="304892" cy="523220"/>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smtClean="0">
              <a:solidFill>
                <a:prstClr val="black"/>
              </a:solidFill>
              <a:latin typeface="Wingdings" panose="05000000000000000000" pitchFamily="2" charset="2"/>
              <a:cs typeface="+mn-cs"/>
            </a:endParaRPr>
          </a:p>
        </p:txBody>
      </p:sp>
      <p:sp>
        <p:nvSpPr>
          <p:cNvPr id="38" name="TextBox 37"/>
          <p:cNvSpPr txBox="1"/>
          <p:nvPr/>
        </p:nvSpPr>
        <p:spPr>
          <a:xfrm>
            <a:off x="7249473" y="1396291"/>
            <a:ext cx="304892" cy="969496"/>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3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endParaRPr lang="en-US" sz="1200" dirty="0">
              <a:solidFill>
                <a:prstClr val="black"/>
              </a:solidFill>
              <a:latin typeface="Wingdings" panose="05000000000000000000" pitchFamily="2" charset="2"/>
              <a:cs typeface="+mn-cs"/>
            </a:endParaRPr>
          </a:p>
        </p:txBody>
      </p:sp>
      <p:sp>
        <p:nvSpPr>
          <p:cNvPr id="42" name="TextBox 12"/>
          <p:cNvSpPr txBox="1">
            <a:spLocks noChangeArrowheads="1"/>
          </p:cNvSpPr>
          <p:nvPr/>
        </p:nvSpPr>
        <p:spPr bwMode="auto">
          <a:xfrm>
            <a:off x="4648199" y="3285478"/>
            <a:ext cx="1492987"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10/1</a:t>
            </a:r>
            <a:endParaRPr lang="en-US" sz="1200" kern="0" dirty="0" smtClean="0">
              <a:solidFill>
                <a:prstClr val="black"/>
              </a:solidFill>
              <a:cs typeface="+mn-cs"/>
            </a:endParaRPr>
          </a:p>
        </p:txBody>
      </p:sp>
      <p:sp>
        <p:nvSpPr>
          <p:cNvPr id="47" name="TextBox 46"/>
          <p:cNvSpPr txBox="1"/>
          <p:nvPr/>
        </p:nvSpPr>
        <p:spPr>
          <a:xfrm>
            <a:off x="5847403" y="3623687"/>
            <a:ext cx="304892" cy="523220"/>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200" dirty="0" smtClean="0">
              <a:solidFill>
                <a:prstClr val="black"/>
              </a:solidFill>
              <a:latin typeface="Wingdings" panose="05000000000000000000" pitchFamily="2" charset="2"/>
              <a:cs typeface="+mn-cs"/>
            </a:endParaRPr>
          </a:p>
        </p:txBody>
      </p:sp>
      <p:sp>
        <p:nvSpPr>
          <p:cNvPr id="52" name="TextBox 51"/>
          <p:cNvSpPr txBox="1"/>
          <p:nvPr/>
        </p:nvSpPr>
        <p:spPr>
          <a:xfrm>
            <a:off x="7256643" y="3576896"/>
            <a:ext cx="304892" cy="523220"/>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200" dirty="0" smtClean="0">
              <a:solidFill>
                <a:prstClr val="black"/>
              </a:solidFill>
              <a:latin typeface="Wingdings" panose="05000000000000000000" pitchFamily="2" charset="2"/>
              <a:cs typeface="+mn-cs"/>
            </a:endParaRPr>
          </a:p>
        </p:txBody>
      </p:sp>
      <p:sp>
        <p:nvSpPr>
          <p:cNvPr id="51" name="TextBox 50"/>
          <p:cNvSpPr txBox="1"/>
          <p:nvPr/>
        </p:nvSpPr>
        <p:spPr>
          <a:xfrm>
            <a:off x="8694588" y="3578861"/>
            <a:ext cx="304892" cy="523220"/>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smtClean="0">
              <a:solidFill>
                <a:prstClr val="black"/>
              </a:solidFill>
              <a:latin typeface="Wingdings" panose="05000000000000000000" pitchFamily="2" charset="2"/>
              <a:cs typeface="+mn-cs"/>
            </a:endParaRPr>
          </a:p>
        </p:txBody>
      </p:sp>
      <p:sp>
        <p:nvSpPr>
          <p:cNvPr id="54" name="TextBox 53"/>
          <p:cNvSpPr txBox="1"/>
          <p:nvPr/>
        </p:nvSpPr>
        <p:spPr>
          <a:xfrm>
            <a:off x="8694588" y="1396291"/>
            <a:ext cx="304892" cy="523220"/>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smtClean="0">
              <a:solidFill>
                <a:prstClr val="black"/>
              </a:solidFill>
              <a:latin typeface="Wingdings" panose="05000000000000000000" pitchFamily="2" charset="2"/>
              <a:cs typeface="+mn-cs"/>
            </a:endParaRPr>
          </a:p>
        </p:txBody>
      </p:sp>
    </p:spTree>
    <p:extLst>
      <p:ext uri="{BB962C8B-B14F-4D97-AF65-F5344CB8AC3E}">
        <p14:creationId xmlns:p14="http://schemas.microsoft.com/office/powerpoint/2010/main" val="13625508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686800" cy="527613"/>
          </a:xfrm>
        </p:spPr>
        <p:txBody>
          <a:bodyPr/>
          <a:lstStyle/>
          <a:p>
            <a:r>
              <a:rPr lang="en-US" sz="2200" b="1" dirty="0" smtClean="0">
                <a:solidFill>
                  <a:schemeClr val="accent1"/>
                </a:solidFill>
              </a:rPr>
              <a:t>2019 Release Targets – Board Approved NPRRs / SCRs / </a:t>
            </a:r>
            <a:r>
              <a:rPr lang="en-US" sz="2200" b="1" dirty="0" err="1" smtClean="0">
                <a:solidFill>
                  <a:schemeClr val="accent1"/>
                </a:solidFill>
              </a:rPr>
              <a:t>xGRRs</a:t>
            </a:r>
            <a:r>
              <a:rPr lang="en-US" sz="2200" b="1" dirty="0" smtClean="0">
                <a:solidFill>
                  <a:schemeClr val="accent1"/>
                </a:solidFill>
              </a:rPr>
              <a:t> </a:t>
            </a:r>
            <a:endParaRPr lang="en-US" sz="22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16</a:t>
            </a:fld>
            <a:endParaRPr lang="en-US">
              <a:solidFill>
                <a:prstClr val="black">
                  <a:tint val="75000"/>
                </a:prstClr>
              </a:solidFill>
            </a:endParaRPr>
          </a:p>
        </p:txBody>
      </p:sp>
      <p:sp>
        <p:nvSpPr>
          <p:cNvPr id="29" name="TextBox 15"/>
          <p:cNvSpPr txBox="1">
            <a:spLocks noChangeArrowheads="1"/>
          </p:cNvSpPr>
          <p:nvPr/>
        </p:nvSpPr>
        <p:spPr bwMode="auto">
          <a:xfrm>
            <a:off x="160280" y="5503289"/>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000" b="0" kern="0" dirty="0">
                <a:solidFill>
                  <a:srgbClr val="000000"/>
                </a:solidFill>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5960489"/>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100" kern="0">
                <a:solidFill>
                  <a:srgbClr val="000000"/>
                </a:solidFill>
                <a:cs typeface="+mn-cs"/>
              </a:rPr>
              <a:t>Release targets are subject to change</a:t>
            </a:r>
          </a:p>
        </p:txBody>
      </p:sp>
      <p:sp>
        <p:nvSpPr>
          <p:cNvPr id="32" name="TextBox 23"/>
          <p:cNvSpPr txBox="1">
            <a:spLocks noChangeArrowheads="1"/>
          </p:cNvSpPr>
          <p:nvPr/>
        </p:nvSpPr>
        <p:spPr bwMode="auto">
          <a:xfrm>
            <a:off x="3491321" y="550328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800" b="0" kern="0" dirty="0" smtClean="0">
                <a:solidFill>
                  <a:srgbClr val="000000"/>
                </a:solidFill>
                <a:cs typeface="+mn-cs"/>
              </a:rPr>
              <a:t>APPENDIX</a:t>
            </a:r>
          </a:p>
          <a:p>
            <a:pPr defTabSz="914400" eaLnBrk="1" hangingPunct="1">
              <a:defRPr/>
            </a:pPr>
            <a:r>
              <a:rPr lang="en-US" sz="700" b="0" kern="0" dirty="0" smtClean="0">
                <a:solidFill>
                  <a:srgbClr val="FF0000"/>
                </a:solidFill>
                <a:cs typeface="+mn-cs"/>
              </a:rPr>
              <a:t>Red </a:t>
            </a:r>
            <a:r>
              <a:rPr lang="en-US" sz="700" b="0" kern="0" dirty="0">
                <a:solidFill>
                  <a:srgbClr val="FF0000"/>
                </a:solidFill>
                <a:cs typeface="+mn-cs"/>
              </a:rPr>
              <a:t>Text</a:t>
            </a:r>
            <a:r>
              <a:rPr lang="en-US" sz="700" b="0" kern="0" dirty="0">
                <a:solidFill>
                  <a:srgbClr val="000000"/>
                </a:solidFill>
                <a:cs typeface="+mn-cs"/>
              </a:rPr>
              <a:t>: </a:t>
            </a:r>
            <a:r>
              <a:rPr lang="en-US" sz="700" b="0" kern="0" dirty="0" smtClean="0">
                <a:solidFill>
                  <a:srgbClr val="000000"/>
                </a:solidFill>
                <a:cs typeface="+mn-cs"/>
              </a:rPr>
              <a:t>New </a:t>
            </a:r>
            <a:r>
              <a:rPr lang="en-US" sz="700" b="0" kern="0" dirty="0">
                <a:solidFill>
                  <a:srgbClr val="000000"/>
                </a:solidFill>
                <a:cs typeface="+mn-cs"/>
              </a:rPr>
              <a:t>additions and target release </a:t>
            </a:r>
            <a:r>
              <a:rPr lang="en-US" sz="700" b="0" kern="0" dirty="0" smtClean="0">
                <a:solidFill>
                  <a:srgbClr val="000000"/>
                </a:solidFill>
                <a:cs typeface="+mn-cs"/>
              </a:rPr>
              <a:t>changes</a:t>
            </a:r>
          </a:p>
          <a:p>
            <a:pPr defTabSz="914400" eaLnBrk="1" hangingPunct="1">
              <a:defRPr/>
            </a:pPr>
            <a:r>
              <a:rPr lang="en-US" sz="700" b="0" strike="sngStrike" kern="0" dirty="0">
                <a:solidFill>
                  <a:srgbClr val="000000"/>
                </a:solidFill>
                <a:cs typeface="+mn-cs"/>
              </a:rPr>
              <a:t>Strike-Through Text</a:t>
            </a:r>
            <a:r>
              <a:rPr lang="en-US" sz="700" b="0" kern="0" dirty="0">
                <a:solidFill>
                  <a:srgbClr val="000000"/>
                </a:solidFill>
                <a:cs typeface="+mn-cs"/>
              </a:rPr>
              <a:t>: Previous target </a:t>
            </a:r>
            <a:r>
              <a:rPr lang="en-US" sz="700" b="0" kern="0" dirty="0" smtClean="0">
                <a:solidFill>
                  <a:srgbClr val="000000"/>
                </a:solidFill>
                <a:cs typeface="+mn-cs"/>
              </a:rPr>
              <a:t>release</a:t>
            </a:r>
            <a:endParaRPr lang="en-US" sz="700" b="0" kern="0" dirty="0">
              <a:solidFill>
                <a:srgbClr val="000000"/>
              </a:solidFill>
              <a:cs typeface="+mn-cs"/>
            </a:endParaRPr>
          </a:p>
          <a:p>
            <a:pPr defTabSz="914400" eaLnBrk="1" hangingPunct="1">
              <a:defRPr/>
            </a:pPr>
            <a:r>
              <a:rPr lang="en-US" sz="700" b="0" kern="0" dirty="0">
                <a:solidFill>
                  <a:srgbClr val="000000"/>
                </a:solidFill>
                <a:cs typeface="+mn-cs"/>
              </a:rPr>
              <a:t>(a), (b), </a:t>
            </a:r>
            <a:r>
              <a:rPr lang="en-US" sz="700" b="0" kern="0" dirty="0" smtClean="0">
                <a:solidFill>
                  <a:srgbClr val="000000"/>
                </a:solidFill>
                <a:cs typeface="+mn-cs"/>
              </a:rPr>
              <a:t>etc.: </a:t>
            </a:r>
            <a:r>
              <a:rPr lang="en-US" sz="700" b="0" kern="0" dirty="0">
                <a:solidFill>
                  <a:srgbClr val="000000"/>
                </a:solidFill>
                <a:cs typeface="+mn-cs"/>
              </a:rPr>
              <a:t>M</a:t>
            </a:r>
            <a:r>
              <a:rPr lang="en-US" sz="700" b="0" kern="0" dirty="0" err="1" smtClean="0">
                <a:solidFill>
                  <a:srgbClr val="000000"/>
                </a:solidFill>
                <a:cs typeface="+mn-cs"/>
              </a:rPr>
              <a:t>ultiple</a:t>
            </a:r>
            <a:r>
              <a:rPr lang="en-US" sz="700" b="0" kern="0" dirty="0" smtClean="0">
                <a:solidFill>
                  <a:srgbClr val="000000"/>
                </a:solidFill>
                <a:cs typeface="+mn-cs"/>
              </a:rPr>
              <a:t> phase release</a:t>
            </a:r>
            <a:endParaRPr lang="en-US" sz="700" b="0" kern="0" dirty="0">
              <a:solidFill>
                <a:srgbClr val="000000"/>
              </a:solidFill>
              <a:cs typeface="+mn-cs"/>
            </a:endParaRPr>
          </a:p>
        </p:txBody>
      </p:sp>
      <p:graphicFrame>
        <p:nvGraphicFramePr>
          <p:cNvPr id="33" name="Group 3"/>
          <p:cNvGraphicFramePr>
            <a:graphicFrameLocks/>
          </p:cNvGraphicFramePr>
          <p:nvPr>
            <p:extLst/>
          </p:nvPr>
        </p:nvGraphicFramePr>
        <p:xfrm>
          <a:off x="160280" y="798446"/>
          <a:ext cx="8839200" cy="4190999"/>
        </p:xfrm>
        <a:graphic>
          <a:graphicData uri="http://schemas.openxmlformats.org/drawingml/2006/table">
            <a:tbl>
              <a:tblPr/>
              <a:tblGrid>
                <a:gridCol w="1439920"/>
                <a:gridCol w="1524000"/>
                <a:gridCol w="1447800"/>
                <a:gridCol w="1447800"/>
                <a:gridCol w="1447800"/>
                <a:gridCol w="1531880"/>
              </a:tblGrid>
              <a:tr h="54954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2/5 – 2/7</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4/2 – 4/4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5/28 – 5/30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August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8/6 – 8/8</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10/15 – 10/17</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12/10 – 12/12</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r>
              <a:tr h="364145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NPRR833</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(a/b)</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NPRR842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NPRR858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rgbClr val="FF0000"/>
                          </a:solidFill>
                          <a:effectLst/>
                          <a:latin typeface="Courier New" pitchFamily="49" charset="0"/>
                        </a:rPr>
                        <a:t>NPRR878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SCR794</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 </a:t>
                      </a:r>
                      <a:endParaRPr kumimoji="0" lang="en-US" sz="8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PGRR057</a:t>
                      </a:r>
                      <a:r>
                        <a:rPr kumimoji="0" lang="en-US" sz="900" b="0" i="0" u="none" strike="noStrike" kern="1200" cap="none" normalizeH="0" baseline="0" dirty="0" smtClean="0">
                          <a:ln>
                            <a:noFill/>
                          </a:ln>
                          <a:solidFill>
                            <a:srgbClr val="FF0000"/>
                          </a:solidFill>
                          <a:effectLst/>
                          <a:latin typeface="Courier New" pitchFamily="49" charset="0"/>
                          <a:ea typeface="+mn-ea"/>
                          <a:cs typeface="+mn-cs"/>
                        </a:rPr>
                        <a:t>(b)</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Courier New" pitchFamily="49" charset="0"/>
                        </a:rPr>
                        <a:t>NPRR749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Courier New" pitchFamily="49" charset="0"/>
                        </a:rPr>
                        <a:t>NPRR817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Courier New" pitchFamily="49" charset="0"/>
                        </a:rPr>
                        <a:t>NPRR833</a:t>
                      </a:r>
                      <a:r>
                        <a:rPr kumimoji="0" lang="en-US" sz="900" b="0" i="0" u="none" strike="noStrike" cap="none" normalizeH="0" baseline="0" dirty="0" smtClean="0">
                          <a:ln>
                            <a:noFill/>
                          </a:ln>
                          <a:solidFill>
                            <a:schemeClr val="tx1"/>
                          </a:solidFill>
                          <a:effectLst/>
                          <a:latin typeface="Courier New" pitchFamily="49" charset="0"/>
                        </a:rPr>
                        <a:t>(c)</a:t>
                      </a: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NPRR845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NPRR847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NPRR865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NPRR866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NPRR880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NOGRR174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PGRR061</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RRGRR017</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4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VCMRR022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NPRR809</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NPRR873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NPRR899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NPRR901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SCR793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SCR796</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NPRR519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NPRR620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NPRR741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NPRR755</a:t>
                      </a:r>
                      <a:endParaRPr kumimoji="0" lang="en-US" sz="14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NPRR821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NPRR887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RRGRR016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RRGRR018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RRGRR019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SCR797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smtClean="0">
                        <a:ln>
                          <a:noFill/>
                        </a:ln>
                        <a:solidFill>
                          <a:srgbClr val="FF0000"/>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NPRR841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NPRR856</a:t>
                      </a:r>
                      <a:r>
                        <a:rPr kumimoji="0" lang="en-US" sz="1200" b="0" i="0" u="none" strike="noStrike" kern="1200" cap="none" normalizeH="0" baseline="0" dirty="0" smtClean="0">
                          <a:ln>
                            <a:noFill/>
                          </a:ln>
                          <a:solidFill>
                            <a:srgbClr val="FF0000"/>
                          </a:solidFill>
                          <a:effectLst/>
                          <a:latin typeface="Courier New" pitchFamily="49" charset="0"/>
                          <a:ea typeface="+mn-ea"/>
                          <a:cs typeface="+mn-cs"/>
                        </a:rPr>
                        <a:t>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NPRR877</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 Ph2</a:t>
                      </a: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5" name="TextBox 34"/>
          <p:cNvSpPr txBox="1"/>
          <p:nvPr/>
        </p:nvSpPr>
        <p:spPr>
          <a:xfrm>
            <a:off x="7221420" y="1362882"/>
            <a:ext cx="236905" cy="1800493"/>
          </a:xfrm>
          <a:prstGeom prst="rect">
            <a:avLst/>
          </a:prstGeom>
          <a:noFill/>
        </p:spPr>
        <p:txBody>
          <a:bodyPr wrap="square" rtlCol="0">
            <a:spAutoFit/>
          </a:bodyPr>
          <a:lstStyle/>
          <a:p>
            <a:pPr algn="ctr" defTabSz="914400" eaLnBrk="1" hangingPunct="1">
              <a:defRPr/>
            </a:pPr>
            <a:r>
              <a:rPr lang="en-US" sz="1100" b="1" i="1" kern="0" dirty="0" smtClean="0">
                <a:solidFill>
                  <a:srgbClr val="000000"/>
                </a:solidFill>
                <a:latin typeface="Arial" panose="020B0604020202020204"/>
                <a:cs typeface="+mn-cs"/>
              </a:rPr>
              <a:t> </a:t>
            </a: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endParaRPr lang="en-US" sz="500" b="1" i="1" kern="0" dirty="0" smtClean="0">
              <a:solidFill>
                <a:srgbClr val="000000"/>
              </a:solidFill>
              <a:latin typeface="Arial" panose="020B0604020202020204"/>
              <a:cs typeface="+mn-cs"/>
            </a:endParaRP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2400" b="1" i="1" kern="0" dirty="0" smtClean="0">
                <a:solidFill>
                  <a:srgbClr val="000000"/>
                </a:solidFill>
                <a:latin typeface="Arial" panose="020B0604020202020204"/>
                <a:cs typeface="+mn-cs"/>
              </a:rPr>
              <a:t> </a:t>
            </a:r>
            <a:endParaRPr lang="en-US" sz="2800" b="1" i="1" kern="0" dirty="0" smtClean="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500" b="1" i="1" kern="0" dirty="0">
              <a:solidFill>
                <a:srgbClr val="000000"/>
              </a:solidFill>
              <a:latin typeface="Arial" panose="020B0604020202020204"/>
              <a:cs typeface="+mn-cs"/>
            </a:endParaRP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p:txBody>
      </p:sp>
      <p:sp>
        <p:nvSpPr>
          <p:cNvPr id="24" name="TextBox 21"/>
          <p:cNvSpPr txBox="1">
            <a:spLocks noChangeArrowheads="1"/>
          </p:cNvSpPr>
          <p:nvPr/>
        </p:nvSpPr>
        <p:spPr bwMode="auto">
          <a:xfrm>
            <a:off x="5284529" y="5487900"/>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u="sng" kern="0" dirty="0" smtClean="0">
                <a:solidFill>
                  <a:srgbClr val="000000"/>
                </a:solidFill>
                <a:cs typeface="+mn-cs"/>
              </a:rPr>
              <a:t>Project Status Codes </a:t>
            </a:r>
          </a:p>
          <a:p>
            <a:pPr defTabSz="914400" eaLnBrk="1" hangingPunct="1">
              <a:defRPr/>
            </a:pPr>
            <a:r>
              <a:rPr lang="en-US" sz="800" b="0" kern="0" dirty="0" smtClean="0">
                <a:solidFill>
                  <a:srgbClr val="000000"/>
                </a:solidFill>
                <a:cs typeface="+mn-cs"/>
              </a:rPr>
              <a:t>  NS = Not Started</a:t>
            </a:r>
          </a:p>
          <a:p>
            <a:pPr defTabSz="914400" eaLnBrk="1" hangingPunct="1">
              <a:defRPr/>
            </a:pPr>
            <a:r>
              <a:rPr lang="en-US" sz="800" b="0" kern="0" dirty="0" smtClean="0">
                <a:solidFill>
                  <a:srgbClr val="000000"/>
                </a:solidFill>
                <a:cs typeface="+mn-cs"/>
              </a:rPr>
              <a:t>  I     = Initiation</a:t>
            </a:r>
          </a:p>
          <a:p>
            <a:pPr defTabSz="914400" eaLnBrk="1" hangingPunct="1">
              <a:defRPr/>
            </a:pPr>
            <a:r>
              <a:rPr lang="en-US" sz="800" b="0" kern="0" dirty="0" smtClean="0">
                <a:solidFill>
                  <a:srgbClr val="000000"/>
                </a:solidFill>
                <a:cs typeface="+mn-cs"/>
              </a:rPr>
              <a:t>  P    = Planning</a:t>
            </a:r>
          </a:p>
          <a:p>
            <a:pPr defTabSz="914400" eaLnBrk="1" hangingPunct="1">
              <a:defRPr/>
            </a:pPr>
            <a:r>
              <a:rPr lang="en-US" sz="800" b="0" kern="0" dirty="0" smtClean="0">
                <a:solidFill>
                  <a:srgbClr val="000000"/>
                </a:solidFill>
                <a:cs typeface="+mn-cs"/>
              </a:rPr>
              <a:t>  E    = Execution</a:t>
            </a:r>
          </a:p>
          <a:p>
            <a:pPr defTabSz="914400" eaLnBrk="1" hangingPunct="1">
              <a:defRPr/>
            </a:pPr>
            <a:r>
              <a:rPr lang="en-US" sz="800" b="0" kern="0" dirty="0" smtClean="0">
                <a:solidFill>
                  <a:srgbClr val="000000"/>
                </a:solidFill>
                <a:cs typeface="+mn-cs"/>
              </a:rPr>
              <a:t>  H    = On Hold</a:t>
            </a:r>
          </a:p>
        </p:txBody>
      </p:sp>
      <p:sp>
        <p:nvSpPr>
          <p:cNvPr id="28" name="TextBox 21"/>
          <p:cNvSpPr txBox="1">
            <a:spLocks noChangeArrowheads="1"/>
          </p:cNvSpPr>
          <p:nvPr/>
        </p:nvSpPr>
        <p:spPr bwMode="auto">
          <a:xfrm>
            <a:off x="6582408" y="5485716"/>
            <a:ext cx="2485392" cy="707886"/>
          </a:xfrm>
          <a:prstGeom prst="rect">
            <a:avLst/>
          </a:prstGeom>
          <a:solidFill>
            <a:schemeClr val="bg1"/>
          </a:solidFill>
          <a:ln w="9525">
            <a:solidFill>
              <a:srgbClr val="000000"/>
            </a:solidFill>
            <a:miter lim="800000"/>
            <a:headEnd/>
            <a:tailEnd/>
          </a:ln>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kern="0" dirty="0">
                <a:solidFill>
                  <a:prstClr val="black"/>
                </a:solidFill>
                <a:cs typeface="+mn-cs"/>
              </a:rPr>
              <a:t>NPRR809(b) – Reporting/posting system changes</a:t>
            </a:r>
          </a:p>
          <a:p>
            <a:pPr defTabSz="914400" eaLnBrk="1" hangingPunct="1">
              <a:defRPr/>
            </a:pPr>
            <a:r>
              <a:rPr lang="en-US" sz="800" b="0" kern="0" dirty="0">
                <a:solidFill>
                  <a:prstClr val="black"/>
                </a:solidFill>
                <a:cs typeface="+mn-cs"/>
              </a:rPr>
              <a:t>NPRR833(a/b) – DAM/SCED system changes</a:t>
            </a:r>
          </a:p>
          <a:p>
            <a:pPr defTabSz="914400" eaLnBrk="1" hangingPunct="1">
              <a:defRPr/>
            </a:pPr>
            <a:r>
              <a:rPr lang="en-US" sz="800" b="0" kern="0" dirty="0" smtClean="0">
                <a:solidFill>
                  <a:prstClr val="black"/>
                </a:solidFill>
                <a:cs typeface="+mn-cs"/>
              </a:rPr>
              <a:t>NPRR833(c) </a:t>
            </a:r>
            <a:r>
              <a:rPr lang="en-US" sz="800" b="0" kern="0" dirty="0">
                <a:solidFill>
                  <a:prstClr val="black"/>
                </a:solidFill>
                <a:cs typeface="+mn-cs"/>
              </a:rPr>
              <a:t>– </a:t>
            </a:r>
            <a:r>
              <a:rPr lang="en-US" sz="800" b="0" kern="0" dirty="0" smtClean="0">
                <a:solidFill>
                  <a:prstClr val="black"/>
                </a:solidFill>
                <a:cs typeface="+mn-cs"/>
              </a:rPr>
              <a:t>CRR </a:t>
            </a:r>
            <a:r>
              <a:rPr lang="en-US" sz="800" b="0" kern="0" dirty="0">
                <a:solidFill>
                  <a:prstClr val="black"/>
                </a:solidFill>
                <a:cs typeface="+mn-cs"/>
              </a:rPr>
              <a:t>system </a:t>
            </a:r>
            <a:r>
              <a:rPr lang="en-US" sz="800" b="0" kern="0" dirty="0" smtClean="0">
                <a:solidFill>
                  <a:prstClr val="black"/>
                </a:solidFill>
                <a:cs typeface="+mn-cs"/>
              </a:rPr>
              <a:t>changes</a:t>
            </a:r>
          </a:p>
          <a:p>
            <a:pPr defTabSz="914400" eaLnBrk="1" hangingPunct="1">
              <a:defRPr/>
            </a:pPr>
            <a:r>
              <a:rPr lang="en-US" sz="800" b="0" kern="0" dirty="0" smtClean="0">
                <a:solidFill>
                  <a:srgbClr val="FF0000"/>
                </a:solidFill>
                <a:cs typeface="+mn-cs"/>
              </a:rPr>
              <a:t>PGRR057(b) – List of GMD event contingencies</a:t>
            </a:r>
            <a:endParaRPr lang="en-US" sz="800" b="0" kern="0" dirty="0">
              <a:solidFill>
                <a:srgbClr val="FF0000"/>
              </a:solidFill>
              <a:cs typeface="+mn-cs"/>
            </a:endParaRPr>
          </a:p>
          <a:p>
            <a:pPr defTabSz="914400" eaLnBrk="1" hangingPunct="1">
              <a:defRPr/>
            </a:pPr>
            <a:endParaRPr lang="en-US" sz="800" b="0" kern="0" dirty="0" smtClean="0">
              <a:solidFill>
                <a:prstClr val="black"/>
              </a:solidFill>
              <a:cs typeface="+mn-cs"/>
            </a:endParaRPr>
          </a:p>
        </p:txBody>
      </p:sp>
      <p:sp>
        <p:nvSpPr>
          <p:cNvPr id="12" name="TextBox 11"/>
          <p:cNvSpPr txBox="1"/>
          <p:nvPr/>
        </p:nvSpPr>
        <p:spPr>
          <a:xfrm>
            <a:off x="1263160" y="1367616"/>
            <a:ext cx="370549" cy="2015936"/>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9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p:txBody>
      </p:sp>
      <p:sp>
        <p:nvSpPr>
          <p:cNvPr id="13" name="TextBox 12"/>
          <p:cNvSpPr txBox="1"/>
          <p:nvPr/>
        </p:nvSpPr>
        <p:spPr>
          <a:xfrm>
            <a:off x="2736589" y="1359665"/>
            <a:ext cx="370549" cy="3670236"/>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P</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P</a:t>
            </a: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7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r>
              <a:rPr lang="en-US" sz="1050" b="1" i="1" kern="0" dirty="0" smtClean="0">
                <a:solidFill>
                  <a:srgbClr val="000000"/>
                </a:solidFill>
                <a:latin typeface="Arial" panose="020B0604020202020204"/>
                <a:cs typeface="+mn-cs"/>
              </a:rPr>
              <a:t> </a:t>
            </a:r>
            <a:endParaRPr lang="en-US" sz="1000" b="1" i="1" kern="0" dirty="0" smtClean="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8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p:txBody>
      </p:sp>
      <p:sp>
        <p:nvSpPr>
          <p:cNvPr id="14" name="TextBox 13"/>
          <p:cNvSpPr txBox="1"/>
          <p:nvPr/>
        </p:nvSpPr>
        <p:spPr>
          <a:xfrm>
            <a:off x="4253798" y="1351714"/>
            <a:ext cx="370549" cy="1369606"/>
          </a:xfrm>
          <a:prstGeom prst="rect">
            <a:avLst/>
          </a:prstGeom>
          <a:noFill/>
        </p:spPr>
        <p:txBody>
          <a:bodyPr wrap="square" rtlCol="0">
            <a:spAutoFit/>
          </a:bodyPr>
          <a:lstStyle/>
          <a:p>
            <a:pPr algn="ctr" defTabSz="914400" eaLnBrk="1" hangingPunct="1">
              <a:defRPr/>
            </a:pPr>
            <a:r>
              <a:rPr lang="en-US" sz="1000" b="1" i="1" kern="0" dirty="0">
                <a:solidFill>
                  <a:srgbClr val="000000"/>
                </a:solidFill>
                <a:latin typeface="Arial" panose="020B0604020202020204"/>
                <a:cs typeface="+mn-cs"/>
              </a:rPr>
              <a:t>E</a:t>
            </a: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NS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NS</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I</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NS</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NS</a:t>
            </a:r>
          </a:p>
        </p:txBody>
      </p:sp>
      <p:sp>
        <p:nvSpPr>
          <p:cNvPr id="20" name="TextBox 19"/>
          <p:cNvSpPr txBox="1"/>
          <p:nvPr/>
        </p:nvSpPr>
        <p:spPr>
          <a:xfrm>
            <a:off x="8649675" y="1351705"/>
            <a:ext cx="370549" cy="2077492"/>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NS</a:t>
            </a: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NS </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NS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p:txBody>
      </p:sp>
      <p:sp>
        <p:nvSpPr>
          <p:cNvPr id="23" name="TextBox 12"/>
          <p:cNvSpPr txBox="1">
            <a:spLocks noChangeArrowheads="1"/>
          </p:cNvSpPr>
          <p:nvPr/>
        </p:nvSpPr>
        <p:spPr bwMode="auto">
          <a:xfrm>
            <a:off x="3122768" y="4343400"/>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prstClr val="black"/>
                </a:solidFill>
                <a:cs typeface="+mn-cs"/>
              </a:rPr>
              <a:t>7</a:t>
            </a:r>
            <a:r>
              <a:rPr lang="en-US" sz="1200" dirty="0" smtClean="0">
                <a:solidFill>
                  <a:prstClr val="black"/>
                </a:solidFill>
                <a:cs typeface="+mn-cs"/>
              </a:rPr>
              <a:t>/1</a:t>
            </a:r>
            <a:endParaRPr lang="en-US" sz="1200" kern="0" dirty="0" smtClean="0">
              <a:solidFill>
                <a:prstClr val="black"/>
              </a:solidFill>
              <a:cs typeface="+mn-cs"/>
            </a:endParaRPr>
          </a:p>
        </p:txBody>
      </p:sp>
      <p:sp>
        <p:nvSpPr>
          <p:cNvPr id="25" name="TextBox 24"/>
          <p:cNvSpPr txBox="1"/>
          <p:nvPr/>
        </p:nvSpPr>
        <p:spPr>
          <a:xfrm>
            <a:off x="4261749" y="4667024"/>
            <a:ext cx="370549" cy="246221"/>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E  </a:t>
            </a:r>
          </a:p>
        </p:txBody>
      </p:sp>
      <p:sp>
        <p:nvSpPr>
          <p:cNvPr id="34" name="TextBox 12"/>
          <p:cNvSpPr txBox="1">
            <a:spLocks noChangeArrowheads="1"/>
          </p:cNvSpPr>
          <p:nvPr/>
        </p:nvSpPr>
        <p:spPr bwMode="auto">
          <a:xfrm>
            <a:off x="3119962" y="3036046"/>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6/15</a:t>
            </a:r>
            <a:endParaRPr lang="en-US" sz="1200" kern="0" dirty="0" smtClean="0">
              <a:solidFill>
                <a:prstClr val="black"/>
              </a:solidFill>
              <a:cs typeface="+mn-cs"/>
            </a:endParaRPr>
          </a:p>
        </p:txBody>
      </p:sp>
      <p:sp>
        <p:nvSpPr>
          <p:cNvPr id="36" name="TextBox 35"/>
          <p:cNvSpPr txBox="1"/>
          <p:nvPr/>
        </p:nvSpPr>
        <p:spPr>
          <a:xfrm>
            <a:off x="4256907" y="2863796"/>
            <a:ext cx="370549" cy="1369606"/>
          </a:xfrm>
          <a:prstGeom prst="rect">
            <a:avLst/>
          </a:prstGeom>
          <a:noFill/>
        </p:spPr>
        <p:txBody>
          <a:bodyPr wrap="square" rtlCol="0">
            <a:spAutoFit/>
          </a:bodyPr>
          <a:lstStyle/>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 </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  </a:t>
            </a:r>
          </a:p>
        </p:txBody>
      </p:sp>
      <p:sp>
        <p:nvSpPr>
          <p:cNvPr id="37" name="TextBox 36"/>
          <p:cNvSpPr txBox="1"/>
          <p:nvPr/>
        </p:nvSpPr>
        <p:spPr>
          <a:xfrm rot="16200000">
            <a:off x="2699791" y="3702480"/>
            <a:ext cx="1172116" cy="246221"/>
          </a:xfrm>
          <a:prstGeom prst="rect">
            <a:avLst/>
          </a:prstGeom>
          <a:noFill/>
        </p:spPr>
        <p:txBody>
          <a:bodyPr wrap="none" rtlCol="0">
            <a:spAutoFit/>
          </a:bodyPr>
          <a:lstStyle/>
          <a:p>
            <a:pPr defTabSz="914400" eaLnBrk="1" fontAlgn="auto" hangingPunct="1">
              <a:spcBef>
                <a:spcPts val="0"/>
              </a:spcBef>
              <a:spcAft>
                <a:spcPts val="0"/>
              </a:spcAft>
            </a:pPr>
            <a:r>
              <a:rPr lang="en-US" sz="1000" i="1" dirty="0" smtClean="0">
                <a:solidFill>
                  <a:prstClr val="black"/>
                </a:solidFill>
                <a:latin typeface="Arial" panose="020B0604020202020204"/>
                <a:cs typeface="+mn-cs"/>
              </a:rPr>
              <a:t>CMM Release 1b</a:t>
            </a:r>
            <a:endParaRPr lang="en-US" sz="1000" i="1" dirty="0">
              <a:solidFill>
                <a:prstClr val="black"/>
              </a:solidFill>
              <a:latin typeface="Arial" panose="020B0604020202020204"/>
              <a:cs typeface="+mn-cs"/>
            </a:endParaRPr>
          </a:p>
        </p:txBody>
      </p:sp>
      <p:sp>
        <p:nvSpPr>
          <p:cNvPr id="38" name="Left Brace 37"/>
          <p:cNvSpPr/>
          <p:nvPr/>
        </p:nvSpPr>
        <p:spPr>
          <a:xfrm>
            <a:off x="3357061" y="3360804"/>
            <a:ext cx="167979" cy="85437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defTabSz="914400" eaLnBrk="1" fontAlgn="auto" hangingPunct="1">
              <a:spcBef>
                <a:spcPts val="0"/>
              </a:spcBef>
              <a:spcAft>
                <a:spcPts val="0"/>
              </a:spcAft>
            </a:pPr>
            <a:endParaRPr lang="en-US">
              <a:solidFill>
                <a:prstClr val="black"/>
              </a:solidFill>
            </a:endParaRPr>
          </a:p>
        </p:txBody>
      </p:sp>
      <p:sp>
        <p:nvSpPr>
          <p:cNvPr id="39" name="TextBox 12"/>
          <p:cNvSpPr txBox="1">
            <a:spLocks noChangeArrowheads="1"/>
          </p:cNvSpPr>
          <p:nvPr/>
        </p:nvSpPr>
        <p:spPr bwMode="auto">
          <a:xfrm>
            <a:off x="1601216" y="4371201"/>
            <a:ext cx="1513605"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5/1</a:t>
            </a:r>
            <a:endParaRPr lang="en-US" sz="1200" kern="0" dirty="0">
              <a:solidFill>
                <a:prstClr val="black"/>
              </a:solidFill>
              <a:cs typeface="+mn-cs"/>
            </a:endParaRPr>
          </a:p>
        </p:txBody>
      </p:sp>
      <p:sp>
        <p:nvSpPr>
          <p:cNvPr id="26" name="TextBox 25"/>
          <p:cNvSpPr txBox="1"/>
          <p:nvPr/>
        </p:nvSpPr>
        <p:spPr>
          <a:xfrm>
            <a:off x="5651086" y="1346980"/>
            <a:ext cx="370549" cy="2077492"/>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NS</a:t>
            </a: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NS </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NS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NS</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NS</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p:txBody>
      </p:sp>
      <p:sp>
        <p:nvSpPr>
          <p:cNvPr id="27" name="TextBox 12"/>
          <p:cNvSpPr txBox="1">
            <a:spLocks noChangeArrowheads="1"/>
          </p:cNvSpPr>
          <p:nvPr/>
        </p:nvSpPr>
        <p:spPr bwMode="auto">
          <a:xfrm>
            <a:off x="147569" y="3493246"/>
            <a:ext cx="14536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srgbClr val="FF0000"/>
                </a:solidFill>
                <a:cs typeface="+mn-cs"/>
              </a:rPr>
              <a:t>1</a:t>
            </a:r>
            <a:r>
              <a:rPr lang="en-US" sz="1200" dirty="0" smtClean="0">
                <a:solidFill>
                  <a:srgbClr val="FF0000"/>
                </a:solidFill>
                <a:cs typeface="+mn-cs"/>
              </a:rPr>
              <a:t>/22</a:t>
            </a:r>
            <a:endParaRPr lang="en-US" sz="1200" kern="0" dirty="0">
              <a:solidFill>
                <a:srgbClr val="FF0000"/>
              </a:solidFill>
              <a:cs typeface="+mn-cs"/>
            </a:endParaRPr>
          </a:p>
        </p:txBody>
      </p:sp>
      <p:sp>
        <p:nvSpPr>
          <p:cNvPr id="31" name="TextBox 12"/>
          <p:cNvSpPr txBox="1">
            <a:spLocks noChangeArrowheads="1"/>
          </p:cNvSpPr>
          <p:nvPr/>
        </p:nvSpPr>
        <p:spPr bwMode="auto">
          <a:xfrm>
            <a:off x="1600200" y="3657600"/>
            <a:ext cx="1513605"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srgbClr val="FF0000"/>
                </a:solidFill>
                <a:cs typeface="+mn-cs"/>
              </a:rPr>
              <a:t>4</a:t>
            </a:r>
            <a:r>
              <a:rPr lang="en-US" sz="1200" dirty="0" smtClean="0">
                <a:solidFill>
                  <a:srgbClr val="FF0000"/>
                </a:solidFill>
                <a:cs typeface="+mn-cs"/>
              </a:rPr>
              <a:t>/15</a:t>
            </a:r>
            <a:endParaRPr lang="en-US" sz="1200" kern="0" dirty="0">
              <a:solidFill>
                <a:srgbClr val="FF0000"/>
              </a:solidFill>
              <a:cs typeface="+mn-cs"/>
            </a:endParaRPr>
          </a:p>
        </p:txBody>
      </p:sp>
    </p:spTree>
    <p:extLst>
      <p:ext uri="{BB962C8B-B14F-4D97-AF65-F5344CB8AC3E}">
        <p14:creationId xmlns:p14="http://schemas.microsoft.com/office/powerpoint/2010/main" val="1849939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714375"/>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a:buFontTx/>
              <a:buNone/>
              <a:defRPr/>
            </a:pPr>
            <a:r>
              <a:rPr lang="en-US" dirty="0" smtClean="0"/>
              <a:t>2019 </a:t>
            </a:r>
            <a:r>
              <a:rPr lang="en-US" dirty="0"/>
              <a:t>PRS Leadership</a:t>
            </a:r>
          </a:p>
          <a:p>
            <a:pPr marL="0" indent="0" eaLnBrk="1">
              <a:buFontTx/>
              <a:buNone/>
              <a:defRPr/>
            </a:pPr>
            <a:r>
              <a:rPr lang="en-US" altLang="en-US" b="0" dirty="0"/>
              <a:t>Chair:  Martha Henson, Oncor</a:t>
            </a:r>
          </a:p>
          <a:p>
            <a:pPr marL="0" indent="0" eaLnBrk="1">
              <a:buFontTx/>
              <a:buNone/>
              <a:defRPr/>
            </a:pPr>
            <a:r>
              <a:rPr lang="en-US" altLang="en-US" b="0" dirty="0"/>
              <a:t>Vice Chair: 	Melissa Trevino, Occidental Chemical</a:t>
            </a:r>
          </a:p>
          <a:p>
            <a:pPr marL="0" indent="0" eaLnBrk="1" hangingPunct="1">
              <a:spcBef>
                <a:spcPts val="0"/>
              </a:spcBef>
              <a:buFontTx/>
              <a:buNone/>
              <a:defRPr/>
            </a:pPr>
            <a:endParaRPr lang="en-US" dirty="0" smtClean="0"/>
          </a:p>
          <a:p>
            <a:pPr marL="0" indent="0" eaLnBrk="1" hangingPunct="1">
              <a:spcBef>
                <a:spcPts val="0"/>
              </a:spcBef>
              <a:buFontTx/>
              <a:buNone/>
              <a:defRPr/>
            </a:pPr>
            <a:endParaRPr lang="en-US" dirty="0"/>
          </a:p>
          <a:p>
            <a:pPr marL="0" indent="0" eaLnBrk="1" hangingPunct="1">
              <a:spcBef>
                <a:spcPts val="0"/>
              </a:spcBef>
              <a:buFontTx/>
              <a:buNone/>
              <a:defRPr/>
            </a:pPr>
            <a:r>
              <a:rPr lang="en-US" dirty="0" smtClean="0"/>
              <a:t>Revision Requests Recommended for Approval by PRS – Unopposed and No Impact (Vote):</a:t>
            </a:r>
          </a:p>
          <a:p>
            <a:pPr marL="0" indent="0" eaLnBrk="1" hangingPunct="1">
              <a:spcBef>
                <a:spcPts val="0"/>
              </a:spcBef>
              <a:buFontTx/>
              <a:buNone/>
              <a:defRPr/>
            </a:pPr>
            <a:endParaRPr lang="en-US" sz="1200" dirty="0" smtClean="0"/>
          </a:p>
          <a:p>
            <a:pPr eaLnBrk="1">
              <a:defRPr/>
            </a:pPr>
            <a:r>
              <a:rPr lang="en-US" b="0" dirty="0"/>
              <a:t>NPRR906, Clarifying the Decision Making Entity Process [ERCOT</a:t>
            </a:r>
            <a:r>
              <a:rPr lang="en-US" b="0" dirty="0" smtClean="0"/>
              <a:t>]*</a:t>
            </a:r>
            <a:endParaRPr lang="en-US" sz="1800" b="0" dirty="0"/>
          </a:p>
          <a:p>
            <a:pPr marL="0" indent="0" eaLnBrk="1">
              <a:buFontTx/>
              <a:buNone/>
              <a:defRPr/>
            </a:pPr>
            <a:endParaRPr lang="en-US" sz="1200" i="1" dirty="0" smtClean="0"/>
          </a:p>
          <a:p>
            <a:pPr marL="0" indent="0" eaLnBrk="1" hangingPunct="1">
              <a:spcBef>
                <a:spcPts val="0"/>
              </a:spcBef>
              <a:spcAft>
                <a:spcPts val="600"/>
              </a:spcAft>
              <a:buFontTx/>
              <a:buNone/>
              <a:defRPr/>
            </a:pPr>
            <a:endParaRPr lang="en-US" sz="1600" i="1" dirty="0" smtClean="0"/>
          </a:p>
          <a:p>
            <a:pPr marL="0" indent="0" eaLnBrk="1" hangingPunct="1">
              <a:spcBef>
                <a:spcPts val="0"/>
              </a:spcBef>
              <a:spcAft>
                <a:spcPts val="600"/>
              </a:spcAft>
              <a:buFontTx/>
              <a:buNone/>
              <a:defRPr/>
            </a:pPr>
            <a:endParaRPr lang="en-US" sz="1600" i="1" dirty="0"/>
          </a:p>
          <a:p>
            <a:pPr marL="0" indent="0" eaLnBrk="1" hangingPunct="1">
              <a:spcBef>
                <a:spcPts val="0"/>
              </a:spcBef>
              <a:spcAft>
                <a:spcPts val="600"/>
              </a:spcAft>
              <a:buFontTx/>
              <a:buNone/>
              <a:defRPr/>
            </a:pPr>
            <a:endParaRPr lang="en-US" sz="1600" i="1" dirty="0" smtClean="0"/>
          </a:p>
          <a:p>
            <a:pPr marL="0" indent="0" eaLnBrk="1" hangingPunct="1">
              <a:spcBef>
                <a:spcPts val="0"/>
              </a:spcBef>
              <a:spcAft>
                <a:spcPts val="600"/>
              </a:spcAft>
              <a:buFontTx/>
              <a:buNone/>
              <a:defRPr/>
            </a:pPr>
            <a:endParaRPr lang="en-US" sz="1600" i="1" dirty="0"/>
          </a:p>
          <a:p>
            <a:pPr marL="0" indent="0" eaLnBrk="1" hangingPunct="1">
              <a:spcBef>
                <a:spcPts val="0"/>
              </a:spcBef>
              <a:spcAft>
                <a:spcPts val="600"/>
              </a:spcAft>
              <a:buFontTx/>
              <a:buNone/>
              <a:defRPr/>
            </a:pPr>
            <a:endParaRPr lang="en-US" sz="1600" i="1" dirty="0" smtClean="0"/>
          </a:p>
          <a:p>
            <a:pPr marL="0" indent="0" eaLnBrk="1" hangingPunct="1">
              <a:spcBef>
                <a:spcPts val="0"/>
              </a:spcBef>
              <a:spcAft>
                <a:spcPts val="600"/>
              </a:spcAft>
              <a:buFontTx/>
              <a:buNone/>
              <a:defRPr/>
            </a:pPr>
            <a:endParaRPr lang="en-US" sz="1600" i="1" dirty="0"/>
          </a:p>
          <a:p>
            <a:pPr marL="0" indent="0" eaLnBrk="1" hangingPunct="1">
              <a:spcBef>
                <a:spcPts val="0"/>
              </a:spcBef>
              <a:spcAft>
                <a:spcPts val="600"/>
              </a:spcAft>
              <a:buFontTx/>
              <a:buNone/>
              <a:defRPr/>
            </a:pPr>
            <a:endParaRPr lang="en-US" sz="1600" i="1" dirty="0" smtClean="0"/>
          </a:p>
          <a:p>
            <a:pPr marL="0" indent="0" eaLnBrk="1" hangingPunct="1">
              <a:spcBef>
                <a:spcPts val="0"/>
              </a:spcBef>
              <a:spcAft>
                <a:spcPts val="600"/>
              </a:spcAft>
              <a:buFontTx/>
              <a:buNone/>
              <a:defRPr/>
            </a:pPr>
            <a:r>
              <a:rPr lang="en-US" sz="1600" i="1" dirty="0" smtClean="0"/>
              <a:t>(* </a:t>
            </a:r>
            <a:r>
              <a:rPr lang="en-US" sz="1600" i="1" dirty="0"/>
              <a:t>denotes no impact</a:t>
            </a:r>
            <a:r>
              <a:rPr lang="en-US" sz="1600" i="1" dirty="0" smtClean="0"/>
              <a:t>)</a:t>
            </a:r>
            <a:endParaRPr lang="en-US" dirty="0"/>
          </a:p>
          <a:p>
            <a:pPr marL="0" indent="0" eaLnBrk="1" hangingPunct="1">
              <a:spcBef>
                <a:spcPts val="0"/>
              </a:spcBef>
              <a:spcAft>
                <a:spcPts val="1200"/>
              </a:spcAft>
              <a:buFontTx/>
              <a:buNone/>
              <a:defRPr/>
            </a:pPr>
            <a:endParaRPr lang="en-US" sz="1800" dirty="0" smtClean="0"/>
          </a:p>
          <a:p>
            <a:pPr marL="0" indent="0" eaLnBrk="1" hangingPunct="1">
              <a:spcBef>
                <a:spcPts val="0"/>
              </a:spcBef>
              <a:buFontTx/>
              <a:buNone/>
              <a:defRPr/>
            </a:pPr>
            <a:endParaRPr lang="en-US" sz="18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smtClean="0"/>
              <a:t>Summary of PRS Update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714375"/>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buFontTx/>
              <a:buNone/>
              <a:defRPr/>
            </a:pPr>
            <a:r>
              <a:rPr lang="en-US" dirty="0" smtClean="0"/>
              <a:t>Revision </a:t>
            </a:r>
            <a:r>
              <a:rPr lang="en-US" dirty="0"/>
              <a:t>Requests Recommended for Approval by PRS – Unopposed with Impacts (Vote</a:t>
            </a:r>
            <a:r>
              <a:rPr lang="en-US" dirty="0" smtClean="0"/>
              <a:t>):</a:t>
            </a:r>
          </a:p>
          <a:p>
            <a:pPr marL="0" indent="0" eaLnBrk="1" hangingPunct="1">
              <a:spcBef>
                <a:spcPts val="0"/>
              </a:spcBef>
              <a:buFontTx/>
              <a:buNone/>
              <a:defRPr/>
            </a:pPr>
            <a:endParaRPr lang="en-US" dirty="0"/>
          </a:p>
          <a:p>
            <a:pPr lvl="0"/>
            <a:r>
              <a:rPr lang="en-US" b="0" dirty="0" smtClean="0"/>
              <a:t>NPRR886</a:t>
            </a:r>
            <a:r>
              <a:rPr lang="en-US" b="0" dirty="0"/>
              <a:t>, Agreements Between ERCOT and Other Control Area Operators [Citigroup</a:t>
            </a:r>
            <a:r>
              <a:rPr lang="en-US" b="0" dirty="0" smtClean="0"/>
              <a:t>] </a:t>
            </a:r>
            <a:endParaRPr lang="en-US" b="0" dirty="0"/>
          </a:p>
          <a:p>
            <a:pPr lvl="1"/>
            <a:r>
              <a:rPr lang="en-US" dirty="0" smtClean="0"/>
              <a:t>IA</a:t>
            </a:r>
            <a:r>
              <a:rPr lang="en-US" dirty="0"/>
              <a:t>: Less than </a:t>
            </a:r>
            <a:r>
              <a:rPr lang="en-US" dirty="0" smtClean="0"/>
              <a:t>$5k </a:t>
            </a:r>
            <a:r>
              <a:rPr lang="en-US" dirty="0"/>
              <a:t>(O&amp;M) </a:t>
            </a:r>
            <a:r>
              <a:rPr lang="en-US" dirty="0" smtClean="0"/>
              <a:t>	</a:t>
            </a:r>
            <a:r>
              <a:rPr lang="en-US" dirty="0"/>
              <a:t>	Priority n/a; Rank n/a</a:t>
            </a:r>
          </a:p>
          <a:p>
            <a:pPr marL="457200" lvl="1" indent="0">
              <a:buNone/>
            </a:pPr>
            <a:endParaRPr lang="en-US" dirty="0" smtClean="0"/>
          </a:p>
          <a:p>
            <a:r>
              <a:rPr lang="en-US" b="0" dirty="0" smtClean="0"/>
              <a:t>NPRR905</a:t>
            </a:r>
            <a:r>
              <a:rPr lang="en-US" b="0" dirty="0"/>
              <a:t>, CRR Balancing Account Resettlement [MSWG]</a:t>
            </a:r>
          </a:p>
          <a:p>
            <a:pPr lvl="1"/>
            <a:r>
              <a:rPr lang="en-US" dirty="0" smtClean="0"/>
              <a:t>IA: Between $</a:t>
            </a:r>
            <a:r>
              <a:rPr lang="en-US" dirty="0"/>
              <a:t>6</a:t>
            </a:r>
            <a:r>
              <a:rPr lang="en-US" dirty="0" smtClean="0"/>
              <a:t>0k </a:t>
            </a:r>
            <a:r>
              <a:rPr lang="en-US" dirty="0"/>
              <a:t>and </a:t>
            </a:r>
            <a:r>
              <a:rPr lang="en-US" dirty="0" smtClean="0"/>
              <a:t>$</a:t>
            </a:r>
            <a:r>
              <a:rPr lang="en-US" dirty="0"/>
              <a:t>8</a:t>
            </a:r>
            <a:r>
              <a:rPr lang="en-US" dirty="0" smtClean="0"/>
              <a:t>0k	Priority 2019; Rank 2630</a:t>
            </a:r>
          </a:p>
          <a:p>
            <a:pPr marL="457200" lvl="1" indent="0">
              <a:buNone/>
            </a:pPr>
            <a:endParaRPr lang="en-US" dirty="0"/>
          </a:p>
          <a:p>
            <a:r>
              <a:rPr lang="en-US" b="0" dirty="0" smtClean="0"/>
              <a:t>NPRR907</a:t>
            </a:r>
            <a:r>
              <a:rPr lang="en-US" b="0" dirty="0"/>
              <a:t>, Revise Definition of M1a to Reflect Actual Calendar Days [ERCOT]</a:t>
            </a:r>
          </a:p>
          <a:p>
            <a:pPr lvl="1"/>
            <a:r>
              <a:rPr lang="en-US" dirty="0" smtClean="0"/>
              <a:t>IA</a:t>
            </a:r>
            <a:r>
              <a:rPr lang="en-US" dirty="0"/>
              <a:t>: Between </a:t>
            </a:r>
            <a:r>
              <a:rPr lang="en-US" dirty="0" smtClean="0"/>
              <a:t>$15k </a:t>
            </a:r>
            <a:r>
              <a:rPr lang="en-US" dirty="0"/>
              <a:t>and </a:t>
            </a:r>
            <a:r>
              <a:rPr lang="en-US" dirty="0" smtClean="0"/>
              <a:t>$35k</a:t>
            </a:r>
            <a:r>
              <a:rPr lang="en-US" dirty="0"/>
              <a:t>	Priority </a:t>
            </a:r>
            <a:r>
              <a:rPr lang="en-US" dirty="0" smtClean="0"/>
              <a:t>2019; </a:t>
            </a:r>
            <a:r>
              <a:rPr lang="en-US" dirty="0"/>
              <a:t>Rank </a:t>
            </a:r>
            <a:r>
              <a:rPr lang="en-US" dirty="0" smtClean="0"/>
              <a:t>2640</a:t>
            </a:r>
            <a:endParaRPr lang="en-US" dirty="0"/>
          </a:p>
          <a:p>
            <a:pPr lvl="0"/>
            <a:endParaRPr lang="en-US" b="0" dirty="0" smtClean="0"/>
          </a:p>
          <a:p>
            <a:pPr marL="0" indent="0" eaLnBrk="1">
              <a:buFontTx/>
              <a:buNone/>
              <a:defRPr/>
            </a:pPr>
            <a:endParaRPr lang="en-US" sz="1200" i="1" dirty="0" smtClean="0"/>
          </a:p>
          <a:p>
            <a:pPr marL="0" indent="0" eaLnBrk="1">
              <a:buFontTx/>
              <a:buNone/>
              <a:defRPr/>
            </a:pPr>
            <a:endParaRPr lang="en-US" sz="1200" i="1" dirty="0" smtClean="0"/>
          </a:p>
          <a:p>
            <a:pPr marL="0" indent="0" eaLnBrk="1">
              <a:buFontTx/>
              <a:buNone/>
              <a:defRPr/>
            </a:pPr>
            <a:endParaRPr lang="en-US" sz="1200" i="1" dirty="0" smtClean="0"/>
          </a:p>
          <a:p>
            <a:pPr marL="0" indent="0" eaLnBrk="1">
              <a:buFontTx/>
              <a:buNone/>
              <a:defRPr/>
            </a:pPr>
            <a:endParaRPr lang="en-US" sz="1200" i="1" dirty="0" smtClean="0"/>
          </a:p>
          <a:p>
            <a:pPr marL="0" indent="0" eaLnBrk="1" hangingPunct="1">
              <a:spcBef>
                <a:spcPts val="0"/>
              </a:spcBef>
              <a:spcAft>
                <a:spcPts val="1200"/>
              </a:spcAft>
              <a:buFontTx/>
              <a:buNone/>
              <a:defRPr/>
            </a:pPr>
            <a:endParaRPr lang="en-US" sz="1800" dirty="0" smtClean="0"/>
          </a:p>
          <a:p>
            <a:pPr marL="0" indent="0" eaLnBrk="1" hangingPunct="1">
              <a:spcBef>
                <a:spcPts val="0"/>
              </a:spcBef>
              <a:buFontTx/>
              <a:buNone/>
              <a:defRPr/>
            </a:pPr>
            <a:endParaRPr lang="en-US" sz="18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dirty="0" smtClean="0"/>
              <a:t>Summary of PRS </a:t>
            </a:r>
            <a:r>
              <a:rPr lang="en-US" altLang="en-US" dirty="0"/>
              <a:t>Update (continued)</a:t>
            </a:r>
            <a:endParaRPr lang="en-US" altLang="en-US" dirty="0" smtClean="0"/>
          </a:p>
        </p:txBody>
      </p:sp>
    </p:spTree>
    <p:extLst>
      <p:ext uri="{BB962C8B-B14F-4D97-AF65-F5344CB8AC3E}">
        <p14:creationId xmlns:p14="http://schemas.microsoft.com/office/powerpoint/2010/main" val="4540109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714375"/>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buFontTx/>
              <a:buNone/>
              <a:defRPr/>
            </a:pPr>
            <a:r>
              <a:rPr lang="en-US" dirty="0" smtClean="0"/>
              <a:t>Revision </a:t>
            </a:r>
            <a:r>
              <a:rPr lang="en-US" dirty="0"/>
              <a:t>Requests Recommended for Approval by PRS – Unopposed with Impacts (Vote</a:t>
            </a:r>
            <a:r>
              <a:rPr lang="en-US" dirty="0" smtClean="0"/>
              <a:t>):</a:t>
            </a:r>
          </a:p>
          <a:p>
            <a:pPr marL="0" indent="0" eaLnBrk="1" hangingPunct="1">
              <a:spcBef>
                <a:spcPts val="0"/>
              </a:spcBef>
              <a:buFontTx/>
              <a:buNone/>
              <a:defRPr/>
            </a:pPr>
            <a:endParaRPr lang="en-US" dirty="0"/>
          </a:p>
          <a:p>
            <a:pPr lvl="0"/>
            <a:r>
              <a:rPr lang="en-US" b="0" dirty="0" smtClean="0"/>
              <a:t>NPRR910</a:t>
            </a:r>
            <a:r>
              <a:rPr lang="en-US" b="0" dirty="0"/>
              <a:t>, Clarify Treatment of RUC Resource that has a Day-Ahead Market Three-Part Supply Award [ERCOT</a:t>
            </a:r>
            <a:r>
              <a:rPr lang="en-US" b="0" dirty="0" smtClean="0"/>
              <a:t>]</a:t>
            </a:r>
            <a:endParaRPr lang="en-US" b="0" dirty="0"/>
          </a:p>
          <a:p>
            <a:pPr lvl="1"/>
            <a:r>
              <a:rPr lang="en-US" dirty="0" smtClean="0"/>
              <a:t>IA: Between $60k and $90k 		Priority 2019; Rank 2506</a:t>
            </a:r>
          </a:p>
          <a:p>
            <a:pPr marL="457200" lvl="1" indent="0">
              <a:buNone/>
            </a:pPr>
            <a:endParaRPr lang="en-US" dirty="0" smtClean="0"/>
          </a:p>
          <a:p>
            <a:r>
              <a:rPr lang="en-US" b="0" dirty="0" smtClean="0"/>
              <a:t>NPRR911</a:t>
            </a:r>
            <a:r>
              <a:rPr lang="en-US" b="0" dirty="0"/>
              <a:t>, Improved Calculation of Real-Time LMPs at Logical Resource Nodes for On-Line Combined Cycle Generation Resources [ERCOT</a:t>
            </a:r>
            <a:r>
              <a:rPr lang="en-US" b="0" dirty="0" smtClean="0"/>
              <a:t>]</a:t>
            </a:r>
            <a:endParaRPr lang="en-US" b="0" dirty="0"/>
          </a:p>
          <a:p>
            <a:pPr lvl="1"/>
            <a:r>
              <a:rPr lang="en-US" dirty="0" smtClean="0"/>
              <a:t>IA: Between $50k and $75k		Priority 2019; Rank 2660</a:t>
            </a:r>
          </a:p>
          <a:p>
            <a:pPr marL="457200" lvl="1" indent="0">
              <a:buNone/>
            </a:pPr>
            <a:endParaRPr lang="en-US" dirty="0"/>
          </a:p>
          <a:p>
            <a:pPr marL="0" lvl="0" indent="0">
              <a:buNone/>
            </a:pPr>
            <a:endParaRPr lang="en-US" b="0" dirty="0" smtClean="0"/>
          </a:p>
          <a:p>
            <a:pPr marL="0" indent="0" eaLnBrk="1">
              <a:buFontTx/>
              <a:buNone/>
              <a:defRPr/>
            </a:pPr>
            <a:endParaRPr lang="en-US" sz="1200" i="1" dirty="0" smtClean="0"/>
          </a:p>
          <a:p>
            <a:pPr marL="0" indent="0" eaLnBrk="1">
              <a:buFontTx/>
              <a:buNone/>
              <a:defRPr/>
            </a:pPr>
            <a:endParaRPr lang="en-US" sz="1200" i="1" dirty="0" smtClean="0"/>
          </a:p>
          <a:p>
            <a:pPr marL="0" indent="0" eaLnBrk="1">
              <a:buFontTx/>
              <a:buNone/>
              <a:defRPr/>
            </a:pPr>
            <a:endParaRPr lang="en-US" sz="1200" i="1" dirty="0" smtClean="0"/>
          </a:p>
          <a:p>
            <a:pPr marL="0" indent="0" eaLnBrk="1">
              <a:buFontTx/>
              <a:buNone/>
              <a:defRPr/>
            </a:pPr>
            <a:endParaRPr lang="en-US" sz="1200" i="1" dirty="0" smtClean="0"/>
          </a:p>
          <a:p>
            <a:pPr marL="0" indent="0" eaLnBrk="1" hangingPunct="1">
              <a:spcBef>
                <a:spcPts val="0"/>
              </a:spcBef>
              <a:spcAft>
                <a:spcPts val="1200"/>
              </a:spcAft>
              <a:buFontTx/>
              <a:buNone/>
              <a:defRPr/>
            </a:pPr>
            <a:endParaRPr lang="en-US" sz="1800" dirty="0" smtClean="0"/>
          </a:p>
          <a:p>
            <a:pPr marL="0" indent="0" eaLnBrk="1" hangingPunct="1">
              <a:spcBef>
                <a:spcPts val="0"/>
              </a:spcBef>
              <a:buFontTx/>
              <a:buNone/>
              <a:defRPr/>
            </a:pPr>
            <a:endParaRPr lang="en-US" sz="18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dirty="0" smtClean="0"/>
              <a:t>Summary of PRS </a:t>
            </a:r>
            <a:r>
              <a:rPr lang="en-US" altLang="en-US" dirty="0"/>
              <a:t>Update (continued)</a:t>
            </a:r>
            <a:endParaRPr lang="en-US" altLang="en-US" dirty="0" smtClean="0"/>
          </a:p>
        </p:txBody>
      </p:sp>
    </p:spTree>
    <p:extLst>
      <p:ext uri="{BB962C8B-B14F-4D97-AF65-F5344CB8AC3E}">
        <p14:creationId xmlns:p14="http://schemas.microsoft.com/office/powerpoint/2010/main" val="6806197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714375"/>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a:spcBef>
                <a:spcPct val="0"/>
              </a:spcBef>
              <a:buFontTx/>
              <a:buNone/>
              <a:defRPr/>
            </a:pPr>
            <a:r>
              <a:rPr lang="en-US" dirty="0"/>
              <a:t>Revision Requests Recommended for Approval by PRS – With Opposing Votes (Vote):</a:t>
            </a:r>
          </a:p>
          <a:p>
            <a:pPr marL="0" indent="0" eaLnBrk="1" hangingPunct="1">
              <a:spcBef>
                <a:spcPts val="0"/>
              </a:spcBef>
              <a:buFontTx/>
              <a:buNone/>
              <a:defRPr/>
            </a:pPr>
            <a:endParaRPr lang="en-US" dirty="0"/>
          </a:p>
          <a:p>
            <a:pPr lvl="0"/>
            <a:r>
              <a:rPr lang="en-US" b="0" dirty="0" smtClean="0"/>
              <a:t>NPRR863</a:t>
            </a:r>
            <a:r>
              <a:rPr lang="en-US" b="0" dirty="0"/>
              <a:t>, Creation of ERCOT Contingency Reserve Service and Revisions to Responsive Reserve [STEC]</a:t>
            </a:r>
          </a:p>
          <a:p>
            <a:pPr lvl="1"/>
            <a:r>
              <a:rPr lang="en-US" dirty="0" smtClean="0"/>
              <a:t>IA: Between $2.5M and $3.5M 		Priority 2019; Rank 2650</a:t>
            </a:r>
          </a:p>
          <a:p>
            <a:pPr marL="457200" lvl="1" indent="0">
              <a:buNone/>
            </a:pPr>
            <a:endParaRPr lang="en-US" dirty="0" smtClean="0"/>
          </a:p>
          <a:p>
            <a:r>
              <a:rPr lang="en-US" b="0" dirty="0" smtClean="0"/>
              <a:t>NPRR915</a:t>
            </a:r>
            <a:r>
              <a:rPr lang="en-US" b="0" dirty="0"/>
              <a:t>, Define Limited Duration Resource and Clarify Telemetered Resource Status Requirements – </a:t>
            </a:r>
            <a:r>
              <a:rPr lang="en-US" b="0" dirty="0" smtClean="0"/>
              <a:t>URGENT</a:t>
            </a:r>
          </a:p>
          <a:p>
            <a:pPr lvl="1"/>
            <a:r>
              <a:rPr lang="en-US" dirty="0"/>
              <a:t>IA: Pending</a:t>
            </a:r>
            <a:endParaRPr lang="en-US" b="0" dirty="0" smtClean="0"/>
          </a:p>
          <a:p>
            <a:pPr marL="0" indent="0" eaLnBrk="1">
              <a:buFontTx/>
              <a:buNone/>
              <a:defRPr/>
            </a:pPr>
            <a:endParaRPr lang="en-US" sz="1200" i="1" dirty="0" smtClean="0"/>
          </a:p>
          <a:p>
            <a:pPr marL="0" indent="0" eaLnBrk="1">
              <a:buFontTx/>
              <a:buNone/>
              <a:defRPr/>
            </a:pPr>
            <a:endParaRPr lang="en-US" sz="1200" i="1" dirty="0" smtClean="0"/>
          </a:p>
          <a:p>
            <a:pPr marL="0" indent="0" eaLnBrk="1">
              <a:buFontTx/>
              <a:buNone/>
              <a:defRPr/>
            </a:pPr>
            <a:endParaRPr lang="en-US" sz="1200" i="1" dirty="0" smtClean="0"/>
          </a:p>
          <a:p>
            <a:pPr marL="0" indent="0" eaLnBrk="1">
              <a:buFontTx/>
              <a:buNone/>
              <a:defRPr/>
            </a:pPr>
            <a:endParaRPr lang="en-US" sz="1200" i="1" dirty="0" smtClean="0"/>
          </a:p>
          <a:p>
            <a:pPr marL="0" indent="0" eaLnBrk="1" hangingPunct="1">
              <a:spcBef>
                <a:spcPts val="0"/>
              </a:spcBef>
              <a:spcAft>
                <a:spcPts val="1200"/>
              </a:spcAft>
              <a:buFontTx/>
              <a:buNone/>
              <a:defRPr/>
            </a:pPr>
            <a:endParaRPr lang="en-US" sz="1800" dirty="0" smtClean="0"/>
          </a:p>
          <a:p>
            <a:pPr marL="0" indent="0" eaLnBrk="1" hangingPunct="1">
              <a:spcBef>
                <a:spcPts val="0"/>
              </a:spcBef>
              <a:buFontTx/>
              <a:buNone/>
              <a:defRPr/>
            </a:pPr>
            <a:endParaRPr lang="en-US" sz="18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dirty="0" smtClean="0"/>
              <a:t>Summary of PRS </a:t>
            </a:r>
            <a:r>
              <a:rPr lang="en-US" altLang="en-US" dirty="0"/>
              <a:t>Update (continued)</a:t>
            </a:r>
            <a:endParaRPr lang="en-US" altLang="en-US" dirty="0" smtClean="0"/>
          </a:p>
        </p:txBody>
      </p:sp>
    </p:spTree>
    <p:extLst>
      <p:ext uri="{BB962C8B-B14F-4D97-AF65-F5344CB8AC3E}">
        <p14:creationId xmlns:p14="http://schemas.microsoft.com/office/powerpoint/2010/main" val="11564549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smtClean="0"/>
              <a:t>Appendix</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NPRR863, Creation of ERCOT Contingency Reserve Service and Revisions to Responsive Reserve [STEC]</a:t>
            </a:r>
            <a:endParaRPr lang="en-US" sz="1800" dirty="0"/>
          </a:p>
        </p:txBody>
      </p:sp>
      <p:sp>
        <p:nvSpPr>
          <p:cNvPr id="14339" name="Rectangle 2"/>
          <p:cNvSpPr>
            <a:spLocks noChangeArrowheads="1"/>
          </p:cNvSpPr>
          <p:nvPr/>
        </p:nvSpPr>
        <p:spPr bwMode="auto">
          <a:xfrm>
            <a:off x="487363" y="879475"/>
            <a:ext cx="8158162" cy="550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sz="1600" b="1" dirty="0"/>
              <a:t>Proposed Effective Date:  </a:t>
            </a:r>
            <a:r>
              <a:rPr lang="en-US" sz="1600" dirty="0"/>
              <a:t>Upon system implementation – Priority 2019; Rank 2650</a:t>
            </a:r>
          </a:p>
          <a:p>
            <a:r>
              <a:rPr lang="en-US" sz="1600" b="1" dirty="0"/>
              <a:t>ERCOT Impact Analysis:  </a:t>
            </a:r>
            <a:r>
              <a:rPr lang="en-US" sz="1600" dirty="0"/>
              <a:t>Between $2.5M and $3.5M; no impacts to ERCOT staffing; impacts to </a:t>
            </a:r>
            <a:r>
              <a:rPr lang="x-none" sz="1600" dirty="0"/>
              <a:t>Market Management Systems (MMS)</a:t>
            </a:r>
            <a:r>
              <a:rPr lang="en-US" sz="1600" dirty="0"/>
              <a:t>, </a:t>
            </a:r>
            <a:r>
              <a:rPr lang="x-none" sz="1600" dirty="0"/>
              <a:t>Data and Information Products (DAIP)</a:t>
            </a:r>
            <a:r>
              <a:rPr lang="en-US" sz="1600" dirty="0"/>
              <a:t>, </a:t>
            </a:r>
            <a:r>
              <a:rPr lang="x-none" sz="1600" dirty="0"/>
              <a:t>Energy Management System (EMS), Market Settlements (S&amp;B)</a:t>
            </a:r>
            <a:r>
              <a:rPr lang="en-US" sz="1600" dirty="0"/>
              <a:t>, </a:t>
            </a:r>
            <a:r>
              <a:rPr lang="x-none" sz="1600" dirty="0"/>
              <a:t>Integration</a:t>
            </a:r>
            <a:r>
              <a:rPr lang="en-US" sz="1600" dirty="0"/>
              <a:t>, </a:t>
            </a:r>
            <a:r>
              <a:rPr lang="x-none" sz="1600" dirty="0"/>
              <a:t>BI &amp; Data Analytics</a:t>
            </a:r>
            <a:r>
              <a:rPr lang="en-US" sz="1600" dirty="0"/>
              <a:t>, </a:t>
            </a:r>
            <a:r>
              <a:rPr lang="x-none" sz="1600" dirty="0"/>
              <a:t>CRM &amp; Registration System (REG)</a:t>
            </a:r>
            <a:r>
              <a:rPr lang="en-US" sz="1600" dirty="0"/>
              <a:t>, </a:t>
            </a:r>
            <a:r>
              <a:rPr lang="x-none" sz="1600" dirty="0"/>
              <a:t>Network Model Management System (NMMS)</a:t>
            </a:r>
            <a:r>
              <a:rPr lang="en-US" sz="1600" dirty="0"/>
              <a:t>, </a:t>
            </a:r>
            <a:r>
              <a:rPr lang="x-none" sz="1600" dirty="0"/>
              <a:t>Operator Training Simulator (OTS)</a:t>
            </a:r>
            <a:r>
              <a:rPr lang="en-US" sz="1600" dirty="0"/>
              <a:t>, and Data</a:t>
            </a:r>
            <a:r>
              <a:rPr lang="x-none" sz="1600" dirty="0"/>
              <a:t> Access &amp; Transparency</a:t>
            </a:r>
            <a:r>
              <a:rPr lang="en-US" sz="1600" dirty="0"/>
              <a:t>; </a:t>
            </a:r>
            <a:r>
              <a:rPr lang="x-none" sz="1600" dirty="0"/>
              <a:t>ERCOT business processes</a:t>
            </a:r>
            <a:r>
              <a:rPr lang="en-US" sz="1600" dirty="0"/>
              <a:t> will be updated; ERCOT grid operations and practices will be updated.</a:t>
            </a:r>
          </a:p>
          <a:p>
            <a:r>
              <a:rPr lang="en-US" sz="1600" b="1" dirty="0"/>
              <a:t>Revision Description:  </a:t>
            </a:r>
            <a:r>
              <a:rPr lang="en-US" sz="1600" dirty="0"/>
              <a:t>This NPRR modifies Responsive Reserve (RRS) to be primarily a frequency response service and creates a new Ancillary Service: ERCOT Contingency Reserve Service (ECRS).</a:t>
            </a:r>
          </a:p>
          <a:p>
            <a:r>
              <a:rPr lang="en-US" sz="1600" b="1" dirty="0"/>
              <a:t>PRS Decision:</a:t>
            </a:r>
            <a:r>
              <a:rPr lang="en-US" sz="1600" dirty="0"/>
              <a:t>  On 10/18/18, PRS voted via roll call vote to recommend approval of NPRR863 as amended by the 10/1/18 STEC comments.  There were two opposing votes from the Independent Generator (Invenergy, Luminant) Market Segment and six abstentions from the Consumer (2) (Occidental, Nucor), Cooperative (2) (LCRA, PEC), Independent Retail Electric Provider (IREP) (Direct), and Municipal (Austin Energy) Market Segments.  On 12/13/18, PRS voted to endorse and forward to TAC the 10/18/18 PRS Report as revised by PRS and Impact Analysis for NPRR863 with a recommended priority of 2019 and rank of 2650.  There were two opposing votes from the Independent Generator (Luminant) and Municipal (Austin Energy) Market Segments and three abstentions from the Consumer (Occidental), Cooperative (LCRA), and Independent Generator (Invenergy) Market Segments.</a:t>
            </a:r>
          </a:p>
        </p:txBody>
      </p:sp>
    </p:spTree>
    <p:extLst>
      <p:ext uri="{BB962C8B-B14F-4D97-AF65-F5344CB8AC3E}">
        <p14:creationId xmlns:p14="http://schemas.microsoft.com/office/powerpoint/2010/main" val="17653628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NPRR886, Agreements Between ERCOT and Other Control Area Operators [Citigroup]</a:t>
            </a:r>
            <a:endParaRPr lang="en-US" sz="1800" dirty="0"/>
          </a:p>
        </p:txBody>
      </p:sp>
      <p:sp>
        <p:nvSpPr>
          <p:cNvPr id="14339" name="Rectangle 2"/>
          <p:cNvSpPr>
            <a:spLocks noChangeArrowheads="1"/>
          </p:cNvSpPr>
          <p:nvPr/>
        </p:nvSpPr>
        <p:spPr bwMode="auto">
          <a:xfrm>
            <a:off x="487363" y="879475"/>
            <a:ext cx="8158162"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March 1, 2019</a:t>
            </a:r>
          </a:p>
          <a:p>
            <a:r>
              <a:rPr lang="en-US" b="1" dirty="0"/>
              <a:t>ERCOT Impact Analysis:  </a:t>
            </a:r>
            <a:r>
              <a:rPr lang="en-US" dirty="0"/>
              <a:t>Less than $5k (O&amp;M); no impacts to ERCOT staffing; no impacts to ERCOT computer systems; </a:t>
            </a:r>
            <a:r>
              <a:rPr lang="x-none" dirty="0"/>
              <a:t>ERCOT business processes</a:t>
            </a:r>
            <a:r>
              <a:rPr lang="en-US" dirty="0"/>
              <a:t> will be updated; ERCOT grid operations and practices will be updated.</a:t>
            </a:r>
          </a:p>
          <a:p>
            <a:r>
              <a:rPr lang="en-US" b="1" dirty="0"/>
              <a:t>Revision Description:  </a:t>
            </a:r>
            <a:r>
              <a:rPr lang="en-US" dirty="0"/>
              <a:t>This NPRR requires that ERCOT, to the extent possible, provide Notice and allow time for comments prior to executing any new or amended agreement with another Control Area Operator.</a:t>
            </a:r>
          </a:p>
          <a:p>
            <a:r>
              <a:rPr lang="en-US" b="1" dirty="0"/>
              <a:t>PRS Decision:</a:t>
            </a:r>
            <a:r>
              <a:rPr lang="en-US" dirty="0"/>
              <a:t>  On 11/15/18, PRS unanimously voted to recommend approval of NPRR886 as amended by the 10/15/18 ERCOT comments as revised by PRS.  On 12/13/18, PRS voted to endorse and forward to TAC the 11/15/18 PRS Report as revised by PRS and Impact Analysis for NPRR886.  There was one abstention from the Independent Power Marketer (IPM) (Morgan Stanley) Market Segment.</a:t>
            </a:r>
          </a:p>
        </p:txBody>
      </p:sp>
    </p:spTree>
    <p:extLst>
      <p:ext uri="{BB962C8B-B14F-4D97-AF65-F5344CB8AC3E}">
        <p14:creationId xmlns:p14="http://schemas.microsoft.com/office/powerpoint/2010/main" val="36112389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NPRR905, CRR Balancing Account Resettlement [MSWG]</a:t>
            </a:r>
            <a:endParaRPr lang="en-US" sz="1800" dirty="0"/>
          </a:p>
        </p:txBody>
      </p:sp>
      <p:sp>
        <p:nvSpPr>
          <p:cNvPr id="14339" name="Rectangle 2"/>
          <p:cNvSpPr>
            <a:spLocks noChangeArrowheads="1"/>
          </p:cNvSpPr>
          <p:nvPr/>
        </p:nvSpPr>
        <p:spPr bwMode="auto">
          <a:xfrm>
            <a:off x="341194" y="879475"/>
            <a:ext cx="8407021"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2019; Rank 2630</a:t>
            </a:r>
          </a:p>
          <a:p>
            <a:r>
              <a:rPr lang="en-US" b="1" dirty="0"/>
              <a:t>ERCOT Impact Analysis:  </a:t>
            </a:r>
            <a:r>
              <a:rPr lang="en-US" dirty="0"/>
              <a:t>Between $60k and $80k; no impacts to ERCOT staffing; impacts to S&amp;B and DAIP; no impacts to </a:t>
            </a:r>
            <a:r>
              <a:rPr lang="x-none" dirty="0"/>
              <a:t>ERCOT business processes</a:t>
            </a:r>
            <a:r>
              <a:rPr lang="en-US" dirty="0"/>
              <a:t>; no impacts to ERCOT grid operations and practices.</a:t>
            </a:r>
          </a:p>
          <a:p>
            <a:r>
              <a:rPr lang="en-US" b="1" dirty="0"/>
              <a:t>Revision Description:  </a:t>
            </a:r>
            <a:r>
              <a:rPr lang="en-US" dirty="0"/>
              <a:t>This NPRR provides resettlement to reflect proper distribution of the Congestion Revenue Right (CRR) Balancing Account (CRRBA).</a:t>
            </a:r>
          </a:p>
          <a:p>
            <a:r>
              <a:rPr lang="en-US" b="1" dirty="0"/>
              <a:t>PRS Decision:</a:t>
            </a:r>
            <a:r>
              <a:rPr lang="en-US" dirty="0"/>
              <a:t>  On 11/15/18, PRS unanimously voted to recommend approval of NPRR905 as submitted.  On 12/13/18, PRS unanimously voted to endorse and forward to TAC the 11/15/18 PRS Report and Impact Analysis for NPRR905 with a recommended priority of 2019 and rank of 2630.</a:t>
            </a:r>
          </a:p>
        </p:txBody>
      </p:sp>
    </p:spTree>
    <p:extLst>
      <p:ext uri="{BB962C8B-B14F-4D97-AF65-F5344CB8AC3E}">
        <p14:creationId xmlns:p14="http://schemas.microsoft.com/office/powerpoint/2010/main" val="1615378031"/>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3AD6A9D-E05D-44AF-B5F9-103C86E8102F}">
  <ds:schemaRefs>
    <ds:schemaRef ds:uri="http://schemas.microsoft.com/office/2006/documentManagement/types"/>
    <ds:schemaRef ds:uri="http://www.w3.org/XML/1998/namespace"/>
    <ds:schemaRef ds:uri="http://purl.org/dc/elements/1.1/"/>
    <ds:schemaRef ds:uri="c34af464-7aa1-4edd-9be4-83dffc1cb926"/>
    <ds:schemaRef ds:uri="http://schemas.microsoft.com/office/2006/metadata/properties"/>
    <ds:schemaRef ds:uri="http://purl.org/dc/terms/"/>
    <ds:schemaRef ds:uri="http://schemas.microsoft.com/office/infopath/2007/PartnerControls"/>
    <ds:schemaRef ds:uri="http://schemas.openxmlformats.org/package/2006/metadata/core-properties"/>
    <ds:schemaRef ds:uri="http://purl.org/dc/dcmitype/"/>
  </ds:schemaRefs>
</ds:datastoreItem>
</file>

<file path=customXml/itemProps2.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8288</TotalTime>
  <Words>2192</Words>
  <Application>Microsoft Office PowerPoint</Application>
  <PresentationFormat>On-screen Show (4:3)</PresentationFormat>
  <Paragraphs>511</Paragraphs>
  <Slides>16</Slides>
  <Notes>7</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16</vt:i4>
      </vt:variant>
    </vt:vector>
  </HeadingPairs>
  <TitlesOfParts>
    <vt:vector size="22" baseType="lpstr">
      <vt:lpstr>Arial</vt:lpstr>
      <vt:lpstr>Calibri</vt:lpstr>
      <vt:lpstr>Courier New</vt:lpstr>
      <vt:lpstr>Wingdings</vt:lpstr>
      <vt:lpstr>Custom Design</vt:lpstr>
      <vt:lpstr>Office Theme</vt:lpstr>
      <vt:lpstr>PowerPoint Presentation</vt:lpstr>
      <vt:lpstr>Summary of PRS Update</vt:lpstr>
      <vt:lpstr>Summary of PRS Update (continued)</vt:lpstr>
      <vt:lpstr>Summary of PRS Update (continued)</vt:lpstr>
      <vt:lpstr>Summary of PRS Update (continued)</vt:lpstr>
      <vt:lpstr>Appendix</vt:lpstr>
      <vt:lpstr>NPRR863, Creation of ERCOT Contingency Reserve Service and Revisions to Responsive Reserve [STEC]</vt:lpstr>
      <vt:lpstr>NPRR886, Agreements Between ERCOT and Other Control Area Operators [Citigroup]</vt:lpstr>
      <vt:lpstr>NPRR905, CRR Balancing Account Resettlement [MSWG]</vt:lpstr>
      <vt:lpstr>NPRR906, Clarifying the Decision Making Entity Process [ERCOT]</vt:lpstr>
      <vt:lpstr>NPRR907, Revise Definition of M1a to Reflect Actual Calendar Days [ERCOT]</vt:lpstr>
      <vt:lpstr>NPRR910, Clarify Treatment of RUC Resource that has a Day-Ahead Market Three-Part Supply Award [ERCOT]</vt:lpstr>
      <vt:lpstr>NPRR911, Improved Calculation of Real-Time LMPs at Logical Resource Nodes for On-Line Combined Cycle Generation Resources [ERCOT]</vt:lpstr>
      <vt:lpstr>NPRR915, Define Limited Duration Resource and Clarify Telemetered Resource Status Requirements – URGENT [Luminant]</vt:lpstr>
      <vt:lpstr>2018 Release Targets – Board Approved NPRRs / SCRs / xGRRs </vt:lpstr>
      <vt:lpstr>2019 Release Targets – Board Approved NPRRs / SCRs / xGRRs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ERCOT</cp:lastModifiedBy>
  <cp:revision>436</cp:revision>
  <cp:lastPrinted>2013-01-30T23:16:36Z</cp:lastPrinted>
  <dcterms:created xsi:type="dcterms:W3CDTF">2010-04-12T23:12:02Z</dcterms:created>
  <dcterms:modified xsi:type="dcterms:W3CDTF">2019-01-21T14:45:20Z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