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77" r:id="rId6"/>
    <p:sldId id="274" r:id="rId7"/>
    <p:sldId id="275" r:id="rId8"/>
    <p:sldId id="276" r:id="rId9"/>
    <p:sldId id="273" r:id="rId10"/>
    <p:sldId id="278" r:id="rId11"/>
    <p:sldId id="28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50" autoAdjust="0"/>
    <p:restoredTop sz="93750" autoAdjust="0"/>
  </p:normalViewPr>
  <p:slideViewPr>
    <p:cSldViewPr showGuides="1">
      <p:cViewPr varScale="1">
        <p:scale>
          <a:sx n="74" d="100"/>
          <a:sy n="74" d="100"/>
        </p:scale>
        <p:origin x="456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38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334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788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84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82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73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105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VRT Evaluations and Dynamic Model Performance</a:t>
            </a:r>
          </a:p>
          <a:p>
            <a:r>
              <a:rPr lang="en-US" sz="2800" b="1" dirty="0" smtClean="0">
                <a:solidFill>
                  <a:schemeClr val="tx2"/>
                </a:solidFill>
              </a:rPr>
              <a:t>Discussion</a:t>
            </a:r>
            <a:endParaRPr lang="en-US" sz="28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John Schmall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ERCOT Transmission Planning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Resource Integration Workshop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January 29</a:t>
            </a:r>
            <a:r>
              <a:rPr lang="en-US" smtClean="0">
                <a:solidFill>
                  <a:schemeClr val="tx2"/>
                </a:solidFill>
              </a:rPr>
              <a:t>, </a:t>
            </a:r>
            <a:r>
              <a:rPr lang="en-US" smtClean="0">
                <a:solidFill>
                  <a:schemeClr val="tx2"/>
                </a:solidFill>
              </a:rPr>
              <a:t>2019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85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Ride-Through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43779"/>
            <a:ext cx="8534400" cy="5052221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VRT Test – Purpose and Evolution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81000" y="3525209"/>
            <a:ext cx="8001000" cy="2133600"/>
            <a:chOff x="381000" y="1752600"/>
            <a:chExt cx="8001000" cy="2133600"/>
          </a:xfrm>
        </p:grpSpPr>
        <p:sp>
          <p:nvSpPr>
            <p:cNvPr id="5" name="Double Wave 4"/>
            <p:cNvSpPr/>
            <p:nvPr/>
          </p:nvSpPr>
          <p:spPr>
            <a:xfrm>
              <a:off x="381000" y="1752600"/>
              <a:ext cx="2667000" cy="2133600"/>
            </a:xfrm>
            <a:prstGeom prst="doubleWav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Does</a:t>
              </a:r>
            </a:p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Model</a:t>
              </a:r>
            </a:p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Trip?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7" name="Striped Right Arrow 6"/>
            <p:cNvSpPr/>
            <p:nvPr/>
          </p:nvSpPr>
          <p:spPr>
            <a:xfrm>
              <a:off x="3352800" y="2577084"/>
              <a:ext cx="1524000" cy="484632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uble Wave 7"/>
            <p:cNvSpPr/>
            <p:nvPr/>
          </p:nvSpPr>
          <p:spPr>
            <a:xfrm>
              <a:off x="5181600" y="1752600"/>
              <a:ext cx="3200400" cy="2133600"/>
            </a:xfrm>
            <a:prstGeom prst="doubleWav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Is Model Performance </a:t>
              </a:r>
              <a:r>
                <a:rPr lang="en-US" sz="2800" dirty="0" smtClean="0">
                  <a:solidFill>
                    <a:schemeClr val="bg1"/>
                  </a:solidFill>
                </a:rPr>
                <a:t>Acceptable</a:t>
              </a:r>
              <a:r>
                <a:rPr lang="en-US" sz="2800" dirty="0">
                  <a:solidFill>
                    <a:schemeClr val="bg1"/>
                  </a:solidFill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88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acceptable performance?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1"/>
            <a:ext cx="8686800" cy="5181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Dynamic Reactive 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Nodal Protocol 3.15(3)(c)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Nodal </a:t>
            </a:r>
            <a:r>
              <a:rPr lang="en-US" dirty="0"/>
              <a:t>Operating Guide 2.7.3.5 sections (2) thru (5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No Momentary Cessation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Nodal Operating Guide </a:t>
            </a:r>
            <a:r>
              <a:rPr lang="en-US" dirty="0" smtClean="0"/>
              <a:t>2.9 (2)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AVR Response</a:t>
            </a:r>
          </a:p>
          <a:p>
            <a:pPr lvl="1">
              <a:lnSpc>
                <a:spcPct val="150000"/>
              </a:lnSpc>
            </a:pPr>
            <a:r>
              <a:rPr lang="it-IT" dirty="0" smtClean="0"/>
              <a:t>Nodal </a:t>
            </a:r>
            <a:r>
              <a:rPr lang="it-IT" dirty="0"/>
              <a:t>Protocol 3.15.3(4) and 3.15(4</a:t>
            </a:r>
            <a:r>
              <a:rPr lang="it-IT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Nodal Operating Guide 2.7.3.5(4)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42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HVRT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43779"/>
            <a:ext cx="8534400" cy="505222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200" dirty="0" smtClean="0"/>
              <a:t>Drive POI voltage to </a:t>
            </a:r>
            <a:r>
              <a:rPr lang="en-US" sz="2200" dirty="0"/>
              <a:t>H</a:t>
            </a:r>
            <a:r>
              <a:rPr lang="en-US" sz="2200" dirty="0" smtClean="0"/>
              <a:t>VRT boundary (NOG 2.9.1) for test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Exhibit dynamic reactive response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Absorb reactive power during high voltage transient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Absorb reactive power </a:t>
            </a:r>
            <a:r>
              <a:rPr lang="en-US" sz="2000" dirty="0" smtClean="0"/>
              <a:t>for sustained 1.1pu POI voltage</a:t>
            </a:r>
          </a:p>
          <a:p>
            <a:pPr lvl="2">
              <a:lnSpc>
                <a:spcPct val="150000"/>
              </a:lnSpc>
            </a:pPr>
            <a:r>
              <a:rPr lang="en-US" sz="1800" dirty="0"/>
              <a:t>E</a:t>
            </a:r>
            <a:r>
              <a:rPr lang="en-US" sz="1800" dirty="0" smtClean="0"/>
              <a:t>xhibit AVR response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Maintain active power output level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No momentary cessation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54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LVRT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43779"/>
            <a:ext cx="8534400" cy="505222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200" dirty="0" smtClean="0"/>
              <a:t>Drive POI voltage to LVRT boundary (NOG 2.9.1) for test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Exhibit dynamic reactive response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Inject reactive </a:t>
            </a:r>
            <a:r>
              <a:rPr lang="en-US" sz="2000" dirty="0"/>
              <a:t>power during </a:t>
            </a:r>
            <a:r>
              <a:rPr lang="en-US" sz="2000" dirty="0" smtClean="0"/>
              <a:t>low voltage transient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Inject reactive </a:t>
            </a:r>
            <a:r>
              <a:rPr lang="en-US" sz="2000" dirty="0"/>
              <a:t>power for sustained </a:t>
            </a:r>
            <a:r>
              <a:rPr lang="en-US" sz="2000" dirty="0" smtClean="0"/>
              <a:t>0.9pu </a:t>
            </a:r>
            <a:r>
              <a:rPr lang="en-US" sz="2000" dirty="0"/>
              <a:t>POI voltage</a:t>
            </a:r>
          </a:p>
          <a:p>
            <a:pPr lvl="2">
              <a:lnSpc>
                <a:spcPct val="150000"/>
              </a:lnSpc>
            </a:pPr>
            <a:r>
              <a:rPr lang="en-US" sz="1800" dirty="0" smtClean="0"/>
              <a:t>Exhibit </a:t>
            </a:r>
            <a:r>
              <a:rPr lang="en-US" sz="1800" dirty="0"/>
              <a:t>AVR </a:t>
            </a:r>
            <a:r>
              <a:rPr lang="en-US" sz="1800" dirty="0" smtClean="0"/>
              <a:t>response</a:t>
            </a:r>
            <a:endParaRPr lang="en-US" sz="1800" dirty="0"/>
          </a:p>
          <a:p>
            <a:pPr>
              <a:lnSpc>
                <a:spcPct val="150000"/>
              </a:lnSpc>
            </a:pPr>
            <a:r>
              <a:rPr lang="en-US" sz="2200" dirty="0" smtClean="0"/>
              <a:t>Recovery of active </a:t>
            </a:r>
            <a:r>
              <a:rPr lang="en-US" sz="2200" dirty="0"/>
              <a:t>power </a:t>
            </a:r>
            <a:r>
              <a:rPr lang="en-US" sz="2200" dirty="0" smtClean="0"/>
              <a:t>output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No momentary </a:t>
            </a:r>
            <a:r>
              <a:rPr lang="en-US" sz="2200" dirty="0" smtClean="0"/>
              <a:t>cessation</a:t>
            </a:r>
            <a:endParaRPr lang="en-US" sz="2200" dirty="0"/>
          </a:p>
          <a:p>
            <a:pPr lvl="1">
              <a:lnSpc>
                <a:spcPct val="150000"/>
              </a:lnSpc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08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Acceptable HVRT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-571" r="4898"/>
          <a:stretch/>
        </p:blipFill>
        <p:spPr>
          <a:xfrm>
            <a:off x="4044026" y="1793750"/>
            <a:ext cx="5000914" cy="455976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52400" y="985877"/>
            <a:ext cx="3838286" cy="3433723"/>
            <a:chOff x="823912" y="195262"/>
            <a:chExt cx="7229475" cy="646747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23912" y="195262"/>
              <a:ext cx="7229475" cy="6467475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3589190" y="1716904"/>
              <a:ext cx="20954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Terminal Voltage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89190" y="444976"/>
              <a:ext cx="2960515" cy="7054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POI Voltage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sp>
        <p:nvSpPr>
          <p:cNvPr id="12" name="Rectangular Callout 11"/>
          <p:cNvSpPr/>
          <p:nvPr/>
        </p:nvSpPr>
        <p:spPr>
          <a:xfrm>
            <a:off x="5715000" y="2514600"/>
            <a:ext cx="2057400" cy="533400"/>
          </a:xfrm>
          <a:prstGeom prst="wedgeRectCallout">
            <a:avLst>
              <a:gd name="adj1" fmla="val -75455"/>
              <a:gd name="adj2" fmla="val 35315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Aggressive dynamic VAR response to sudden high voltage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4705350" y="5486400"/>
            <a:ext cx="2019300" cy="381000"/>
          </a:xfrm>
          <a:prstGeom prst="wedgeRectCallout">
            <a:avLst>
              <a:gd name="adj1" fmla="val 73705"/>
              <a:gd name="adj2" fmla="val -107555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Sustained real power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6518910" y="3200400"/>
            <a:ext cx="1634490" cy="990599"/>
          </a:xfrm>
          <a:prstGeom prst="wedgeRectCallout">
            <a:avLst>
              <a:gd name="adj1" fmla="val -69273"/>
              <a:gd name="adj2" fmla="val 12105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Slower AVR in response to sustained 110% voltage; inverter moves towards </a:t>
            </a:r>
            <a:r>
              <a:rPr lang="en-US" sz="1200" dirty="0" err="1" smtClean="0">
                <a:solidFill>
                  <a:schemeClr val="tx1"/>
                </a:solidFill>
              </a:rPr>
              <a:t>Qmin</a:t>
            </a:r>
            <a:r>
              <a:rPr lang="en-US" sz="1200" dirty="0" smtClean="0">
                <a:solidFill>
                  <a:schemeClr val="tx1"/>
                </a:solidFill>
              </a:rPr>
              <a:t> 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65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Acceptable LVRT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" name="Picture 9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9"/>
          <a:stretch/>
        </p:blipFill>
        <p:spPr bwMode="auto">
          <a:xfrm>
            <a:off x="190513" y="1136809"/>
            <a:ext cx="5943600" cy="34448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0513" y="4196868"/>
            <a:ext cx="2552687" cy="8382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608186" y="1281904"/>
            <a:ext cx="7248600" cy="4966496"/>
            <a:chOff x="6067022" y="-809120"/>
            <a:chExt cx="5943600" cy="4072354"/>
          </a:xfrm>
        </p:grpSpPr>
        <p:pic>
          <p:nvPicPr>
            <p:cNvPr id="7" name="Picture 6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129" b="11877"/>
            <a:stretch/>
          </p:blipFill>
          <p:spPr bwMode="auto">
            <a:xfrm>
              <a:off x="6067022" y="264129"/>
              <a:ext cx="5943600" cy="299910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8" name="Text Box 1"/>
            <p:cNvSpPr txBox="1">
              <a:spLocks/>
            </p:cNvSpPr>
            <p:nvPr/>
          </p:nvSpPr>
          <p:spPr>
            <a:xfrm>
              <a:off x="9051408" y="1134995"/>
              <a:ext cx="1002892" cy="17134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   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Real Power (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pu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)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endParaRPr>
            </a:p>
          </p:txBody>
        </p:sp>
        <p:sp>
          <p:nvSpPr>
            <p:cNvPr id="9" name="Text Box 4"/>
            <p:cNvSpPr txBox="1">
              <a:spLocks/>
            </p:cNvSpPr>
            <p:nvPr/>
          </p:nvSpPr>
          <p:spPr>
            <a:xfrm>
              <a:off x="9052021" y="1952808"/>
              <a:ext cx="1192167" cy="17134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  Reactive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 P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ower (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pu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)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endParaRPr>
            </a:p>
          </p:txBody>
        </p:sp>
        <p:sp>
          <p:nvSpPr>
            <p:cNvPr id="11" name="Text Box 1"/>
            <p:cNvSpPr txBox="1">
              <a:spLocks/>
            </p:cNvSpPr>
            <p:nvPr/>
          </p:nvSpPr>
          <p:spPr>
            <a:xfrm>
              <a:off x="7097123" y="-809120"/>
              <a:ext cx="1303892" cy="189274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   </a:t>
              </a: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Terminal Voltage (</a:t>
              </a:r>
              <a:r>
                <a:rPr kumimoji="0" lang="en-US" sz="12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pu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)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endParaRPr>
            </a:p>
          </p:txBody>
        </p:sp>
        <p:sp>
          <p:nvSpPr>
            <p:cNvPr id="12" name="Text Box 1"/>
            <p:cNvSpPr txBox="1">
              <a:spLocks/>
            </p:cNvSpPr>
            <p:nvPr/>
          </p:nvSpPr>
          <p:spPr>
            <a:xfrm>
              <a:off x="7279826" y="-454115"/>
              <a:ext cx="938486" cy="189274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POI Voltage (</a:t>
              </a:r>
              <a:r>
                <a:rPr kumimoji="0" lang="en-US" sz="12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pu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 Unicode MS" panose="020B0604020202020204" pitchFamily="34" charset="-128"/>
                </a:rPr>
                <a:t>)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 Unicode MS" panose="020B060402020202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100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</TotalTime>
  <Words>244</Words>
  <Application>Microsoft Office PowerPoint</Application>
  <PresentationFormat>On-screen Show (4:3)</PresentationFormat>
  <Paragraphs>65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 Unicode MS</vt:lpstr>
      <vt:lpstr>Arial</vt:lpstr>
      <vt:lpstr>Calibri</vt:lpstr>
      <vt:lpstr>Times New Roman</vt:lpstr>
      <vt:lpstr>1_Custom Design</vt:lpstr>
      <vt:lpstr>Office Theme</vt:lpstr>
      <vt:lpstr>PowerPoint Presentation</vt:lpstr>
      <vt:lpstr>Voltage Ride-Through Assessment</vt:lpstr>
      <vt:lpstr>What is acceptable performance?</vt:lpstr>
      <vt:lpstr>HVRT Guidelines</vt:lpstr>
      <vt:lpstr>LVRT Guidelines</vt:lpstr>
      <vt:lpstr>Acceptable HVRT Example</vt:lpstr>
      <vt:lpstr>Acceptable LVRT Example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Schmall, John</cp:lastModifiedBy>
  <cp:revision>71</cp:revision>
  <cp:lastPrinted>2016-01-21T20:53:15Z</cp:lastPrinted>
  <dcterms:created xsi:type="dcterms:W3CDTF">2016-01-21T15:20:31Z</dcterms:created>
  <dcterms:modified xsi:type="dcterms:W3CDTF">2019-01-21T19:28:22Z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