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33"/>
  </p:notesMasterIdLst>
  <p:handoutMasterIdLst>
    <p:handoutMasterId r:id="rId34"/>
  </p:handoutMasterIdLst>
  <p:sldIdLst>
    <p:sldId id="260" r:id="rId7"/>
    <p:sldId id="275" r:id="rId8"/>
    <p:sldId id="288" r:id="rId9"/>
    <p:sldId id="298" r:id="rId10"/>
    <p:sldId id="303" r:id="rId11"/>
    <p:sldId id="311" r:id="rId12"/>
    <p:sldId id="305" r:id="rId13"/>
    <p:sldId id="314" r:id="rId14"/>
    <p:sldId id="295" r:id="rId15"/>
    <p:sldId id="296" r:id="rId16"/>
    <p:sldId id="306" r:id="rId17"/>
    <p:sldId id="307" r:id="rId18"/>
    <p:sldId id="257" r:id="rId19"/>
    <p:sldId id="315" r:id="rId20"/>
    <p:sldId id="319" r:id="rId21"/>
    <p:sldId id="316" r:id="rId22"/>
    <p:sldId id="317" r:id="rId23"/>
    <p:sldId id="318" r:id="rId24"/>
    <p:sldId id="304" r:id="rId25"/>
    <p:sldId id="293" r:id="rId26"/>
    <p:sldId id="282" r:id="rId27"/>
    <p:sldId id="290" r:id="rId28"/>
    <p:sldId id="291" r:id="rId29"/>
    <p:sldId id="294" r:id="rId30"/>
    <p:sldId id="313" r:id="rId31"/>
    <p:sldId id="261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ane, Mark" initials="RM" lastIdx="11" clrIdx="0">
    <p:extLst>
      <p:ext uri="{19B8F6BF-5375-455C-9EA6-DF929625EA0E}">
        <p15:presenceInfo xmlns:p15="http://schemas.microsoft.com/office/powerpoint/2012/main" userId="S-1-5-21-639947351-343809578-3807592339-280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49" autoAdjust="0"/>
    <p:restoredTop sz="94660" autoAdjust="0"/>
  </p:normalViewPr>
  <p:slideViewPr>
    <p:cSldViewPr showGuides="1">
      <p:cViewPr varScale="1">
        <p:scale>
          <a:sx n="132" d="100"/>
          <a:sy n="132" d="100"/>
        </p:scale>
        <p:origin x="780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0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92"/>
    </p:cViewPr>
  </p:sorterViewPr>
  <p:notesViewPr>
    <p:cSldViewPr showGuides="1">
      <p:cViewPr varScale="1">
        <p:scale>
          <a:sx n="75" d="100"/>
          <a:sy n="75" d="100"/>
        </p:scale>
        <p:origin x="2052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67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1"/>
            <a:ext cx="3038475" cy="4667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67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802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91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36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152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01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534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29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130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501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3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42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01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701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01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01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01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994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96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08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0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46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68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14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66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81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11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52800" y="2438400"/>
            <a:ext cx="5646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cs typeface="Times New Roman" panose="02020603050405020304" pitchFamily="18" charset="0"/>
              </a:rPr>
              <a:t>Credit Exposure Update</a:t>
            </a:r>
          </a:p>
          <a:p>
            <a:r>
              <a:rPr lang="en-US" dirty="0">
                <a:cs typeface="Times New Roman" panose="02020603050405020304" pitchFamily="18" charset="0"/>
              </a:rPr>
              <a:t>Spoorthy Papudesi</a:t>
            </a:r>
          </a:p>
          <a:p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52800" y="32766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Credit Work Group</a:t>
            </a:r>
          </a:p>
          <a:p>
            <a:r>
              <a:rPr lang="en-US" dirty="0">
                <a:cs typeface="Times New Roman" panose="02020603050405020304" pitchFamily="18" charset="0"/>
              </a:rPr>
              <a:t>ERCOT Public</a:t>
            </a:r>
          </a:p>
          <a:p>
            <a:r>
              <a:rPr lang="en-US" dirty="0" smtClean="0">
                <a:cs typeface="Times New Roman" panose="02020603050405020304" pitchFamily="18" charset="0"/>
              </a:rPr>
              <a:t>January 23, 2019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Credit Exposure U</a:t>
            </a:r>
            <a:r>
              <a:rPr lang="en-US" dirty="0" smtClean="0">
                <a:cs typeface="Times New Roman" panose="02020603050405020304" pitchFamily="18" charset="0"/>
              </a:rPr>
              <a:t>pdate</a:t>
            </a:r>
            <a:endParaRPr lang="en-US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11" y="1042209"/>
            <a:ext cx="7766977" cy="47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3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Credit Exposure U</a:t>
            </a:r>
            <a:r>
              <a:rPr lang="en-US" dirty="0" smtClean="0">
                <a:cs typeface="Times New Roman" panose="02020603050405020304" pitchFamily="18" charset="0"/>
              </a:rPr>
              <a:t>pdate</a:t>
            </a:r>
            <a:endParaRPr lang="en-US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5533" y="898962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Real-Time Forward Adjustment Factor (RFAF)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54102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RFAF is calculated using 21 days of ICE future prices and 14 days of ERCOT Real Time Settled Prices for HB_NORTH settlement point</a:t>
            </a: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268294"/>
            <a:ext cx="6639119" cy="402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45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Credit Exposure U</a:t>
            </a:r>
            <a:r>
              <a:rPr lang="en-US" dirty="0" smtClean="0">
                <a:cs typeface="Times New Roman" panose="02020603050405020304" pitchFamily="18" charset="0"/>
              </a:rPr>
              <a:t>pdate</a:t>
            </a:r>
            <a:endParaRPr lang="en-US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894735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Day-Ahead Forward Adjustment Factor (DFAF)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3400" y="5334000"/>
            <a:ext cx="739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DFAF </a:t>
            </a:r>
            <a:r>
              <a:rPr lang="en-US" sz="1600" dirty="0"/>
              <a:t>is calculated using 21 days of ICE future prices and 7</a:t>
            </a:r>
            <a:r>
              <a:rPr lang="en-US" sz="1600" dirty="0" smtClean="0"/>
              <a:t> </a:t>
            </a:r>
            <a:r>
              <a:rPr lang="en-US" sz="1600" dirty="0"/>
              <a:t>days of ERCOT </a:t>
            </a:r>
            <a:r>
              <a:rPr lang="en-US" sz="1600" dirty="0" smtClean="0"/>
              <a:t>Day Ahead Settled </a:t>
            </a:r>
            <a:r>
              <a:rPr lang="en-US" sz="1600" dirty="0"/>
              <a:t>Prices for HB_NORTH settlement point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545" y="1363728"/>
            <a:ext cx="6584251" cy="399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35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382000" cy="594518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Credit Exposure U</a:t>
            </a:r>
            <a:r>
              <a:rPr lang="en-US" dirty="0" smtClean="0">
                <a:cs typeface="Times New Roman" panose="02020603050405020304" pitchFamily="18" charset="0"/>
              </a:rPr>
              <a:t>pdate</a:t>
            </a:r>
            <a:endParaRPr lang="en-US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5748" y="25146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Appendix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2405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Credit Exposure U</a:t>
            </a:r>
            <a:r>
              <a:rPr lang="en-US" dirty="0" smtClean="0">
                <a:cs typeface="Times New Roman" panose="02020603050405020304" pitchFamily="18" charset="0"/>
              </a:rPr>
              <a:t>pdate</a:t>
            </a:r>
            <a:endParaRPr lang="en-US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291" y="1063547"/>
            <a:ext cx="8047417" cy="473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Credit Exposure U</a:t>
            </a:r>
            <a:r>
              <a:rPr lang="en-US" dirty="0" smtClean="0">
                <a:cs typeface="Times New Roman" panose="02020603050405020304" pitchFamily="18" charset="0"/>
              </a:rPr>
              <a:t>pdate</a:t>
            </a:r>
            <a:endParaRPr lang="en-US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29" y="1276925"/>
            <a:ext cx="8181541" cy="430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72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Credit Exposure U</a:t>
            </a:r>
            <a:r>
              <a:rPr lang="en-US" dirty="0" smtClean="0">
                <a:cs typeface="Times New Roman" panose="02020603050405020304" pitchFamily="18" charset="0"/>
              </a:rPr>
              <a:t>pdate</a:t>
            </a:r>
            <a:endParaRPr lang="en-US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143000"/>
            <a:ext cx="6705600" cy="395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08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Credit Exposure U</a:t>
            </a:r>
            <a:r>
              <a:rPr lang="en-US" dirty="0" smtClean="0">
                <a:cs typeface="Times New Roman" panose="02020603050405020304" pitchFamily="18" charset="0"/>
              </a:rPr>
              <a:t>pdate</a:t>
            </a:r>
            <a:endParaRPr lang="en-US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143000"/>
            <a:ext cx="7419145" cy="419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03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Credit Exposure U</a:t>
            </a:r>
            <a:r>
              <a:rPr lang="en-US" dirty="0" smtClean="0">
                <a:cs typeface="Times New Roman" panose="02020603050405020304" pitchFamily="18" charset="0"/>
              </a:rPr>
              <a:t>pdate</a:t>
            </a:r>
            <a:endParaRPr lang="en-US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143000"/>
            <a:ext cx="7632854" cy="39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70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5344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latin typeface="+mj-lt"/>
                <a:cs typeface="Times New Roman" panose="02020603050405020304" pitchFamily="18" charset="0"/>
              </a:rPr>
              <a:t>Summary statistics by Market Segment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19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382000" cy="594518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Credit Exposure U</a:t>
            </a:r>
            <a:r>
              <a:rPr lang="en-US" dirty="0" smtClean="0">
                <a:cs typeface="Times New Roman" panose="02020603050405020304" pitchFamily="18" charset="0"/>
              </a:rPr>
              <a:t>pdate</a:t>
            </a:r>
            <a:endParaRPr lang="en-US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826202"/>
            <a:ext cx="749617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3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Credit Exposure U</a:t>
            </a:r>
            <a:r>
              <a:rPr lang="en-US" dirty="0" smtClean="0">
                <a:cs typeface="Times New Roman" panose="02020603050405020304" pitchFamily="18" charset="0"/>
              </a:rPr>
              <a:t>pdate</a:t>
            </a:r>
            <a:endParaRPr lang="en-US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49530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800" b="1" dirty="0">
                <a:latin typeface="+mj-lt"/>
                <a:cs typeface="Times New Roman" panose="02020603050405020304" pitchFamily="18" charset="0"/>
              </a:rPr>
              <a:t>Inputs </a:t>
            </a:r>
            <a:r>
              <a:rPr lang="en-US" sz="2800" b="1" dirty="0" smtClean="0">
                <a:latin typeface="+mj-lt"/>
                <a:cs typeface="Times New Roman" panose="02020603050405020304" pitchFamily="18" charset="0"/>
              </a:rPr>
              <a:t>and </a:t>
            </a:r>
            <a:r>
              <a:rPr lang="en-US" sz="2800" b="1" dirty="0">
                <a:latin typeface="+mj-lt"/>
                <a:cs typeface="Times New Roman" panose="02020603050405020304" pitchFamily="18" charset="0"/>
              </a:rPr>
              <a:t>Assumptions:</a:t>
            </a:r>
            <a:endParaRPr lang="en-US" sz="2800" dirty="0">
              <a:latin typeface="+mj-lt"/>
              <a:cs typeface="Times New Roman" panose="02020603050405020304" pitchFamily="18" charset="0"/>
            </a:endParaRPr>
          </a:p>
          <a:p>
            <a:pPr lvl="1">
              <a:spcAft>
                <a:spcPts val="600"/>
              </a:spcAft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Only Active Counter-Parties are 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included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Counter-Parties are classified by 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rating 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and 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market activity</a:t>
            </a:r>
            <a:endParaRPr lang="en-US" sz="2000" dirty="0">
              <a:latin typeface="+mj-lt"/>
              <a:cs typeface="Times New Roman" panose="02020603050405020304" pitchFamily="18" charset="0"/>
            </a:endParaRPr>
          </a:p>
          <a:p>
            <a:pPr lvl="1">
              <a:spcAft>
                <a:spcPts val="600"/>
              </a:spcAft>
            </a:pP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TPE 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and collateral balances used are averages 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for </a:t>
            </a:r>
            <a:r>
              <a:rPr lang="en-US" sz="2000" dirty="0" smtClean="0">
                <a:cs typeface="Times New Roman" panose="02020603050405020304" pitchFamily="18" charset="0"/>
              </a:rPr>
              <a:t>November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and December of 2018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Counter-Parties 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that are subsidiaries of, or guaranteed by, rated entities are given the parent/guarantor’s rating, adjusted down one 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notch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latin typeface="+mj-lt"/>
              </a:rPr>
              <a:t>2</a:t>
            </a:fld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450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458200" cy="4292436"/>
          </a:xfrm>
        </p:spPr>
        <p:txBody>
          <a:bodyPr/>
          <a:lstStyle/>
          <a:p>
            <a:pPr marL="0" indent="0">
              <a:buNone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+mj-lt"/>
                <a:cs typeface="Times New Roman" panose="02020603050405020304" pitchFamily="18" charset="0"/>
              </a:rPr>
              <a:t>Summary statistics by Rating </a:t>
            </a:r>
            <a:r>
              <a:rPr lang="en-US" sz="2000" b="1" dirty="0">
                <a:latin typeface="+mj-lt"/>
                <a:cs typeface="Times New Roman" panose="02020603050405020304" pitchFamily="18" charset="0"/>
              </a:rPr>
              <a:t>G</a:t>
            </a:r>
            <a:r>
              <a:rPr lang="en-US" sz="2000" b="1" dirty="0" smtClean="0">
                <a:latin typeface="+mj-lt"/>
                <a:cs typeface="Times New Roman" panose="02020603050405020304" pitchFamily="18" charset="0"/>
              </a:rPr>
              <a:t>roup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20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382000" cy="594518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Credit Exposure U</a:t>
            </a:r>
            <a:r>
              <a:rPr lang="en-US" dirty="0" smtClean="0">
                <a:cs typeface="Times New Roman" panose="02020603050405020304" pitchFamily="18" charset="0"/>
              </a:rPr>
              <a:t>pdate</a:t>
            </a:r>
            <a:endParaRPr lang="en-US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75" y="1921587"/>
            <a:ext cx="748665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10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827" y="914400"/>
            <a:ext cx="8534400" cy="4624632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latin typeface="+mj-lt"/>
                <a:cs typeface="Times New Roman" panose="02020603050405020304" pitchFamily="18" charset="0"/>
              </a:rPr>
              <a:t>Active Counter-Parties distribution by rating and category- Dec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21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382000" cy="594518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Credit Exposure U</a:t>
            </a:r>
            <a:r>
              <a:rPr lang="en-US" dirty="0" smtClean="0">
                <a:cs typeface="Times New Roman" panose="02020603050405020304" pitchFamily="18" charset="0"/>
              </a:rPr>
              <a:t>pdate</a:t>
            </a:r>
            <a:endParaRPr lang="en-US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" y="1676400"/>
            <a:ext cx="712470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07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4548432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 smtClean="0">
                <a:latin typeface="+mj-lt"/>
                <a:cs typeface="Times New Roman" panose="02020603050405020304" pitchFamily="18" charset="0"/>
              </a:rPr>
              <a:t>Average Total Potential Exposure distribution-Dec </a:t>
            </a:r>
            <a:r>
              <a:rPr lang="en-US" sz="2200" b="1" dirty="0">
                <a:latin typeface="+mj-lt"/>
                <a:cs typeface="Times New Roman" panose="02020603050405020304" pitchFamily="18" charset="0"/>
              </a:rPr>
              <a:t>2018</a:t>
            </a:r>
          </a:p>
          <a:p>
            <a:pPr marL="0" indent="0">
              <a:buNone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22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382000" cy="594518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Credit Exposure U</a:t>
            </a:r>
            <a:r>
              <a:rPr lang="en-US" dirty="0" smtClean="0">
                <a:cs typeface="Times New Roman" panose="02020603050405020304" pitchFamily="18" charset="0"/>
              </a:rPr>
              <a:t>pdate</a:t>
            </a:r>
            <a:endParaRPr lang="en-US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" y="1676400"/>
            <a:ext cx="786765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58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534400" cy="4700832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 smtClean="0">
                <a:latin typeface="+mj-lt"/>
                <a:cs typeface="Times New Roman" panose="02020603050405020304" pitchFamily="18" charset="0"/>
              </a:rPr>
              <a:t>Average Excess Collateral distribution</a:t>
            </a:r>
            <a:r>
              <a:rPr lang="en-US" sz="2200" b="1" baseline="30000" dirty="0" smtClean="0">
                <a:latin typeface="+mj-lt"/>
                <a:cs typeface="Times New Roman" panose="02020603050405020304" pitchFamily="18" charset="0"/>
              </a:rPr>
              <a:t>*-</a:t>
            </a:r>
            <a:r>
              <a:rPr lang="en-US" sz="2200" b="1" dirty="0" smtClean="0">
                <a:cs typeface="Times New Roman" panose="02020603050405020304" pitchFamily="18" charset="0"/>
              </a:rPr>
              <a:t>Dec</a:t>
            </a:r>
            <a:r>
              <a:rPr lang="en-US" sz="22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latin typeface="+mj-lt"/>
                <a:cs typeface="Times New Roman" panose="02020603050405020304" pitchFamily="18" charset="0"/>
              </a:rPr>
              <a:t>2018</a:t>
            </a:r>
          </a:p>
          <a:p>
            <a:pPr marL="0" indent="0">
              <a:buNone/>
            </a:pPr>
            <a:r>
              <a:rPr lang="en-US" sz="2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23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1323" y="5357587"/>
            <a:ext cx="4277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1200" dirty="0" smtClean="0"/>
              <a:t>*Excess Collateral is a voluntary disposition by Counterparty</a:t>
            </a:r>
            <a:endParaRPr lang="en-US" sz="1200" dirty="0"/>
          </a:p>
          <a:p>
            <a:endParaRPr lang="en-US" sz="12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382000" cy="594518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Credit Exposure U</a:t>
            </a:r>
            <a:r>
              <a:rPr lang="en-US" dirty="0" smtClean="0">
                <a:cs typeface="Times New Roman" panose="02020603050405020304" pitchFamily="18" charset="0"/>
              </a:rPr>
              <a:t>pdate</a:t>
            </a:r>
            <a:endParaRPr lang="en-US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432718"/>
            <a:ext cx="7877175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34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534400" cy="4624632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latin typeface="+mj-lt"/>
                <a:cs typeface="Times New Roman" panose="02020603050405020304" pitchFamily="18" charset="0"/>
              </a:rPr>
              <a:t>D</a:t>
            </a:r>
            <a:r>
              <a:rPr lang="en-US" sz="2000" b="1" dirty="0" smtClean="0">
                <a:latin typeface="+mj-lt"/>
                <a:cs typeface="Times New Roman" panose="02020603050405020304" pitchFamily="18" charset="0"/>
              </a:rPr>
              <a:t>istribution in the Bottom Quintile of Excess Collateral</a:t>
            </a:r>
            <a:r>
              <a:rPr lang="en-US" sz="2000" b="1" baseline="30000" dirty="0" smtClean="0">
                <a:latin typeface="+mj-lt"/>
                <a:cs typeface="Times New Roman" panose="02020603050405020304" pitchFamily="18" charset="0"/>
              </a:rPr>
              <a:t>*-</a:t>
            </a:r>
            <a:r>
              <a:rPr lang="en-US" sz="2000" b="1" dirty="0" smtClean="0">
                <a:cs typeface="Times New Roman" panose="02020603050405020304" pitchFamily="18" charset="0"/>
              </a:rPr>
              <a:t>Dec </a:t>
            </a:r>
            <a:r>
              <a:rPr lang="en-US" sz="2000" b="1" dirty="0" smtClean="0">
                <a:latin typeface="+mj-lt"/>
                <a:cs typeface="Times New Roman" panose="02020603050405020304" pitchFamily="18" charset="0"/>
              </a:rPr>
              <a:t>2018</a:t>
            </a:r>
            <a:endParaRPr lang="en-US" sz="2000" b="1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4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6508" y="5539032"/>
            <a:ext cx="4277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1200" dirty="0"/>
              <a:t>*Excess Collateral is a voluntary </a:t>
            </a:r>
            <a:r>
              <a:rPr lang="en-US" sz="1200" dirty="0" smtClean="0"/>
              <a:t>disposition </a:t>
            </a:r>
            <a:r>
              <a:rPr lang="en-US" sz="1200" dirty="0"/>
              <a:t>by Counterparty</a:t>
            </a:r>
          </a:p>
          <a:p>
            <a:endParaRPr lang="en-US" sz="12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382000" cy="594518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Credit Exposure U</a:t>
            </a:r>
            <a:r>
              <a:rPr lang="en-US" dirty="0" smtClean="0">
                <a:cs typeface="Times New Roman" panose="02020603050405020304" pitchFamily="18" charset="0"/>
              </a:rPr>
              <a:t>pdate</a:t>
            </a:r>
            <a:endParaRPr lang="en-US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524000"/>
            <a:ext cx="8215312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59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534400" cy="4777032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latin typeface="+mj-lt"/>
                <a:cs typeface="Times New Roman" panose="02020603050405020304" pitchFamily="18" charset="0"/>
              </a:rPr>
              <a:t>D</a:t>
            </a:r>
            <a:r>
              <a:rPr lang="en-US" sz="1800" b="1" dirty="0" smtClean="0">
                <a:latin typeface="+mj-lt"/>
                <a:cs typeface="Times New Roman" panose="02020603050405020304" pitchFamily="18" charset="0"/>
              </a:rPr>
              <a:t>istribution of TPE in the Bottom Quintile of Excess Collateral</a:t>
            </a:r>
            <a:r>
              <a:rPr lang="en-US" sz="1800" b="1" baseline="30000" dirty="0" smtClean="0">
                <a:latin typeface="+mj-lt"/>
                <a:cs typeface="Times New Roman" panose="02020603050405020304" pitchFamily="18" charset="0"/>
              </a:rPr>
              <a:t>*-</a:t>
            </a:r>
            <a:r>
              <a:rPr lang="en-US" sz="1800" b="1" dirty="0" smtClean="0">
                <a:cs typeface="Times New Roman" panose="02020603050405020304" pitchFamily="18" charset="0"/>
              </a:rPr>
              <a:t>Dec </a:t>
            </a:r>
            <a:r>
              <a:rPr lang="en-US" sz="1800" b="1" dirty="0" smtClean="0">
                <a:latin typeface="+mj-lt"/>
                <a:cs typeface="Times New Roman" panose="02020603050405020304" pitchFamily="18" charset="0"/>
              </a:rPr>
              <a:t>2018</a:t>
            </a:r>
            <a:endParaRPr lang="en-US" sz="1800" b="1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4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6508" y="5539032"/>
            <a:ext cx="4277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1200" dirty="0"/>
              <a:t>*Excess Collateral is a voluntary </a:t>
            </a:r>
            <a:r>
              <a:rPr lang="en-US" sz="1200" dirty="0" smtClean="0"/>
              <a:t>disposition </a:t>
            </a:r>
            <a:r>
              <a:rPr lang="en-US" sz="1200" dirty="0"/>
              <a:t>by Counterparty</a:t>
            </a:r>
          </a:p>
          <a:p>
            <a:endParaRPr lang="en-US" sz="12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382000" cy="594518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Credit Exposure U</a:t>
            </a:r>
            <a:r>
              <a:rPr lang="en-US" dirty="0" smtClean="0">
                <a:cs typeface="Times New Roman" panose="02020603050405020304" pitchFamily="18" charset="0"/>
              </a:rPr>
              <a:t>pdate</a:t>
            </a:r>
            <a:endParaRPr lang="en-US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709" y="1342663"/>
            <a:ext cx="8354291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66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</p:spPr>
        <p:txBody>
          <a:bodyPr/>
          <a:lstStyle/>
          <a:p>
            <a:pPr marL="0" indent="0" algn="ctr">
              <a:buNone/>
            </a:pPr>
            <a:endParaRPr lang="en-US" sz="5400" dirty="0" smtClean="0"/>
          </a:p>
          <a:p>
            <a:pPr marL="0" indent="0" algn="ctr">
              <a:buNone/>
            </a:pPr>
            <a:r>
              <a:rPr lang="en-US" sz="4000" dirty="0" smtClean="0"/>
              <a:t>Questions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26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382000" cy="594518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Credit Exposure U</a:t>
            </a:r>
            <a:r>
              <a:rPr lang="en-US" dirty="0" smtClean="0">
                <a:cs typeface="Times New Roman" panose="02020603050405020304" pitchFamily="18" charset="0"/>
              </a:rPr>
              <a:t>pdate</a:t>
            </a:r>
            <a:endParaRPr lang="en-US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35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>
                <a:latin typeface="+mn-lt"/>
                <a:cs typeface="Times New Roman" panose="02020603050405020304" pitchFamily="18" charset="0"/>
              </a:rPr>
              <a:t>Credit Exposure U</a:t>
            </a:r>
            <a:r>
              <a:rPr lang="en-US" dirty="0" smtClean="0">
                <a:latin typeface="+mn-lt"/>
                <a:cs typeface="Times New Roman" panose="02020603050405020304" pitchFamily="18" charset="0"/>
              </a:rPr>
              <a:t>pdate</a:t>
            </a:r>
            <a:endParaRPr lang="en-US" b="1" dirty="0">
              <a:solidFill>
                <a:schemeClr val="accent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534400" cy="51816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1800" b="1" dirty="0" smtClean="0">
                <a:latin typeface="+mj-lt"/>
                <a:cs typeface="Times New Roman" panose="02020603050405020304" pitchFamily="18" charset="0"/>
              </a:rPr>
              <a:t>December 2018 </a:t>
            </a:r>
            <a:r>
              <a:rPr lang="en-US" sz="1800" b="1" dirty="0">
                <a:latin typeface="+mj-lt"/>
                <a:cs typeface="Times New Roman" panose="02020603050405020304" pitchFamily="18" charset="0"/>
              </a:rPr>
              <a:t>compared to </a:t>
            </a:r>
            <a:r>
              <a:rPr lang="en-US" sz="1800" b="1" dirty="0">
                <a:cs typeface="Times New Roman" panose="02020603050405020304" pitchFamily="18" charset="0"/>
              </a:rPr>
              <a:t>November</a:t>
            </a:r>
            <a:r>
              <a:rPr lang="en-US" sz="1800" b="1" dirty="0" smtClean="0">
                <a:latin typeface="+mj-lt"/>
                <a:cs typeface="Times New Roman" panose="02020603050405020304" pitchFamily="18" charset="0"/>
              </a:rPr>
              <a:t> 2018</a:t>
            </a:r>
            <a:endParaRPr lang="en-US" sz="1800" baseline="30000" dirty="0" smtClean="0">
              <a:latin typeface="+mj-lt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+mj-lt"/>
                <a:cs typeface="Times New Roman" panose="02020603050405020304" pitchFamily="18" charset="0"/>
              </a:rPr>
              <a:t>Market-wide average TPE decreased from $</a:t>
            </a:r>
            <a:r>
              <a:rPr lang="en-US" sz="1800" dirty="0">
                <a:cs typeface="Times New Roman" panose="02020603050405020304" pitchFamily="18" charset="0"/>
              </a:rPr>
              <a:t> 390.9</a:t>
            </a:r>
            <a:r>
              <a:rPr lang="en-US" sz="1800" dirty="0" smtClean="0">
                <a:latin typeface="+mj-lt"/>
                <a:cs typeface="Times New Roman" panose="02020603050405020304" pitchFamily="18" charset="0"/>
              </a:rPr>
              <a:t> million to </a:t>
            </a:r>
            <a:r>
              <a:rPr lang="en-US" sz="1800" dirty="0">
                <a:cs typeface="Times New Roman" panose="02020603050405020304" pitchFamily="18" charset="0"/>
              </a:rPr>
              <a:t>$</a:t>
            </a:r>
            <a:r>
              <a:rPr lang="en-US" sz="1800" dirty="0" smtClean="0">
                <a:cs typeface="Times New Roman" panose="02020603050405020304" pitchFamily="18" charset="0"/>
              </a:rPr>
              <a:t>338.6 million</a:t>
            </a:r>
            <a:r>
              <a:rPr lang="en-US" sz="1800" dirty="0" smtClean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lvl="1">
              <a:spcAft>
                <a:spcPts val="600"/>
              </a:spcAft>
            </a:pPr>
            <a:r>
              <a:rPr lang="en-US" sz="1800" dirty="0">
                <a:cs typeface="Times New Roman" panose="02020603050405020304" pitchFamily="18" charset="0"/>
              </a:rPr>
              <a:t>TPE </a:t>
            </a:r>
            <a:r>
              <a:rPr lang="en-US" sz="1800" dirty="0" smtClean="0">
                <a:cs typeface="Times New Roman" panose="02020603050405020304" pitchFamily="18" charset="0"/>
              </a:rPr>
              <a:t>decreased </a:t>
            </a:r>
            <a:r>
              <a:rPr lang="en-US" sz="1800" dirty="0">
                <a:cs typeface="Times New Roman" panose="02020603050405020304" pitchFamily="18" charset="0"/>
              </a:rPr>
              <a:t>by </a:t>
            </a:r>
            <a:r>
              <a:rPr lang="en-US" sz="1800" dirty="0" smtClean="0">
                <a:cs typeface="Times New Roman" panose="02020603050405020304" pitchFamily="18" charset="0"/>
              </a:rPr>
              <a:t>$18.5 </a:t>
            </a:r>
            <a:r>
              <a:rPr lang="en-US" sz="1800" dirty="0">
                <a:cs typeface="Times New Roman" panose="02020603050405020304" pitchFamily="18" charset="0"/>
              </a:rPr>
              <a:t>million for “Load </a:t>
            </a:r>
            <a:r>
              <a:rPr lang="en-US" sz="1800" dirty="0" smtClean="0">
                <a:cs typeface="Times New Roman" panose="02020603050405020304" pitchFamily="18" charset="0"/>
              </a:rPr>
              <a:t>and Gen” </a:t>
            </a:r>
            <a:r>
              <a:rPr lang="en-US" sz="1800" dirty="0">
                <a:cs typeface="Times New Roman" panose="02020603050405020304" pitchFamily="18" charset="0"/>
              </a:rPr>
              <a:t>category.</a:t>
            </a:r>
          </a:p>
          <a:p>
            <a:pPr lvl="1">
              <a:spcAft>
                <a:spcPts val="600"/>
              </a:spcAft>
            </a:pPr>
            <a:r>
              <a:rPr lang="en-US" sz="1800" dirty="0">
                <a:cs typeface="Times New Roman" panose="02020603050405020304" pitchFamily="18" charset="0"/>
              </a:rPr>
              <a:t>TPE </a:t>
            </a:r>
            <a:r>
              <a:rPr lang="en-US" sz="1800" dirty="0" smtClean="0">
                <a:cs typeface="Times New Roman" panose="02020603050405020304" pitchFamily="18" charset="0"/>
              </a:rPr>
              <a:t>decreased </a:t>
            </a:r>
            <a:r>
              <a:rPr lang="en-US" sz="1800" dirty="0">
                <a:cs typeface="Times New Roman" panose="02020603050405020304" pitchFamily="18" charset="0"/>
              </a:rPr>
              <a:t>by </a:t>
            </a:r>
            <a:r>
              <a:rPr lang="en-US" sz="1800" dirty="0" smtClean="0">
                <a:cs typeface="Times New Roman" panose="02020603050405020304" pitchFamily="18" charset="0"/>
              </a:rPr>
              <a:t>$ 33.4 </a:t>
            </a:r>
            <a:r>
              <a:rPr lang="en-US" sz="1800" dirty="0">
                <a:cs typeface="Times New Roman" panose="02020603050405020304" pitchFamily="18" charset="0"/>
              </a:rPr>
              <a:t>million for “Trader” category.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+mj-lt"/>
                <a:cs typeface="Times New Roman" panose="02020603050405020304" pitchFamily="18" charset="0"/>
              </a:rPr>
              <a:t>Average Excess collateral </a:t>
            </a:r>
            <a:r>
              <a:rPr lang="en-US" sz="1800" dirty="0" smtClean="0">
                <a:cs typeface="Times New Roman" panose="02020603050405020304" pitchFamily="18" charset="0"/>
              </a:rPr>
              <a:t>in</a:t>
            </a:r>
            <a:r>
              <a:rPr lang="en-US" sz="1800" dirty="0" smtClean="0">
                <a:latin typeface="+mj-lt"/>
                <a:cs typeface="Times New Roman" panose="02020603050405020304" pitchFamily="18" charset="0"/>
              </a:rPr>
              <a:t>creased from </a:t>
            </a:r>
            <a:r>
              <a:rPr lang="en-US" sz="1800" dirty="0">
                <a:cs typeface="Times New Roman" panose="02020603050405020304" pitchFamily="18" charset="0"/>
              </a:rPr>
              <a:t>$ 2,004.3 million </a:t>
            </a:r>
            <a:r>
              <a:rPr lang="en-US" sz="1800" dirty="0" smtClean="0">
                <a:cs typeface="Times New Roman" panose="02020603050405020304" pitchFamily="18" charset="0"/>
              </a:rPr>
              <a:t>to $2,123.2 million.</a:t>
            </a:r>
            <a:endParaRPr lang="en-US" sz="1800" dirty="0" smtClean="0">
              <a:latin typeface="+mj-lt"/>
              <a:cs typeface="Times New Roman" panose="02020603050405020304" pitchFamily="18" charset="0"/>
            </a:endParaRPr>
          </a:p>
          <a:p>
            <a:pPr lvl="1">
              <a:spcAft>
                <a:spcPts val="600"/>
              </a:spcAft>
            </a:pPr>
            <a:r>
              <a:rPr lang="en-US" sz="1800" dirty="0" smtClean="0">
                <a:cs typeface="Times New Roman" panose="02020603050405020304" pitchFamily="18" charset="0"/>
              </a:rPr>
              <a:t>increased </a:t>
            </a:r>
            <a:r>
              <a:rPr lang="en-US" sz="1800" dirty="0">
                <a:cs typeface="Times New Roman" panose="02020603050405020304" pitchFamily="18" charset="0"/>
              </a:rPr>
              <a:t>by </a:t>
            </a:r>
            <a:r>
              <a:rPr lang="en-US" sz="1800" dirty="0" smtClean="0">
                <a:cs typeface="Times New Roman" panose="02020603050405020304" pitchFamily="18" charset="0"/>
              </a:rPr>
              <a:t>$85.0 </a:t>
            </a:r>
            <a:r>
              <a:rPr lang="en-US" sz="1800" dirty="0">
                <a:cs typeface="Times New Roman" panose="02020603050405020304" pitchFamily="18" charset="0"/>
              </a:rPr>
              <a:t>million for “Load and Gen” category </a:t>
            </a:r>
            <a:endParaRPr lang="en-US" sz="1800" dirty="0" smtClean="0">
              <a:cs typeface="Times New Roman" panose="02020603050405020304" pitchFamily="18" charset="0"/>
            </a:endParaRPr>
          </a:p>
          <a:p>
            <a:pPr lvl="1">
              <a:spcAft>
                <a:spcPts val="600"/>
              </a:spcAft>
            </a:pPr>
            <a:r>
              <a:rPr lang="en-US" sz="1800" dirty="0">
                <a:cs typeface="Times New Roman" panose="02020603050405020304" pitchFamily="18" charset="0"/>
              </a:rPr>
              <a:t>increased by $28.2 million for “Load Only” category</a:t>
            </a:r>
            <a:r>
              <a:rPr lang="en-US" sz="1800" dirty="0" smtClean="0">
                <a:cs typeface="Times New Roman" panose="02020603050405020304" pitchFamily="18" charset="0"/>
              </a:rPr>
              <a:t>.</a:t>
            </a:r>
            <a:endParaRPr lang="en-US" sz="1800" dirty="0">
              <a:cs typeface="Times New Roman" panose="02020603050405020304" pitchFamily="18" charset="0"/>
            </a:endParaRPr>
          </a:p>
          <a:p>
            <a:pPr lvl="1">
              <a:spcAft>
                <a:spcPts val="600"/>
              </a:spcAft>
            </a:pPr>
            <a:r>
              <a:rPr lang="en-US" sz="1800" dirty="0" smtClean="0">
                <a:cs typeface="Times New Roman" panose="02020603050405020304" pitchFamily="18" charset="0"/>
              </a:rPr>
              <a:t>increased </a:t>
            </a:r>
            <a:r>
              <a:rPr lang="en-US" sz="1800" dirty="0">
                <a:cs typeface="Times New Roman" panose="02020603050405020304" pitchFamily="18" charset="0"/>
              </a:rPr>
              <a:t>by </a:t>
            </a:r>
            <a:r>
              <a:rPr lang="en-US" sz="1800" dirty="0" smtClean="0">
                <a:cs typeface="Times New Roman" panose="02020603050405020304" pitchFamily="18" charset="0"/>
              </a:rPr>
              <a:t>$4.8 </a:t>
            </a:r>
            <a:r>
              <a:rPr lang="en-US" sz="1800" dirty="0">
                <a:cs typeface="Times New Roman" panose="02020603050405020304" pitchFamily="18" charset="0"/>
              </a:rPr>
              <a:t>million for “Trader” category.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cs typeface="Times New Roman" panose="02020603050405020304" pitchFamily="18" charset="0"/>
              </a:rPr>
              <a:t>Number </a:t>
            </a:r>
            <a:r>
              <a:rPr lang="en-US" sz="1800" dirty="0">
                <a:cs typeface="Times New Roman" panose="02020603050405020304" pitchFamily="18" charset="0"/>
              </a:rPr>
              <a:t>of active Counter-Parties </a:t>
            </a:r>
            <a:r>
              <a:rPr lang="en-US" sz="1800" dirty="0" smtClean="0">
                <a:cs typeface="Times New Roman" panose="02020603050405020304" pitchFamily="18" charset="0"/>
              </a:rPr>
              <a:t>remained flat.</a:t>
            </a:r>
            <a:endParaRPr lang="en-US" sz="1800" dirty="0" smtClean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 smtClean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 smtClean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 smtClean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5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Credit Exposure U</a:t>
            </a:r>
            <a:r>
              <a:rPr lang="en-US" dirty="0" smtClean="0">
                <a:cs typeface="Times New Roman" panose="02020603050405020304" pitchFamily="18" charset="0"/>
              </a:rPr>
              <a:t>pdate</a:t>
            </a:r>
            <a:endParaRPr lang="en-US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066800"/>
            <a:ext cx="7937680" cy="391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Credit Exposure U</a:t>
            </a:r>
            <a:r>
              <a:rPr lang="en-US" dirty="0" smtClean="0">
                <a:cs typeface="Times New Roman" panose="02020603050405020304" pitchFamily="18" charset="0"/>
              </a:rPr>
              <a:t>pdate</a:t>
            </a:r>
            <a:endParaRPr lang="en-US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143000"/>
            <a:ext cx="7236579" cy="382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86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Credit Exposure U</a:t>
            </a:r>
            <a:r>
              <a:rPr lang="en-US" dirty="0" smtClean="0">
                <a:cs typeface="Times New Roman" panose="02020603050405020304" pitchFamily="18" charset="0"/>
              </a:rPr>
              <a:t>pdate</a:t>
            </a:r>
            <a:endParaRPr lang="en-US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066800"/>
            <a:ext cx="6992718" cy="377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9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Credit Exposure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219200"/>
            <a:ext cx="7986452" cy="409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63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Credit Exposure U</a:t>
            </a:r>
            <a:r>
              <a:rPr lang="en-US" dirty="0" smtClean="0">
                <a:cs typeface="Times New Roman" panose="02020603050405020304" pitchFamily="18" charset="0"/>
              </a:rPr>
              <a:t>pdate</a:t>
            </a:r>
            <a:endParaRPr lang="en-US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032" y="1143000"/>
            <a:ext cx="7840136" cy="428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28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Credit Exposure U</a:t>
            </a:r>
            <a:r>
              <a:rPr lang="en-US" dirty="0" smtClean="0">
                <a:cs typeface="Times New Roman" panose="02020603050405020304" pitchFamily="18" charset="0"/>
              </a:rPr>
              <a:t>pdate</a:t>
            </a:r>
            <a:endParaRPr lang="en-US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366" y="1145850"/>
            <a:ext cx="7785267" cy="456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3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48F63C-08AC-4CDD-B36F-0851B11853CB}">
  <ds:schemaRefs>
    <ds:schemaRef ds:uri="c34af464-7aa1-4edd-9be4-83dffc1cb926"/>
    <ds:schemaRef ds:uri="http://schemas.microsoft.com/office/2006/metadata/properties"/>
    <ds:schemaRef ds:uri="http://purl.org/dc/elements/1.1/"/>
    <ds:schemaRef ds:uri="http://purl.org/dc/terms/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25288</TotalTime>
  <Words>440</Words>
  <Application>Microsoft Office PowerPoint</Application>
  <PresentationFormat>On-screen Show (4:3)</PresentationFormat>
  <Paragraphs>119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Times New Roman</vt:lpstr>
      <vt:lpstr>1_Custom Design</vt:lpstr>
      <vt:lpstr>Office Theme</vt:lpstr>
      <vt:lpstr>Custom Design</vt:lpstr>
      <vt:lpstr>PowerPoint Presentation</vt:lpstr>
      <vt:lpstr>Credit Exposure Update</vt:lpstr>
      <vt:lpstr>Credit Exposure Update</vt:lpstr>
      <vt:lpstr>Credit Exposure Update</vt:lpstr>
      <vt:lpstr>Credit Exposure Update</vt:lpstr>
      <vt:lpstr>Credit Exposure Update</vt:lpstr>
      <vt:lpstr>Credit Exposure Update</vt:lpstr>
      <vt:lpstr>Credit Exposure Update</vt:lpstr>
      <vt:lpstr>Credit Exposure Update</vt:lpstr>
      <vt:lpstr>Credit Exposure Update</vt:lpstr>
      <vt:lpstr>Credit Exposure Update</vt:lpstr>
      <vt:lpstr>Credit Exposure Update</vt:lpstr>
      <vt:lpstr>Credit Exposure Update</vt:lpstr>
      <vt:lpstr>Credit Exposure Update</vt:lpstr>
      <vt:lpstr>Credit Exposure Update</vt:lpstr>
      <vt:lpstr>Credit Exposure Update</vt:lpstr>
      <vt:lpstr>Credit Exposure Update</vt:lpstr>
      <vt:lpstr>Credit Exposure Update</vt:lpstr>
      <vt:lpstr>Credit Exposure Update</vt:lpstr>
      <vt:lpstr>Credit Exposure Update</vt:lpstr>
      <vt:lpstr>Credit Exposure Update</vt:lpstr>
      <vt:lpstr>Credit Exposure Update</vt:lpstr>
      <vt:lpstr>Credit Exposure Update</vt:lpstr>
      <vt:lpstr>Credit Exposure Update</vt:lpstr>
      <vt:lpstr>Credit Exposure Update</vt:lpstr>
      <vt:lpstr>Credit Exposure Update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Papudesi, Spoorthy</cp:lastModifiedBy>
  <cp:revision>291</cp:revision>
  <cp:lastPrinted>2018-08-13T13:48:01Z</cp:lastPrinted>
  <dcterms:created xsi:type="dcterms:W3CDTF">2016-01-21T15:20:31Z</dcterms:created>
  <dcterms:modified xsi:type="dcterms:W3CDTF">2019-01-25T19:42:27Z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